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handoutMasterIdLst>
    <p:handoutMasterId r:id="rId108"/>
  </p:handoutMasterIdLst>
  <p:sldIdLst>
    <p:sldId id="256" r:id="rId2"/>
    <p:sldId id="257" r:id="rId3"/>
    <p:sldId id="258" r:id="rId4"/>
    <p:sldId id="283" r:id="rId5"/>
    <p:sldId id="284" r:id="rId6"/>
    <p:sldId id="285" r:id="rId7"/>
    <p:sldId id="259" r:id="rId8"/>
    <p:sldId id="288" r:id="rId9"/>
    <p:sldId id="289" r:id="rId10"/>
    <p:sldId id="286" r:id="rId11"/>
    <p:sldId id="290" r:id="rId12"/>
    <p:sldId id="291" r:id="rId13"/>
    <p:sldId id="292" r:id="rId14"/>
    <p:sldId id="293" r:id="rId15"/>
    <p:sldId id="294" r:id="rId16"/>
    <p:sldId id="295" r:id="rId17"/>
    <p:sldId id="296"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20" r:id="rId40"/>
    <p:sldId id="321" r:id="rId41"/>
    <p:sldId id="322" r:id="rId42"/>
    <p:sldId id="319" r:id="rId43"/>
    <p:sldId id="323" r:id="rId44"/>
    <p:sldId id="324" r:id="rId45"/>
    <p:sldId id="343"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4" r:id="rId65"/>
    <p:sldId id="345" r:id="rId66"/>
    <p:sldId id="347" r:id="rId67"/>
    <p:sldId id="348" r:id="rId68"/>
    <p:sldId id="349" r:id="rId69"/>
    <p:sldId id="355" r:id="rId70"/>
    <p:sldId id="351" r:id="rId71"/>
    <p:sldId id="352" r:id="rId72"/>
    <p:sldId id="353" r:id="rId73"/>
    <p:sldId id="354" r:id="rId74"/>
    <p:sldId id="350" r:id="rId75"/>
    <p:sldId id="356" r:id="rId76"/>
    <p:sldId id="357" r:id="rId77"/>
    <p:sldId id="358" r:id="rId78"/>
    <p:sldId id="359" r:id="rId79"/>
    <p:sldId id="360" r:id="rId80"/>
    <p:sldId id="361" r:id="rId81"/>
    <p:sldId id="362" r:id="rId82"/>
    <p:sldId id="363" r:id="rId83"/>
    <p:sldId id="364" r:id="rId84"/>
    <p:sldId id="260" r:id="rId85"/>
    <p:sldId id="261" r:id="rId86"/>
    <p:sldId id="262" r:id="rId87"/>
    <p:sldId id="263" r:id="rId88"/>
    <p:sldId id="264" r:id="rId89"/>
    <p:sldId id="282" r:id="rId90"/>
    <p:sldId id="265" r:id="rId91"/>
    <p:sldId id="266" r:id="rId92"/>
    <p:sldId id="267" r:id="rId93"/>
    <p:sldId id="268" r:id="rId94"/>
    <p:sldId id="269" r:id="rId95"/>
    <p:sldId id="270" r:id="rId96"/>
    <p:sldId id="271" r:id="rId97"/>
    <p:sldId id="272" r:id="rId98"/>
    <p:sldId id="273" r:id="rId99"/>
    <p:sldId id="274" r:id="rId100"/>
    <p:sldId id="276" r:id="rId101"/>
    <p:sldId id="277" r:id="rId102"/>
    <p:sldId id="278" r:id="rId103"/>
    <p:sldId id="279" r:id="rId104"/>
    <p:sldId id="280" r:id="rId105"/>
    <p:sldId id="281" r:id="rId106"/>
  </p:sldIdLst>
  <p:sldSz cx="9144000" cy="6858000" type="screen4x3"/>
  <p:notesSz cx="6858000" cy="9144000"/>
  <p:defaultTextStyle>
    <a:defPPr>
      <a:defRPr lang="en-GB"/>
    </a:defPPr>
    <a:lvl1pPr algn="ctr" rtl="0" fontAlgn="base">
      <a:spcBef>
        <a:spcPct val="0"/>
      </a:spcBef>
      <a:spcAft>
        <a:spcPct val="0"/>
      </a:spcAft>
      <a:defRPr sz="2400" b="1" kern="1200">
        <a:solidFill>
          <a:schemeClr val="tx1"/>
        </a:solidFill>
        <a:latin typeface="Times New Roman" pitchFamily="18" charset="0"/>
        <a:ea typeface="+mn-ea"/>
        <a:cs typeface="+mn-cs"/>
      </a:defRPr>
    </a:lvl1pPr>
    <a:lvl2pPr marL="457200" algn="ctr" rtl="0" fontAlgn="base">
      <a:spcBef>
        <a:spcPct val="0"/>
      </a:spcBef>
      <a:spcAft>
        <a:spcPct val="0"/>
      </a:spcAft>
      <a:defRPr sz="2400" b="1" kern="1200">
        <a:solidFill>
          <a:schemeClr val="tx1"/>
        </a:solidFill>
        <a:latin typeface="Times New Roman" pitchFamily="18" charset="0"/>
        <a:ea typeface="+mn-ea"/>
        <a:cs typeface="+mn-cs"/>
      </a:defRPr>
    </a:lvl2pPr>
    <a:lvl3pPr marL="914400" algn="ctr" rtl="0" fontAlgn="base">
      <a:spcBef>
        <a:spcPct val="0"/>
      </a:spcBef>
      <a:spcAft>
        <a:spcPct val="0"/>
      </a:spcAft>
      <a:defRPr sz="2400" b="1" kern="1200">
        <a:solidFill>
          <a:schemeClr val="tx1"/>
        </a:solidFill>
        <a:latin typeface="Times New Roman" pitchFamily="18" charset="0"/>
        <a:ea typeface="+mn-ea"/>
        <a:cs typeface="+mn-cs"/>
      </a:defRPr>
    </a:lvl3pPr>
    <a:lvl4pPr marL="1371600" algn="ctr" rtl="0" fontAlgn="base">
      <a:spcBef>
        <a:spcPct val="0"/>
      </a:spcBef>
      <a:spcAft>
        <a:spcPct val="0"/>
      </a:spcAft>
      <a:defRPr sz="2400" b="1" kern="1200">
        <a:solidFill>
          <a:schemeClr val="tx1"/>
        </a:solidFill>
        <a:latin typeface="Times New Roman" pitchFamily="18" charset="0"/>
        <a:ea typeface="+mn-ea"/>
        <a:cs typeface="+mn-cs"/>
      </a:defRPr>
    </a:lvl4pPr>
    <a:lvl5pPr marL="1828800" algn="ctr"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9900FF"/>
    <a:srgbClr val="008000"/>
    <a:srgbClr val="FF0066"/>
    <a:srgbClr val="006600"/>
    <a:srgbClr val="FF9900"/>
    <a:srgbClr val="990099"/>
    <a:srgbClr val="9999FF"/>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7" autoAdjust="0"/>
    <p:restoredTop sz="94444" autoAdjust="0"/>
  </p:normalViewPr>
  <p:slideViewPr>
    <p:cSldViewPr>
      <p:cViewPr varScale="1">
        <p:scale>
          <a:sx n="103" d="100"/>
          <a:sy n="103" d="100"/>
        </p:scale>
        <p:origin x="-2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6C3A8-AE33-40D5-A8E9-B2960808C847}" type="doc">
      <dgm:prSet loTypeId="urn:microsoft.com/office/officeart/2005/8/layout/hList7" loCatId="process" qsTypeId="urn:microsoft.com/office/officeart/2005/8/quickstyle/simple1" qsCatId="simple" csTypeId="urn:microsoft.com/office/officeart/2005/8/colors/accent1_2" csCatId="accent1" phldr="1"/>
      <dgm:spPr/>
    </dgm:pt>
    <dgm:pt modelId="{FFD5A8F0-B958-4E71-9A4D-20F5340D0732}">
      <dgm:prSet phldrT="[Text]"/>
      <dgm:spPr>
        <a:solidFill>
          <a:srgbClr val="9900FF"/>
        </a:solidFill>
      </dgm:spPr>
      <dgm:t>
        <a:bodyPr/>
        <a:lstStyle/>
        <a:p>
          <a:r>
            <a:rPr lang="bg-BG" smtClean="0"/>
            <a:t>Сървър</a:t>
          </a:r>
          <a:r>
            <a:rPr lang="bg-BG" baseline="-25000" smtClean="0"/>
            <a:t>1</a:t>
          </a:r>
          <a:endParaRPr lang="bg-BG" baseline="-25000"/>
        </a:p>
      </dgm:t>
    </dgm:pt>
    <dgm:pt modelId="{CC418B3F-E8A4-4D7B-B7E8-1C0A00AAD83A}" type="parTrans" cxnId="{AD9C25C3-171A-4131-A34E-14207E9F09AC}">
      <dgm:prSet/>
      <dgm:spPr/>
      <dgm:t>
        <a:bodyPr/>
        <a:lstStyle/>
        <a:p>
          <a:endParaRPr lang="bg-BG"/>
        </a:p>
      </dgm:t>
    </dgm:pt>
    <dgm:pt modelId="{FC1813F6-FD7A-4B0D-8B51-261898B5C57C}" type="sibTrans" cxnId="{AD9C25C3-171A-4131-A34E-14207E9F09AC}">
      <dgm:prSet/>
      <dgm:spPr/>
      <dgm:t>
        <a:bodyPr/>
        <a:lstStyle/>
        <a:p>
          <a:endParaRPr lang="bg-BG"/>
        </a:p>
      </dgm:t>
    </dgm:pt>
    <dgm:pt modelId="{E9439F7D-489C-4D0A-B16F-4C97C50DB27B}">
      <dgm:prSet phldrT="[Text]"/>
      <dgm:spPr/>
      <dgm:t>
        <a:bodyPr/>
        <a:lstStyle/>
        <a:p>
          <a:r>
            <a:rPr lang="bg-BG" smtClean="0"/>
            <a:t>Сървър</a:t>
          </a:r>
          <a:r>
            <a:rPr lang="en-US" baseline="-25000" smtClean="0"/>
            <a:t>i</a:t>
          </a:r>
          <a:endParaRPr lang="bg-BG" baseline="-25000"/>
        </a:p>
      </dgm:t>
    </dgm:pt>
    <dgm:pt modelId="{A499C9BE-D19B-4728-A1D7-2FD3502B9815}" type="parTrans" cxnId="{49FE58C3-4262-4CF7-8E5D-AF01423946C0}">
      <dgm:prSet/>
      <dgm:spPr/>
      <dgm:t>
        <a:bodyPr/>
        <a:lstStyle/>
        <a:p>
          <a:endParaRPr lang="bg-BG"/>
        </a:p>
      </dgm:t>
    </dgm:pt>
    <dgm:pt modelId="{51005710-C493-4768-BF82-5674E952F0FB}" type="sibTrans" cxnId="{49FE58C3-4262-4CF7-8E5D-AF01423946C0}">
      <dgm:prSet/>
      <dgm:spPr/>
      <dgm:t>
        <a:bodyPr/>
        <a:lstStyle/>
        <a:p>
          <a:endParaRPr lang="bg-BG"/>
        </a:p>
      </dgm:t>
    </dgm:pt>
    <dgm:pt modelId="{45F8338F-2294-4E73-9221-F70ED2F5E7D8}">
      <dgm:prSet phldrT="[Text]"/>
      <dgm:spPr>
        <a:solidFill>
          <a:srgbClr val="CC0099"/>
        </a:solidFill>
      </dgm:spPr>
      <dgm:t>
        <a:bodyPr/>
        <a:lstStyle/>
        <a:p>
          <a:r>
            <a:rPr lang="bg-BG" smtClean="0"/>
            <a:t>Сървър</a:t>
          </a:r>
          <a:r>
            <a:rPr lang="en-US" baseline="-25000" smtClean="0"/>
            <a:t>m</a:t>
          </a:r>
          <a:endParaRPr lang="bg-BG" baseline="-25000"/>
        </a:p>
      </dgm:t>
    </dgm:pt>
    <dgm:pt modelId="{CA81ADB1-BA2E-4DCA-94AA-6CB03F702218}" type="parTrans" cxnId="{588FF9F9-8A42-4D31-A167-FEB3150E6DED}">
      <dgm:prSet/>
      <dgm:spPr/>
      <dgm:t>
        <a:bodyPr/>
        <a:lstStyle/>
        <a:p>
          <a:endParaRPr lang="bg-BG"/>
        </a:p>
      </dgm:t>
    </dgm:pt>
    <dgm:pt modelId="{A0B55AD4-F741-4715-8E08-31E24A59BC5D}" type="sibTrans" cxnId="{588FF9F9-8A42-4D31-A167-FEB3150E6DED}">
      <dgm:prSet/>
      <dgm:spPr/>
      <dgm:t>
        <a:bodyPr/>
        <a:lstStyle/>
        <a:p>
          <a:endParaRPr lang="bg-BG"/>
        </a:p>
      </dgm:t>
    </dgm:pt>
    <dgm:pt modelId="{BD471DF9-25D0-483C-931D-210509DB97B9}" type="pres">
      <dgm:prSet presAssocID="{17B6C3A8-AE33-40D5-A8E9-B2960808C847}" presName="Name0" presStyleCnt="0">
        <dgm:presLayoutVars>
          <dgm:dir/>
          <dgm:resizeHandles val="exact"/>
        </dgm:presLayoutVars>
      </dgm:prSet>
      <dgm:spPr/>
    </dgm:pt>
    <dgm:pt modelId="{697EFD97-CFF4-40B7-A8EA-ADE019A72451}" type="pres">
      <dgm:prSet presAssocID="{17B6C3A8-AE33-40D5-A8E9-B2960808C847}" presName="fgShape" presStyleLbl="fgShp" presStyleIdx="0" presStyleCnt="1" custScaleX="108696" custScaleY="432624" custLinFactNeighborX="34" custLinFactNeighborY="43927"/>
      <dgm:spPr>
        <a:solidFill>
          <a:srgbClr val="99CCFF"/>
        </a:solidFill>
        <a:ln>
          <a:solidFill>
            <a:srgbClr val="0000FF"/>
          </a:solidFill>
        </a:ln>
      </dgm:spPr>
    </dgm:pt>
    <dgm:pt modelId="{0C21B0DE-598A-4398-96AB-062A844DC876}" type="pres">
      <dgm:prSet presAssocID="{17B6C3A8-AE33-40D5-A8E9-B2960808C847}" presName="linComp" presStyleCnt="0"/>
      <dgm:spPr/>
    </dgm:pt>
    <dgm:pt modelId="{73A997A8-D7AE-4AA6-B139-D31E16DE98EE}" type="pres">
      <dgm:prSet presAssocID="{FFD5A8F0-B958-4E71-9A4D-20F5340D0732}" presName="compNode" presStyleCnt="0"/>
      <dgm:spPr/>
    </dgm:pt>
    <dgm:pt modelId="{264D1722-09E4-4B49-83D9-BC5D303638A2}" type="pres">
      <dgm:prSet presAssocID="{FFD5A8F0-B958-4E71-9A4D-20F5340D0732}" presName="bkgdShape" presStyleLbl="node1" presStyleIdx="0" presStyleCnt="3"/>
      <dgm:spPr/>
      <dgm:t>
        <a:bodyPr/>
        <a:lstStyle/>
        <a:p>
          <a:endParaRPr lang="bg-BG"/>
        </a:p>
      </dgm:t>
    </dgm:pt>
    <dgm:pt modelId="{15E15484-9FDD-40D2-935B-CB2DEECF0192}" type="pres">
      <dgm:prSet presAssocID="{FFD5A8F0-B958-4E71-9A4D-20F5340D0732}" presName="nodeTx" presStyleLbl="node1" presStyleIdx="0" presStyleCnt="3">
        <dgm:presLayoutVars>
          <dgm:bulletEnabled val="1"/>
        </dgm:presLayoutVars>
      </dgm:prSet>
      <dgm:spPr/>
      <dgm:t>
        <a:bodyPr/>
        <a:lstStyle/>
        <a:p>
          <a:endParaRPr lang="bg-BG"/>
        </a:p>
      </dgm:t>
    </dgm:pt>
    <dgm:pt modelId="{ADE372C8-8101-4BF0-897D-97116B634EA9}" type="pres">
      <dgm:prSet presAssocID="{FFD5A8F0-B958-4E71-9A4D-20F5340D0732}" presName="invisiNode" presStyleLbl="node1" presStyleIdx="0" presStyleCnt="3"/>
      <dgm:spPr/>
    </dgm:pt>
    <dgm:pt modelId="{3C9C4022-6DDB-4607-8139-1E746E858B77}" type="pres">
      <dgm:prSet presAssocID="{FFD5A8F0-B958-4E71-9A4D-20F5340D0732}" presName="imagNode" presStyleLbl="fgImgPlace1" presStyleIdx="0" presStyleCnt="3"/>
      <dgm:spPr/>
    </dgm:pt>
    <dgm:pt modelId="{52766C87-4784-4655-9F52-F62742CBEAC2}" type="pres">
      <dgm:prSet presAssocID="{FC1813F6-FD7A-4B0D-8B51-261898B5C57C}" presName="sibTrans" presStyleLbl="sibTrans2D1" presStyleIdx="0" presStyleCnt="0"/>
      <dgm:spPr/>
      <dgm:t>
        <a:bodyPr/>
        <a:lstStyle/>
        <a:p>
          <a:endParaRPr lang="bg-BG"/>
        </a:p>
      </dgm:t>
    </dgm:pt>
    <dgm:pt modelId="{F7DA458E-9093-41F0-8FCD-F975EB190FD3}" type="pres">
      <dgm:prSet presAssocID="{E9439F7D-489C-4D0A-B16F-4C97C50DB27B}" presName="compNode" presStyleCnt="0"/>
      <dgm:spPr/>
    </dgm:pt>
    <dgm:pt modelId="{60253F72-A66A-46C3-B0D0-2F9F563C6B58}" type="pres">
      <dgm:prSet presAssocID="{E9439F7D-489C-4D0A-B16F-4C97C50DB27B}" presName="bkgdShape" presStyleLbl="node1" presStyleIdx="1" presStyleCnt="3"/>
      <dgm:spPr/>
      <dgm:t>
        <a:bodyPr/>
        <a:lstStyle/>
        <a:p>
          <a:endParaRPr lang="bg-BG"/>
        </a:p>
      </dgm:t>
    </dgm:pt>
    <dgm:pt modelId="{C2999437-AE49-4263-AECB-4FEC54AF0238}" type="pres">
      <dgm:prSet presAssocID="{E9439F7D-489C-4D0A-B16F-4C97C50DB27B}" presName="nodeTx" presStyleLbl="node1" presStyleIdx="1" presStyleCnt="3">
        <dgm:presLayoutVars>
          <dgm:bulletEnabled val="1"/>
        </dgm:presLayoutVars>
      </dgm:prSet>
      <dgm:spPr/>
      <dgm:t>
        <a:bodyPr/>
        <a:lstStyle/>
        <a:p>
          <a:endParaRPr lang="bg-BG"/>
        </a:p>
      </dgm:t>
    </dgm:pt>
    <dgm:pt modelId="{5E4EB1AE-BCFD-42CB-BECA-6F0F9CC56104}" type="pres">
      <dgm:prSet presAssocID="{E9439F7D-489C-4D0A-B16F-4C97C50DB27B}" presName="invisiNode" presStyleLbl="node1" presStyleIdx="1" presStyleCnt="3"/>
      <dgm:spPr/>
    </dgm:pt>
    <dgm:pt modelId="{A0B3A936-4416-44A1-9C5E-CDC788933AC8}" type="pres">
      <dgm:prSet presAssocID="{E9439F7D-489C-4D0A-B16F-4C97C50DB27B}" presName="imagNode" presStyleLbl="fgImgPlace1" presStyleIdx="1" presStyleCnt="3"/>
      <dgm:spPr/>
    </dgm:pt>
    <dgm:pt modelId="{4CAAFB93-183A-4D85-B67C-A4F51D592E2E}" type="pres">
      <dgm:prSet presAssocID="{51005710-C493-4768-BF82-5674E952F0FB}" presName="sibTrans" presStyleLbl="sibTrans2D1" presStyleIdx="0" presStyleCnt="0"/>
      <dgm:spPr/>
      <dgm:t>
        <a:bodyPr/>
        <a:lstStyle/>
        <a:p>
          <a:endParaRPr lang="bg-BG"/>
        </a:p>
      </dgm:t>
    </dgm:pt>
    <dgm:pt modelId="{4CE4940E-CA14-42D4-B3BF-B6117A468F62}" type="pres">
      <dgm:prSet presAssocID="{45F8338F-2294-4E73-9221-F70ED2F5E7D8}" presName="compNode" presStyleCnt="0"/>
      <dgm:spPr/>
    </dgm:pt>
    <dgm:pt modelId="{E4AE7E49-006F-4B6C-A4BF-30B6BF724DA6}" type="pres">
      <dgm:prSet presAssocID="{45F8338F-2294-4E73-9221-F70ED2F5E7D8}" presName="bkgdShape" presStyleLbl="node1" presStyleIdx="2" presStyleCnt="3"/>
      <dgm:spPr/>
      <dgm:t>
        <a:bodyPr/>
        <a:lstStyle/>
        <a:p>
          <a:endParaRPr lang="bg-BG"/>
        </a:p>
      </dgm:t>
    </dgm:pt>
    <dgm:pt modelId="{D9D42F73-3B93-496E-B26E-3AF0F8F812AB}" type="pres">
      <dgm:prSet presAssocID="{45F8338F-2294-4E73-9221-F70ED2F5E7D8}" presName="nodeTx" presStyleLbl="node1" presStyleIdx="2" presStyleCnt="3">
        <dgm:presLayoutVars>
          <dgm:bulletEnabled val="1"/>
        </dgm:presLayoutVars>
      </dgm:prSet>
      <dgm:spPr/>
      <dgm:t>
        <a:bodyPr/>
        <a:lstStyle/>
        <a:p>
          <a:endParaRPr lang="bg-BG"/>
        </a:p>
      </dgm:t>
    </dgm:pt>
    <dgm:pt modelId="{C2468C12-0B81-46FA-AB49-12445070604C}" type="pres">
      <dgm:prSet presAssocID="{45F8338F-2294-4E73-9221-F70ED2F5E7D8}" presName="invisiNode" presStyleLbl="node1" presStyleIdx="2" presStyleCnt="3"/>
      <dgm:spPr/>
    </dgm:pt>
    <dgm:pt modelId="{4F950412-E157-48B1-8EE0-E74CC2BDFB5A}" type="pres">
      <dgm:prSet presAssocID="{45F8338F-2294-4E73-9221-F70ED2F5E7D8}" presName="imagNode" presStyleLbl="fgImgPlace1" presStyleIdx="2" presStyleCnt="3"/>
      <dgm:spPr/>
    </dgm:pt>
  </dgm:ptLst>
  <dgm:cxnLst>
    <dgm:cxn modelId="{238CD4E8-86F3-4F20-B02F-5B569DE1767B}" type="presOf" srcId="{FFD5A8F0-B958-4E71-9A4D-20F5340D0732}" destId="{15E15484-9FDD-40D2-935B-CB2DEECF0192}" srcOrd="1" destOrd="0" presId="urn:microsoft.com/office/officeart/2005/8/layout/hList7"/>
    <dgm:cxn modelId="{AD9C25C3-171A-4131-A34E-14207E9F09AC}" srcId="{17B6C3A8-AE33-40D5-A8E9-B2960808C847}" destId="{FFD5A8F0-B958-4E71-9A4D-20F5340D0732}" srcOrd="0" destOrd="0" parTransId="{CC418B3F-E8A4-4D7B-B7E8-1C0A00AAD83A}" sibTransId="{FC1813F6-FD7A-4B0D-8B51-261898B5C57C}"/>
    <dgm:cxn modelId="{588FF9F9-8A42-4D31-A167-FEB3150E6DED}" srcId="{17B6C3A8-AE33-40D5-A8E9-B2960808C847}" destId="{45F8338F-2294-4E73-9221-F70ED2F5E7D8}" srcOrd="2" destOrd="0" parTransId="{CA81ADB1-BA2E-4DCA-94AA-6CB03F702218}" sibTransId="{A0B55AD4-F741-4715-8E08-31E24A59BC5D}"/>
    <dgm:cxn modelId="{AE19CBA8-C468-48F9-8995-827F4472BD2F}" type="presOf" srcId="{E9439F7D-489C-4D0A-B16F-4C97C50DB27B}" destId="{60253F72-A66A-46C3-B0D0-2F9F563C6B58}" srcOrd="0" destOrd="0" presId="urn:microsoft.com/office/officeart/2005/8/layout/hList7"/>
    <dgm:cxn modelId="{74C623B5-330D-422B-B08C-42B0A9A97CCC}" type="presOf" srcId="{FFD5A8F0-B958-4E71-9A4D-20F5340D0732}" destId="{264D1722-09E4-4B49-83D9-BC5D303638A2}" srcOrd="0" destOrd="0" presId="urn:microsoft.com/office/officeart/2005/8/layout/hList7"/>
    <dgm:cxn modelId="{A94A2C85-78CD-4C17-B580-03412266DF81}" type="presOf" srcId="{45F8338F-2294-4E73-9221-F70ED2F5E7D8}" destId="{D9D42F73-3B93-496E-B26E-3AF0F8F812AB}" srcOrd="1" destOrd="0" presId="urn:microsoft.com/office/officeart/2005/8/layout/hList7"/>
    <dgm:cxn modelId="{49FE58C3-4262-4CF7-8E5D-AF01423946C0}" srcId="{17B6C3A8-AE33-40D5-A8E9-B2960808C847}" destId="{E9439F7D-489C-4D0A-B16F-4C97C50DB27B}" srcOrd="1" destOrd="0" parTransId="{A499C9BE-D19B-4728-A1D7-2FD3502B9815}" sibTransId="{51005710-C493-4768-BF82-5674E952F0FB}"/>
    <dgm:cxn modelId="{4FA57CCC-A69C-440D-BF86-B85F2BA030D7}" type="presOf" srcId="{FC1813F6-FD7A-4B0D-8B51-261898B5C57C}" destId="{52766C87-4784-4655-9F52-F62742CBEAC2}" srcOrd="0" destOrd="0" presId="urn:microsoft.com/office/officeart/2005/8/layout/hList7"/>
    <dgm:cxn modelId="{E19EBDF1-F7E0-4A01-A0B2-3F3BC62F1AE0}" type="presOf" srcId="{51005710-C493-4768-BF82-5674E952F0FB}" destId="{4CAAFB93-183A-4D85-B67C-A4F51D592E2E}" srcOrd="0" destOrd="0" presId="urn:microsoft.com/office/officeart/2005/8/layout/hList7"/>
    <dgm:cxn modelId="{3C31A93A-B70A-4974-AEEE-C28DE890328F}" type="presOf" srcId="{45F8338F-2294-4E73-9221-F70ED2F5E7D8}" destId="{E4AE7E49-006F-4B6C-A4BF-30B6BF724DA6}" srcOrd="0" destOrd="0" presId="urn:microsoft.com/office/officeart/2005/8/layout/hList7"/>
    <dgm:cxn modelId="{E26B65C9-A88A-493F-ACAE-0FE48017E3CD}" type="presOf" srcId="{E9439F7D-489C-4D0A-B16F-4C97C50DB27B}" destId="{C2999437-AE49-4263-AECB-4FEC54AF0238}" srcOrd="1" destOrd="0" presId="urn:microsoft.com/office/officeart/2005/8/layout/hList7"/>
    <dgm:cxn modelId="{573D1E23-895A-4DDD-933D-D02365FE6DDC}" type="presOf" srcId="{17B6C3A8-AE33-40D5-A8E9-B2960808C847}" destId="{BD471DF9-25D0-483C-931D-210509DB97B9}" srcOrd="0" destOrd="0" presId="urn:microsoft.com/office/officeart/2005/8/layout/hList7"/>
    <dgm:cxn modelId="{11CE4F05-7C08-4786-B799-990C60344FD2}" type="presParOf" srcId="{BD471DF9-25D0-483C-931D-210509DB97B9}" destId="{697EFD97-CFF4-40B7-A8EA-ADE019A72451}" srcOrd="0" destOrd="0" presId="urn:microsoft.com/office/officeart/2005/8/layout/hList7"/>
    <dgm:cxn modelId="{E060A824-0738-4C49-94C7-66A895DFB884}" type="presParOf" srcId="{BD471DF9-25D0-483C-931D-210509DB97B9}" destId="{0C21B0DE-598A-4398-96AB-062A844DC876}" srcOrd="1" destOrd="0" presId="urn:microsoft.com/office/officeart/2005/8/layout/hList7"/>
    <dgm:cxn modelId="{698AE0AD-984F-40CB-8D43-97595DEF3FE2}" type="presParOf" srcId="{0C21B0DE-598A-4398-96AB-062A844DC876}" destId="{73A997A8-D7AE-4AA6-B139-D31E16DE98EE}" srcOrd="0" destOrd="0" presId="urn:microsoft.com/office/officeart/2005/8/layout/hList7"/>
    <dgm:cxn modelId="{ABB6C6A1-9F81-4E91-BBC1-5332E7B8ABC6}" type="presParOf" srcId="{73A997A8-D7AE-4AA6-B139-D31E16DE98EE}" destId="{264D1722-09E4-4B49-83D9-BC5D303638A2}" srcOrd="0" destOrd="0" presId="urn:microsoft.com/office/officeart/2005/8/layout/hList7"/>
    <dgm:cxn modelId="{519FF3D2-7311-4707-A860-D1C3791FDBD5}" type="presParOf" srcId="{73A997A8-D7AE-4AA6-B139-D31E16DE98EE}" destId="{15E15484-9FDD-40D2-935B-CB2DEECF0192}" srcOrd="1" destOrd="0" presId="urn:microsoft.com/office/officeart/2005/8/layout/hList7"/>
    <dgm:cxn modelId="{052A1BAD-5D47-44E2-8D72-834D2E2F4E6B}" type="presParOf" srcId="{73A997A8-D7AE-4AA6-B139-D31E16DE98EE}" destId="{ADE372C8-8101-4BF0-897D-97116B634EA9}" srcOrd="2" destOrd="0" presId="urn:microsoft.com/office/officeart/2005/8/layout/hList7"/>
    <dgm:cxn modelId="{D880CC06-4234-4076-8DD4-1B984C3CD3D7}" type="presParOf" srcId="{73A997A8-D7AE-4AA6-B139-D31E16DE98EE}" destId="{3C9C4022-6DDB-4607-8139-1E746E858B77}" srcOrd="3" destOrd="0" presId="urn:microsoft.com/office/officeart/2005/8/layout/hList7"/>
    <dgm:cxn modelId="{3E911E0C-56AE-41CD-BC1E-876A1DBC6B98}" type="presParOf" srcId="{0C21B0DE-598A-4398-96AB-062A844DC876}" destId="{52766C87-4784-4655-9F52-F62742CBEAC2}" srcOrd="1" destOrd="0" presId="urn:microsoft.com/office/officeart/2005/8/layout/hList7"/>
    <dgm:cxn modelId="{74FBF1C7-016A-4501-A30A-B41FC775C0F2}" type="presParOf" srcId="{0C21B0DE-598A-4398-96AB-062A844DC876}" destId="{F7DA458E-9093-41F0-8FCD-F975EB190FD3}" srcOrd="2" destOrd="0" presId="urn:microsoft.com/office/officeart/2005/8/layout/hList7"/>
    <dgm:cxn modelId="{E9404129-9DD5-4E07-828E-8CC0109B59BB}" type="presParOf" srcId="{F7DA458E-9093-41F0-8FCD-F975EB190FD3}" destId="{60253F72-A66A-46C3-B0D0-2F9F563C6B58}" srcOrd="0" destOrd="0" presId="urn:microsoft.com/office/officeart/2005/8/layout/hList7"/>
    <dgm:cxn modelId="{DC2C53F7-99D4-47A5-8869-E484FEDCB92B}" type="presParOf" srcId="{F7DA458E-9093-41F0-8FCD-F975EB190FD3}" destId="{C2999437-AE49-4263-AECB-4FEC54AF0238}" srcOrd="1" destOrd="0" presId="urn:microsoft.com/office/officeart/2005/8/layout/hList7"/>
    <dgm:cxn modelId="{E966CA24-3593-452B-8036-8E1809125E80}" type="presParOf" srcId="{F7DA458E-9093-41F0-8FCD-F975EB190FD3}" destId="{5E4EB1AE-BCFD-42CB-BECA-6F0F9CC56104}" srcOrd="2" destOrd="0" presId="urn:microsoft.com/office/officeart/2005/8/layout/hList7"/>
    <dgm:cxn modelId="{C757B5BD-8B64-4551-89C9-7366CF6891E0}" type="presParOf" srcId="{F7DA458E-9093-41F0-8FCD-F975EB190FD3}" destId="{A0B3A936-4416-44A1-9C5E-CDC788933AC8}" srcOrd="3" destOrd="0" presId="urn:microsoft.com/office/officeart/2005/8/layout/hList7"/>
    <dgm:cxn modelId="{4B633425-5866-472A-99D8-F1F617C2F816}" type="presParOf" srcId="{0C21B0DE-598A-4398-96AB-062A844DC876}" destId="{4CAAFB93-183A-4D85-B67C-A4F51D592E2E}" srcOrd="3" destOrd="0" presId="urn:microsoft.com/office/officeart/2005/8/layout/hList7"/>
    <dgm:cxn modelId="{8FB27B6A-E46C-46BF-8E74-06A2F27EF8F5}" type="presParOf" srcId="{0C21B0DE-598A-4398-96AB-062A844DC876}" destId="{4CE4940E-CA14-42D4-B3BF-B6117A468F62}" srcOrd="4" destOrd="0" presId="urn:microsoft.com/office/officeart/2005/8/layout/hList7"/>
    <dgm:cxn modelId="{007051E9-274F-4364-8AA3-290FA61AF6E6}" type="presParOf" srcId="{4CE4940E-CA14-42D4-B3BF-B6117A468F62}" destId="{E4AE7E49-006F-4B6C-A4BF-30B6BF724DA6}" srcOrd="0" destOrd="0" presId="urn:microsoft.com/office/officeart/2005/8/layout/hList7"/>
    <dgm:cxn modelId="{65AEE6AC-A666-4823-BFC0-C50FC90471F0}" type="presParOf" srcId="{4CE4940E-CA14-42D4-B3BF-B6117A468F62}" destId="{D9D42F73-3B93-496E-B26E-3AF0F8F812AB}" srcOrd="1" destOrd="0" presId="urn:microsoft.com/office/officeart/2005/8/layout/hList7"/>
    <dgm:cxn modelId="{2290AA91-F866-4707-AE12-530C47B4EF6B}" type="presParOf" srcId="{4CE4940E-CA14-42D4-B3BF-B6117A468F62}" destId="{C2468C12-0B81-46FA-AB49-12445070604C}" srcOrd="2" destOrd="0" presId="urn:microsoft.com/office/officeart/2005/8/layout/hList7"/>
    <dgm:cxn modelId="{71CF7C91-56CF-459F-9143-E7845CFA48AA}" type="presParOf" srcId="{4CE4940E-CA14-42D4-B3BF-B6117A468F62}" destId="{4F950412-E157-48B1-8EE0-E74CC2BDFB5A}"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B6C3A8-AE33-40D5-A8E9-B2960808C847}" type="doc">
      <dgm:prSet loTypeId="urn:microsoft.com/office/officeart/2005/8/layout/hList7" loCatId="process" qsTypeId="urn:microsoft.com/office/officeart/2005/8/quickstyle/simple1" qsCatId="simple" csTypeId="urn:microsoft.com/office/officeart/2005/8/colors/accent1_2" csCatId="accent1" phldr="1"/>
      <dgm:spPr/>
    </dgm:pt>
    <dgm:pt modelId="{FFD5A8F0-B958-4E71-9A4D-20F5340D0732}">
      <dgm:prSet phldrT="[Text]"/>
      <dgm:spPr>
        <a:solidFill>
          <a:srgbClr val="9900FF"/>
        </a:solidFill>
      </dgm:spPr>
      <dgm:t>
        <a:bodyPr/>
        <a:lstStyle/>
        <a:p>
          <a:r>
            <a:rPr lang="bg-BG" smtClean="0"/>
            <a:t>Сървър</a:t>
          </a:r>
          <a:r>
            <a:rPr lang="bg-BG" baseline="-25000" smtClean="0"/>
            <a:t>1</a:t>
          </a:r>
          <a:endParaRPr lang="bg-BG" baseline="-25000"/>
        </a:p>
      </dgm:t>
    </dgm:pt>
    <dgm:pt modelId="{CC418B3F-E8A4-4D7B-B7E8-1C0A00AAD83A}" type="parTrans" cxnId="{AD9C25C3-171A-4131-A34E-14207E9F09AC}">
      <dgm:prSet/>
      <dgm:spPr/>
      <dgm:t>
        <a:bodyPr/>
        <a:lstStyle/>
        <a:p>
          <a:endParaRPr lang="bg-BG"/>
        </a:p>
      </dgm:t>
    </dgm:pt>
    <dgm:pt modelId="{FC1813F6-FD7A-4B0D-8B51-261898B5C57C}" type="sibTrans" cxnId="{AD9C25C3-171A-4131-A34E-14207E9F09AC}">
      <dgm:prSet/>
      <dgm:spPr/>
      <dgm:t>
        <a:bodyPr/>
        <a:lstStyle/>
        <a:p>
          <a:endParaRPr lang="bg-BG"/>
        </a:p>
      </dgm:t>
    </dgm:pt>
    <dgm:pt modelId="{E9439F7D-489C-4D0A-B16F-4C97C50DB27B}">
      <dgm:prSet phldrT="[Text]"/>
      <dgm:spPr/>
      <dgm:t>
        <a:bodyPr/>
        <a:lstStyle/>
        <a:p>
          <a:r>
            <a:rPr lang="bg-BG" smtClean="0"/>
            <a:t>Сървър</a:t>
          </a:r>
          <a:r>
            <a:rPr lang="en-US" baseline="-25000" smtClean="0"/>
            <a:t>i</a:t>
          </a:r>
          <a:endParaRPr lang="bg-BG" baseline="-25000"/>
        </a:p>
      </dgm:t>
    </dgm:pt>
    <dgm:pt modelId="{A499C9BE-D19B-4728-A1D7-2FD3502B9815}" type="parTrans" cxnId="{49FE58C3-4262-4CF7-8E5D-AF01423946C0}">
      <dgm:prSet/>
      <dgm:spPr/>
      <dgm:t>
        <a:bodyPr/>
        <a:lstStyle/>
        <a:p>
          <a:endParaRPr lang="bg-BG"/>
        </a:p>
      </dgm:t>
    </dgm:pt>
    <dgm:pt modelId="{51005710-C493-4768-BF82-5674E952F0FB}" type="sibTrans" cxnId="{49FE58C3-4262-4CF7-8E5D-AF01423946C0}">
      <dgm:prSet/>
      <dgm:spPr/>
      <dgm:t>
        <a:bodyPr/>
        <a:lstStyle/>
        <a:p>
          <a:endParaRPr lang="bg-BG"/>
        </a:p>
      </dgm:t>
    </dgm:pt>
    <dgm:pt modelId="{45F8338F-2294-4E73-9221-F70ED2F5E7D8}">
      <dgm:prSet phldrT="[Text]"/>
      <dgm:spPr>
        <a:solidFill>
          <a:srgbClr val="CC0099"/>
        </a:solidFill>
      </dgm:spPr>
      <dgm:t>
        <a:bodyPr/>
        <a:lstStyle/>
        <a:p>
          <a:r>
            <a:rPr lang="bg-BG" smtClean="0"/>
            <a:t>Сървър</a:t>
          </a:r>
          <a:r>
            <a:rPr lang="en-US" baseline="-25000" smtClean="0"/>
            <a:t>m</a:t>
          </a:r>
          <a:endParaRPr lang="bg-BG" baseline="-25000"/>
        </a:p>
      </dgm:t>
    </dgm:pt>
    <dgm:pt modelId="{CA81ADB1-BA2E-4DCA-94AA-6CB03F702218}" type="parTrans" cxnId="{588FF9F9-8A42-4D31-A167-FEB3150E6DED}">
      <dgm:prSet/>
      <dgm:spPr/>
      <dgm:t>
        <a:bodyPr/>
        <a:lstStyle/>
        <a:p>
          <a:endParaRPr lang="bg-BG"/>
        </a:p>
      </dgm:t>
    </dgm:pt>
    <dgm:pt modelId="{A0B55AD4-F741-4715-8E08-31E24A59BC5D}" type="sibTrans" cxnId="{588FF9F9-8A42-4D31-A167-FEB3150E6DED}">
      <dgm:prSet/>
      <dgm:spPr/>
      <dgm:t>
        <a:bodyPr/>
        <a:lstStyle/>
        <a:p>
          <a:endParaRPr lang="bg-BG"/>
        </a:p>
      </dgm:t>
    </dgm:pt>
    <dgm:pt modelId="{BD471DF9-25D0-483C-931D-210509DB97B9}" type="pres">
      <dgm:prSet presAssocID="{17B6C3A8-AE33-40D5-A8E9-B2960808C847}" presName="Name0" presStyleCnt="0">
        <dgm:presLayoutVars>
          <dgm:dir/>
          <dgm:resizeHandles val="exact"/>
        </dgm:presLayoutVars>
      </dgm:prSet>
      <dgm:spPr/>
    </dgm:pt>
    <dgm:pt modelId="{697EFD97-CFF4-40B7-A8EA-ADE019A72451}" type="pres">
      <dgm:prSet presAssocID="{17B6C3A8-AE33-40D5-A8E9-B2960808C847}" presName="fgShape" presStyleLbl="fgShp" presStyleIdx="0" presStyleCnt="1" custScaleX="108696" custScaleY="432624" custLinFactNeighborX="34" custLinFactNeighborY="43927"/>
      <dgm:spPr>
        <a:solidFill>
          <a:srgbClr val="FF99FF"/>
        </a:solidFill>
        <a:ln>
          <a:solidFill>
            <a:srgbClr val="FF0000"/>
          </a:solidFill>
        </a:ln>
      </dgm:spPr>
    </dgm:pt>
    <dgm:pt modelId="{0C21B0DE-598A-4398-96AB-062A844DC876}" type="pres">
      <dgm:prSet presAssocID="{17B6C3A8-AE33-40D5-A8E9-B2960808C847}" presName="linComp" presStyleCnt="0"/>
      <dgm:spPr/>
    </dgm:pt>
    <dgm:pt modelId="{73A997A8-D7AE-4AA6-B139-D31E16DE98EE}" type="pres">
      <dgm:prSet presAssocID="{FFD5A8F0-B958-4E71-9A4D-20F5340D0732}" presName="compNode" presStyleCnt="0"/>
      <dgm:spPr/>
    </dgm:pt>
    <dgm:pt modelId="{264D1722-09E4-4B49-83D9-BC5D303638A2}" type="pres">
      <dgm:prSet presAssocID="{FFD5A8F0-B958-4E71-9A4D-20F5340D0732}" presName="bkgdShape" presStyleLbl="node1" presStyleIdx="0" presStyleCnt="3"/>
      <dgm:spPr/>
      <dgm:t>
        <a:bodyPr/>
        <a:lstStyle/>
        <a:p>
          <a:endParaRPr lang="bg-BG"/>
        </a:p>
      </dgm:t>
    </dgm:pt>
    <dgm:pt modelId="{15E15484-9FDD-40D2-935B-CB2DEECF0192}" type="pres">
      <dgm:prSet presAssocID="{FFD5A8F0-B958-4E71-9A4D-20F5340D0732}" presName="nodeTx" presStyleLbl="node1" presStyleIdx="0" presStyleCnt="3">
        <dgm:presLayoutVars>
          <dgm:bulletEnabled val="1"/>
        </dgm:presLayoutVars>
      </dgm:prSet>
      <dgm:spPr/>
      <dgm:t>
        <a:bodyPr/>
        <a:lstStyle/>
        <a:p>
          <a:endParaRPr lang="bg-BG"/>
        </a:p>
      </dgm:t>
    </dgm:pt>
    <dgm:pt modelId="{ADE372C8-8101-4BF0-897D-97116B634EA9}" type="pres">
      <dgm:prSet presAssocID="{FFD5A8F0-B958-4E71-9A4D-20F5340D0732}" presName="invisiNode" presStyleLbl="node1" presStyleIdx="0" presStyleCnt="3"/>
      <dgm:spPr/>
    </dgm:pt>
    <dgm:pt modelId="{3C9C4022-6DDB-4607-8139-1E746E858B77}" type="pres">
      <dgm:prSet presAssocID="{FFD5A8F0-B958-4E71-9A4D-20F5340D0732}" presName="imagNode" presStyleLbl="fgImgPlace1" presStyleIdx="0" presStyleCnt="3"/>
      <dgm:spPr/>
    </dgm:pt>
    <dgm:pt modelId="{52766C87-4784-4655-9F52-F62742CBEAC2}" type="pres">
      <dgm:prSet presAssocID="{FC1813F6-FD7A-4B0D-8B51-261898B5C57C}" presName="sibTrans" presStyleLbl="sibTrans2D1" presStyleIdx="0" presStyleCnt="0"/>
      <dgm:spPr/>
      <dgm:t>
        <a:bodyPr/>
        <a:lstStyle/>
        <a:p>
          <a:endParaRPr lang="bg-BG"/>
        </a:p>
      </dgm:t>
    </dgm:pt>
    <dgm:pt modelId="{F7DA458E-9093-41F0-8FCD-F975EB190FD3}" type="pres">
      <dgm:prSet presAssocID="{E9439F7D-489C-4D0A-B16F-4C97C50DB27B}" presName="compNode" presStyleCnt="0"/>
      <dgm:spPr/>
    </dgm:pt>
    <dgm:pt modelId="{60253F72-A66A-46C3-B0D0-2F9F563C6B58}" type="pres">
      <dgm:prSet presAssocID="{E9439F7D-489C-4D0A-B16F-4C97C50DB27B}" presName="bkgdShape" presStyleLbl="node1" presStyleIdx="1" presStyleCnt="3"/>
      <dgm:spPr/>
      <dgm:t>
        <a:bodyPr/>
        <a:lstStyle/>
        <a:p>
          <a:endParaRPr lang="bg-BG"/>
        </a:p>
      </dgm:t>
    </dgm:pt>
    <dgm:pt modelId="{C2999437-AE49-4263-AECB-4FEC54AF0238}" type="pres">
      <dgm:prSet presAssocID="{E9439F7D-489C-4D0A-B16F-4C97C50DB27B}" presName="nodeTx" presStyleLbl="node1" presStyleIdx="1" presStyleCnt="3">
        <dgm:presLayoutVars>
          <dgm:bulletEnabled val="1"/>
        </dgm:presLayoutVars>
      </dgm:prSet>
      <dgm:spPr/>
      <dgm:t>
        <a:bodyPr/>
        <a:lstStyle/>
        <a:p>
          <a:endParaRPr lang="bg-BG"/>
        </a:p>
      </dgm:t>
    </dgm:pt>
    <dgm:pt modelId="{5E4EB1AE-BCFD-42CB-BECA-6F0F9CC56104}" type="pres">
      <dgm:prSet presAssocID="{E9439F7D-489C-4D0A-B16F-4C97C50DB27B}" presName="invisiNode" presStyleLbl="node1" presStyleIdx="1" presStyleCnt="3"/>
      <dgm:spPr/>
    </dgm:pt>
    <dgm:pt modelId="{A0B3A936-4416-44A1-9C5E-CDC788933AC8}" type="pres">
      <dgm:prSet presAssocID="{E9439F7D-489C-4D0A-B16F-4C97C50DB27B}" presName="imagNode" presStyleLbl="fgImgPlace1" presStyleIdx="1" presStyleCnt="3"/>
      <dgm:spPr/>
    </dgm:pt>
    <dgm:pt modelId="{4CAAFB93-183A-4D85-B67C-A4F51D592E2E}" type="pres">
      <dgm:prSet presAssocID="{51005710-C493-4768-BF82-5674E952F0FB}" presName="sibTrans" presStyleLbl="sibTrans2D1" presStyleIdx="0" presStyleCnt="0"/>
      <dgm:spPr/>
      <dgm:t>
        <a:bodyPr/>
        <a:lstStyle/>
        <a:p>
          <a:endParaRPr lang="bg-BG"/>
        </a:p>
      </dgm:t>
    </dgm:pt>
    <dgm:pt modelId="{4CE4940E-CA14-42D4-B3BF-B6117A468F62}" type="pres">
      <dgm:prSet presAssocID="{45F8338F-2294-4E73-9221-F70ED2F5E7D8}" presName="compNode" presStyleCnt="0"/>
      <dgm:spPr/>
    </dgm:pt>
    <dgm:pt modelId="{E4AE7E49-006F-4B6C-A4BF-30B6BF724DA6}" type="pres">
      <dgm:prSet presAssocID="{45F8338F-2294-4E73-9221-F70ED2F5E7D8}" presName="bkgdShape" presStyleLbl="node1" presStyleIdx="2" presStyleCnt="3"/>
      <dgm:spPr/>
      <dgm:t>
        <a:bodyPr/>
        <a:lstStyle/>
        <a:p>
          <a:endParaRPr lang="bg-BG"/>
        </a:p>
      </dgm:t>
    </dgm:pt>
    <dgm:pt modelId="{D9D42F73-3B93-496E-B26E-3AF0F8F812AB}" type="pres">
      <dgm:prSet presAssocID="{45F8338F-2294-4E73-9221-F70ED2F5E7D8}" presName="nodeTx" presStyleLbl="node1" presStyleIdx="2" presStyleCnt="3">
        <dgm:presLayoutVars>
          <dgm:bulletEnabled val="1"/>
        </dgm:presLayoutVars>
      </dgm:prSet>
      <dgm:spPr/>
      <dgm:t>
        <a:bodyPr/>
        <a:lstStyle/>
        <a:p>
          <a:endParaRPr lang="bg-BG"/>
        </a:p>
      </dgm:t>
    </dgm:pt>
    <dgm:pt modelId="{C2468C12-0B81-46FA-AB49-12445070604C}" type="pres">
      <dgm:prSet presAssocID="{45F8338F-2294-4E73-9221-F70ED2F5E7D8}" presName="invisiNode" presStyleLbl="node1" presStyleIdx="2" presStyleCnt="3"/>
      <dgm:spPr/>
    </dgm:pt>
    <dgm:pt modelId="{4F950412-E157-48B1-8EE0-E74CC2BDFB5A}" type="pres">
      <dgm:prSet presAssocID="{45F8338F-2294-4E73-9221-F70ED2F5E7D8}" presName="imagNode" presStyleLbl="fgImgPlace1" presStyleIdx="2" presStyleCnt="3"/>
      <dgm:spPr/>
    </dgm:pt>
  </dgm:ptLst>
  <dgm:cxnLst>
    <dgm:cxn modelId="{605D6BB6-CEA0-4BAF-B2BF-9FB3EC4A01EB}" type="presOf" srcId="{E9439F7D-489C-4D0A-B16F-4C97C50DB27B}" destId="{C2999437-AE49-4263-AECB-4FEC54AF0238}" srcOrd="1" destOrd="0" presId="urn:microsoft.com/office/officeart/2005/8/layout/hList7"/>
    <dgm:cxn modelId="{AD9C25C3-171A-4131-A34E-14207E9F09AC}" srcId="{17B6C3A8-AE33-40D5-A8E9-B2960808C847}" destId="{FFD5A8F0-B958-4E71-9A4D-20F5340D0732}" srcOrd="0" destOrd="0" parTransId="{CC418B3F-E8A4-4D7B-B7E8-1C0A00AAD83A}" sibTransId="{FC1813F6-FD7A-4B0D-8B51-261898B5C57C}"/>
    <dgm:cxn modelId="{588FF9F9-8A42-4D31-A167-FEB3150E6DED}" srcId="{17B6C3A8-AE33-40D5-A8E9-B2960808C847}" destId="{45F8338F-2294-4E73-9221-F70ED2F5E7D8}" srcOrd="2" destOrd="0" parTransId="{CA81ADB1-BA2E-4DCA-94AA-6CB03F702218}" sibTransId="{A0B55AD4-F741-4715-8E08-31E24A59BC5D}"/>
    <dgm:cxn modelId="{F0598C5E-288D-4692-81F5-DF0A322E48C4}" type="presOf" srcId="{FFD5A8F0-B958-4E71-9A4D-20F5340D0732}" destId="{15E15484-9FDD-40D2-935B-CB2DEECF0192}" srcOrd="1" destOrd="0" presId="urn:microsoft.com/office/officeart/2005/8/layout/hList7"/>
    <dgm:cxn modelId="{BBCF6067-3992-48CF-860D-0BD39D72ACD5}" type="presOf" srcId="{FC1813F6-FD7A-4B0D-8B51-261898B5C57C}" destId="{52766C87-4784-4655-9F52-F62742CBEAC2}" srcOrd="0" destOrd="0" presId="urn:microsoft.com/office/officeart/2005/8/layout/hList7"/>
    <dgm:cxn modelId="{7C175105-FB53-4A07-973B-44FC5F52A4E1}" type="presOf" srcId="{FFD5A8F0-B958-4E71-9A4D-20F5340D0732}" destId="{264D1722-09E4-4B49-83D9-BC5D303638A2}" srcOrd="0" destOrd="0" presId="urn:microsoft.com/office/officeart/2005/8/layout/hList7"/>
    <dgm:cxn modelId="{261E332E-30EB-4183-AC4E-159AAF9A6A62}" type="presOf" srcId="{E9439F7D-489C-4D0A-B16F-4C97C50DB27B}" destId="{60253F72-A66A-46C3-B0D0-2F9F563C6B58}" srcOrd="0" destOrd="0" presId="urn:microsoft.com/office/officeart/2005/8/layout/hList7"/>
    <dgm:cxn modelId="{49FE58C3-4262-4CF7-8E5D-AF01423946C0}" srcId="{17B6C3A8-AE33-40D5-A8E9-B2960808C847}" destId="{E9439F7D-489C-4D0A-B16F-4C97C50DB27B}" srcOrd="1" destOrd="0" parTransId="{A499C9BE-D19B-4728-A1D7-2FD3502B9815}" sibTransId="{51005710-C493-4768-BF82-5674E952F0FB}"/>
    <dgm:cxn modelId="{95790CF9-D659-4FDA-85CF-9E0DFC143D30}" type="presOf" srcId="{45F8338F-2294-4E73-9221-F70ED2F5E7D8}" destId="{E4AE7E49-006F-4B6C-A4BF-30B6BF724DA6}" srcOrd="0" destOrd="0" presId="urn:microsoft.com/office/officeart/2005/8/layout/hList7"/>
    <dgm:cxn modelId="{6E551361-C94E-4539-AA0E-748D40A20006}" type="presOf" srcId="{45F8338F-2294-4E73-9221-F70ED2F5E7D8}" destId="{D9D42F73-3B93-496E-B26E-3AF0F8F812AB}" srcOrd="1" destOrd="0" presId="urn:microsoft.com/office/officeart/2005/8/layout/hList7"/>
    <dgm:cxn modelId="{4F23AF12-447C-4D68-9079-390AC7D3ADF7}" type="presOf" srcId="{17B6C3A8-AE33-40D5-A8E9-B2960808C847}" destId="{BD471DF9-25D0-483C-931D-210509DB97B9}" srcOrd="0" destOrd="0" presId="urn:microsoft.com/office/officeart/2005/8/layout/hList7"/>
    <dgm:cxn modelId="{4421DF79-7120-4960-9669-C6B0740D73BF}" type="presOf" srcId="{51005710-C493-4768-BF82-5674E952F0FB}" destId="{4CAAFB93-183A-4D85-B67C-A4F51D592E2E}" srcOrd="0" destOrd="0" presId="urn:microsoft.com/office/officeart/2005/8/layout/hList7"/>
    <dgm:cxn modelId="{674B2761-06AE-48CE-AD78-6ADDA314D46F}" type="presParOf" srcId="{BD471DF9-25D0-483C-931D-210509DB97B9}" destId="{697EFD97-CFF4-40B7-A8EA-ADE019A72451}" srcOrd="0" destOrd="0" presId="urn:microsoft.com/office/officeart/2005/8/layout/hList7"/>
    <dgm:cxn modelId="{2C165669-D1A4-4B53-A31E-AD24DECE6529}" type="presParOf" srcId="{BD471DF9-25D0-483C-931D-210509DB97B9}" destId="{0C21B0DE-598A-4398-96AB-062A844DC876}" srcOrd="1" destOrd="0" presId="urn:microsoft.com/office/officeart/2005/8/layout/hList7"/>
    <dgm:cxn modelId="{07DE8646-B8FB-4147-AF8D-3858AF2A9017}" type="presParOf" srcId="{0C21B0DE-598A-4398-96AB-062A844DC876}" destId="{73A997A8-D7AE-4AA6-B139-D31E16DE98EE}" srcOrd="0" destOrd="0" presId="urn:microsoft.com/office/officeart/2005/8/layout/hList7"/>
    <dgm:cxn modelId="{6797F6E9-EC74-4149-BA1D-467C95B2C465}" type="presParOf" srcId="{73A997A8-D7AE-4AA6-B139-D31E16DE98EE}" destId="{264D1722-09E4-4B49-83D9-BC5D303638A2}" srcOrd="0" destOrd="0" presId="urn:microsoft.com/office/officeart/2005/8/layout/hList7"/>
    <dgm:cxn modelId="{43CD181D-616D-44F4-ADFA-EF1F265CCE61}" type="presParOf" srcId="{73A997A8-D7AE-4AA6-B139-D31E16DE98EE}" destId="{15E15484-9FDD-40D2-935B-CB2DEECF0192}" srcOrd="1" destOrd="0" presId="urn:microsoft.com/office/officeart/2005/8/layout/hList7"/>
    <dgm:cxn modelId="{DFB7335C-ED99-4591-8D98-156D2F09768F}" type="presParOf" srcId="{73A997A8-D7AE-4AA6-B139-D31E16DE98EE}" destId="{ADE372C8-8101-4BF0-897D-97116B634EA9}" srcOrd="2" destOrd="0" presId="urn:microsoft.com/office/officeart/2005/8/layout/hList7"/>
    <dgm:cxn modelId="{F232D386-5558-4099-AB95-EE09C88017E5}" type="presParOf" srcId="{73A997A8-D7AE-4AA6-B139-D31E16DE98EE}" destId="{3C9C4022-6DDB-4607-8139-1E746E858B77}" srcOrd="3" destOrd="0" presId="urn:microsoft.com/office/officeart/2005/8/layout/hList7"/>
    <dgm:cxn modelId="{129265D2-DC35-43AB-BCEC-2FCC224E0898}" type="presParOf" srcId="{0C21B0DE-598A-4398-96AB-062A844DC876}" destId="{52766C87-4784-4655-9F52-F62742CBEAC2}" srcOrd="1" destOrd="0" presId="urn:microsoft.com/office/officeart/2005/8/layout/hList7"/>
    <dgm:cxn modelId="{8FE62ABA-06B5-40BF-865B-BF1976CF28F3}" type="presParOf" srcId="{0C21B0DE-598A-4398-96AB-062A844DC876}" destId="{F7DA458E-9093-41F0-8FCD-F975EB190FD3}" srcOrd="2" destOrd="0" presId="urn:microsoft.com/office/officeart/2005/8/layout/hList7"/>
    <dgm:cxn modelId="{5E294EB3-EBB3-4D8D-9486-D1659F160027}" type="presParOf" srcId="{F7DA458E-9093-41F0-8FCD-F975EB190FD3}" destId="{60253F72-A66A-46C3-B0D0-2F9F563C6B58}" srcOrd="0" destOrd="0" presId="urn:microsoft.com/office/officeart/2005/8/layout/hList7"/>
    <dgm:cxn modelId="{ADE6EB71-E7F6-4B6A-98DF-61759AF2BA52}" type="presParOf" srcId="{F7DA458E-9093-41F0-8FCD-F975EB190FD3}" destId="{C2999437-AE49-4263-AECB-4FEC54AF0238}" srcOrd="1" destOrd="0" presId="urn:microsoft.com/office/officeart/2005/8/layout/hList7"/>
    <dgm:cxn modelId="{DCCED44E-C4B7-464B-8757-4B82C4D71FF4}" type="presParOf" srcId="{F7DA458E-9093-41F0-8FCD-F975EB190FD3}" destId="{5E4EB1AE-BCFD-42CB-BECA-6F0F9CC56104}" srcOrd="2" destOrd="0" presId="urn:microsoft.com/office/officeart/2005/8/layout/hList7"/>
    <dgm:cxn modelId="{C2379C0D-E85E-4B22-857B-DE7D4573AAA2}" type="presParOf" srcId="{F7DA458E-9093-41F0-8FCD-F975EB190FD3}" destId="{A0B3A936-4416-44A1-9C5E-CDC788933AC8}" srcOrd="3" destOrd="0" presId="urn:microsoft.com/office/officeart/2005/8/layout/hList7"/>
    <dgm:cxn modelId="{679CEFF3-E823-4A46-824A-D7B46BDC7838}" type="presParOf" srcId="{0C21B0DE-598A-4398-96AB-062A844DC876}" destId="{4CAAFB93-183A-4D85-B67C-A4F51D592E2E}" srcOrd="3" destOrd="0" presId="urn:microsoft.com/office/officeart/2005/8/layout/hList7"/>
    <dgm:cxn modelId="{EBBAC076-6E36-448C-94B9-ABD8E4456995}" type="presParOf" srcId="{0C21B0DE-598A-4398-96AB-062A844DC876}" destId="{4CE4940E-CA14-42D4-B3BF-B6117A468F62}" srcOrd="4" destOrd="0" presId="urn:microsoft.com/office/officeart/2005/8/layout/hList7"/>
    <dgm:cxn modelId="{87D5C8A2-D7C3-4981-A6B2-BF62E8C85896}" type="presParOf" srcId="{4CE4940E-CA14-42D4-B3BF-B6117A468F62}" destId="{E4AE7E49-006F-4B6C-A4BF-30B6BF724DA6}" srcOrd="0" destOrd="0" presId="urn:microsoft.com/office/officeart/2005/8/layout/hList7"/>
    <dgm:cxn modelId="{666E54B8-B4E4-48A1-B3A9-53FE5AD2405E}" type="presParOf" srcId="{4CE4940E-CA14-42D4-B3BF-B6117A468F62}" destId="{D9D42F73-3B93-496E-B26E-3AF0F8F812AB}" srcOrd="1" destOrd="0" presId="urn:microsoft.com/office/officeart/2005/8/layout/hList7"/>
    <dgm:cxn modelId="{C06D60BD-6A61-4325-A7C1-A6F0B991904F}" type="presParOf" srcId="{4CE4940E-CA14-42D4-B3BF-B6117A468F62}" destId="{C2468C12-0B81-46FA-AB49-12445070604C}" srcOrd="2" destOrd="0" presId="urn:microsoft.com/office/officeart/2005/8/layout/hList7"/>
    <dgm:cxn modelId="{0E88EFDF-4204-4BC3-BFD0-C8742DADB66F}" type="presParOf" srcId="{4CE4940E-CA14-42D4-B3BF-B6117A468F62}" destId="{4F950412-E157-48B1-8EE0-E74CC2BDFB5A}"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B6C3A8-AE33-40D5-A8E9-B2960808C847}" type="doc">
      <dgm:prSet loTypeId="urn:microsoft.com/office/officeart/2005/8/layout/hList7" loCatId="process" qsTypeId="urn:microsoft.com/office/officeart/2005/8/quickstyle/simple1" qsCatId="simple" csTypeId="urn:microsoft.com/office/officeart/2005/8/colors/accent1_2" csCatId="accent1" phldr="1"/>
      <dgm:spPr/>
    </dgm:pt>
    <dgm:pt modelId="{FFD5A8F0-B958-4E71-9A4D-20F5340D0732}">
      <dgm:prSet phldrT="[Text]"/>
      <dgm:spPr>
        <a:solidFill>
          <a:srgbClr val="9900FF"/>
        </a:solidFill>
      </dgm:spPr>
      <dgm:t>
        <a:bodyPr/>
        <a:lstStyle/>
        <a:p>
          <a:r>
            <a:rPr lang="bg-BG" smtClean="0"/>
            <a:t>Сървър</a:t>
          </a:r>
          <a:r>
            <a:rPr lang="bg-BG" baseline="-25000" smtClean="0"/>
            <a:t>1</a:t>
          </a:r>
          <a:endParaRPr lang="bg-BG" baseline="-25000"/>
        </a:p>
      </dgm:t>
    </dgm:pt>
    <dgm:pt modelId="{CC418B3F-E8A4-4D7B-B7E8-1C0A00AAD83A}" type="parTrans" cxnId="{AD9C25C3-171A-4131-A34E-14207E9F09AC}">
      <dgm:prSet/>
      <dgm:spPr/>
      <dgm:t>
        <a:bodyPr/>
        <a:lstStyle/>
        <a:p>
          <a:endParaRPr lang="bg-BG"/>
        </a:p>
      </dgm:t>
    </dgm:pt>
    <dgm:pt modelId="{FC1813F6-FD7A-4B0D-8B51-261898B5C57C}" type="sibTrans" cxnId="{AD9C25C3-171A-4131-A34E-14207E9F09AC}">
      <dgm:prSet/>
      <dgm:spPr/>
      <dgm:t>
        <a:bodyPr/>
        <a:lstStyle/>
        <a:p>
          <a:endParaRPr lang="bg-BG"/>
        </a:p>
      </dgm:t>
    </dgm:pt>
    <dgm:pt modelId="{E9439F7D-489C-4D0A-B16F-4C97C50DB27B}">
      <dgm:prSet phldrT="[Text]"/>
      <dgm:spPr>
        <a:solidFill>
          <a:srgbClr val="33CC33"/>
        </a:solidFill>
      </dgm:spPr>
      <dgm:t>
        <a:bodyPr/>
        <a:lstStyle/>
        <a:p>
          <a:r>
            <a:rPr lang="bg-BG" smtClean="0"/>
            <a:t>Сървър</a:t>
          </a:r>
          <a:r>
            <a:rPr lang="en-US" baseline="-25000" smtClean="0"/>
            <a:t>i</a:t>
          </a:r>
          <a:endParaRPr lang="bg-BG" baseline="-25000"/>
        </a:p>
      </dgm:t>
    </dgm:pt>
    <dgm:pt modelId="{A499C9BE-D19B-4728-A1D7-2FD3502B9815}" type="parTrans" cxnId="{49FE58C3-4262-4CF7-8E5D-AF01423946C0}">
      <dgm:prSet/>
      <dgm:spPr/>
      <dgm:t>
        <a:bodyPr/>
        <a:lstStyle/>
        <a:p>
          <a:endParaRPr lang="bg-BG"/>
        </a:p>
      </dgm:t>
    </dgm:pt>
    <dgm:pt modelId="{51005710-C493-4768-BF82-5674E952F0FB}" type="sibTrans" cxnId="{49FE58C3-4262-4CF7-8E5D-AF01423946C0}">
      <dgm:prSet/>
      <dgm:spPr/>
      <dgm:t>
        <a:bodyPr/>
        <a:lstStyle/>
        <a:p>
          <a:endParaRPr lang="bg-BG"/>
        </a:p>
      </dgm:t>
    </dgm:pt>
    <dgm:pt modelId="{45F8338F-2294-4E73-9221-F70ED2F5E7D8}">
      <dgm:prSet phldrT="[Text]"/>
      <dgm:spPr>
        <a:solidFill>
          <a:srgbClr val="CC3300"/>
        </a:solidFill>
      </dgm:spPr>
      <dgm:t>
        <a:bodyPr/>
        <a:lstStyle/>
        <a:p>
          <a:r>
            <a:rPr lang="bg-BG" smtClean="0"/>
            <a:t>Сървър</a:t>
          </a:r>
          <a:r>
            <a:rPr lang="en-US" baseline="-25000" smtClean="0"/>
            <a:t>m</a:t>
          </a:r>
          <a:endParaRPr lang="bg-BG" baseline="-25000"/>
        </a:p>
      </dgm:t>
    </dgm:pt>
    <dgm:pt modelId="{CA81ADB1-BA2E-4DCA-94AA-6CB03F702218}" type="parTrans" cxnId="{588FF9F9-8A42-4D31-A167-FEB3150E6DED}">
      <dgm:prSet/>
      <dgm:spPr/>
      <dgm:t>
        <a:bodyPr/>
        <a:lstStyle/>
        <a:p>
          <a:endParaRPr lang="bg-BG"/>
        </a:p>
      </dgm:t>
    </dgm:pt>
    <dgm:pt modelId="{A0B55AD4-F741-4715-8E08-31E24A59BC5D}" type="sibTrans" cxnId="{588FF9F9-8A42-4D31-A167-FEB3150E6DED}">
      <dgm:prSet/>
      <dgm:spPr/>
      <dgm:t>
        <a:bodyPr/>
        <a:lstStyle/>
        <a:p>
          <a:endParaRPr lang="bg-BG"/>
        </a:p>
      </dgm:t>
    </dgm:pt>
    <dgm:pt modelId="{BD471DF9-25D0-483C-931D-210509DB97B9}" type="pres">
      <dgm:prSet presAssocID="{17B6C3A8-AE33-40D5-A8E9-B2960808C847}" presName="Name0" presStyleCnt="0">
        <dgm:presLayoutVars>
          <dgm:dir/>
          <dgm:resizeHandles val="exact"/>
        </dgm:presLayoutVars>
      </dgm:prSet>
      <dgm:spPr/>
    </dgm:pt>
    <dgm:pt modelId="{697EFD97-CFF4-40B7-A8EA-ADE019A72451}" type="pres">
      <dgm:prSet presAssocID="{17B6C3A8-AE33-40D5-A8E9-B2960808C847}" presName="fgShape" presStyleLbl="fgShp" presStyleIdx="0" presStyleCnt="1" custScaleX="108696" custScaleY="432624" custLinFactNeighborX="34" custLinFactNeighborY="43927"/>
      <dgm:spPr>
        <a:solidFill>
          <a:srgbClr val="99CCFF"/>
        </a:solidFill>
        <a:ln>
          <a:solidFill>
            <a:srgbClr val="0000FF"/>
          </a:solidFill>
        </a:ln>
      </dgm:spPr>
    </dgm:pt>
    <dgm:pt modelId="{0C21B0DE-598A-4398-96AB-062A844DC876}" type="pres">
      <dgm:prSet presAssocID="{17B6C3A8-AE33-40D5-A8E9-B2960808C847}" presName="linComp" presStyleCnt="0"/>
      <dgm:spPr/>
    </dgm:pt>
    <dgm:pt modelId="{73A997A8-D7AE-4AA6-B139-D31E16DE98EE}" type="pres">
      <dgm:prSet presAssocID="{FFD5A8F0-B958-4E71-9A4D-20F5340D0732}" presName="compNode" presStyleCnt="0"/>
      <dgm:spPr/>
    </dgm:pt>
    <dgm:pt modelId="{264D1722-09E4-4B49-83D9-BC5D303638A2}" type="pres">
      <dgm:prSet presAssocID="{FFD5A8F0-B958-4E71-9A4D-20F5340D0732}" presName="bkgdShape" presStyleLbl="node1" presStyleIdx="0" presStyleCnt="3"/>
      <dgm:spPr/>
      <dgm:t>
        <a:bodyPr/>
        <a:lstStyle/>
        <a:p>
          <a:endParaRPr lang="bg-BG"/>
        </a:p>
      </dgm:t>
    </dgm:pt>
    <dgm:pt modelId="{15E15484-9FDD-40D2-935B-CB2DEECF0192}" type="pres">
      <dgm:prSet presAssocID="{FFD5A8F0-B958-4E71-9A4D-20F5340D0732}" presName="nodeTx" presStyleLbl="node1" presStyleIdx="0" presStyleCnt="3">
        <dgm:presLayoutVars>
          <dgm:bulletEnabled val="1"/>
        </dgm:presLayoutVars>
      </dgm:prSet>
      <dgm:spPr/>
      <dgm:t>
        <a:bodyPr/>
        <a:lstStyle/>
        <a:p>
          <a:endParaRPr lang="bg-BG"/>
        </a:p>
      </dgm:t>
    </dgm:pt>
    <dgm:pt modelId="{ADE372C8-8101-4BF0-897D-97116B634EA9}" type="pres">
      <dgm:prSet presAssocID="{FFD5A8F0-B958-4E71-9A4D-20F5340D0732}" presName="invisiNode" presStyleLbl="node1" presStyleIdx="0" presStyleCnt="3"/>
      <dgm:spPr/>
    </dgm:pt>
    <dgm:pt modelId="{3C9C4022-6DDB-4607-8139-1E746E858B77}" type="pres">
      <dgm:prSet presAssocID="{FFD5A8F0-B958-4E71-9A4D-20F5340D0732}" presName="imagNode" presStyleLbl="fgImgPlace1" presStyleIdx="0" presStyleCnt="3"/>
      <dgm:spPr/>
    </dgm:pt>
    <dgm:pt modelId="{52766C87-4784-4655-9F52-F62742CBEAC2}" type="pres">
      <dgm:prSet presAssocID="{FC1813F6-FD7A-4B0D-8B51-261898B5C57C}" presName="sibTrans" presStyleLbl="sibTrans2D1" presStyleIdx="0" presStyleCnt="0"/>
      <dgm:spPr/>
      <dgm:t>
        <a:bodyPr/>
        <a:lstStyle/>
        <a:p>
          <a:endParaRPr lang="bg-BG"/>
        </a:p>
      </dgm:t>
    </dgm:pt>
    <dgm:pt modelId="{F7DA458E-9093-41F0-8FCD-F975EB190FD3}" type="pres">
      <dgm:prSet presAssocID="{E9439F7D-489C-4D0A-B16F-4C97C50DB27B}" presName="compNode" presStyleCnt="0"/>
      <dgm:spPr/>
    </dgm:pt>
    <dgm:pt modelId="{60253F72-A66A-46C3-B0D0-2F9F563C6B58}" type="pres">
      <dgm:prSet presAssocID="{E9439F7D-489C-4D0A-B16F-4C97C50DB27B}" presName="bkgdShape" presStyleLbl="node1" presStyleIdx="1" presStyleCnt="3"/>
      <dgm:spPr/>
      <dgm:t>
        <a:bodyPr/>
        <a:lstStyle/>
        <a:p>
          <a:endParaRPr lang="bg-BG"/>
        </a:p>
      </dgm:t>
    </dgm:pt>
    <dgm:pt modelId="{C2999437-AE49-4263-AECB-4FEC54AF0238}" type="pres">
      <dgm:prSet presAssocID="{E9439F7D-489C-4D0A-B16F-4C97C50DB27B}" presName="nodeTx" presStyleLbl="node1" presStyleIdx="1" presStyleCnt="3">
        <dgm:presLayoutVars>
          <dgm:bulletEnabled val="1"/>
        </dgm:presLayoutVars>
      </dgm:prSet>
      <dgm:spPr/>
      <dgm:t>
        <a:bodyPr/>
        <a:lstStyle/>
        <a:p>
          <a:endParaRPr lang="bg-BG"/>
        </a:p>
      </dgm:t>
    </dgm:pt>
    <dgm:pt modelId="{5E4EB1AE-BCFD-42CB-BECA-6F0F9CC56104}" type="pres">
      <dgm:prSet presAssocID="{E9439F7D-489C-4D0A-B16F-4C97C50DB27B}" presName="invisiNode" presStyleLbl="node1" presStyleIdx="1" presStyleCnt="3"/>
      <dgm:spPr/>
    </dgm:pt>
    <dgm:pt modelId="{A0B3A936-4416-44A1-9C5E-CDC788933AC8}" type="pres">
      <dgm:prSet presAssocID="{E9439F7D-489C-4D0A-B16F-4C97C50DB27B}" presName="imagNode" presStyleLbl="fgImgPlace1" presStyleIdx="1" presStyleCnt="3"/>
      <dgm:spPr/>
    </dgm:pt>
    <dgm:pt modelId="{4CAAFB93-183A-4D85-B67C-A4F51D592E2E}" type="pres">
      <dgm:prSet presAssocID="{51005710-C493-4768-BF82-5674E952F0FB}" presName="sibTrans" presStyleLbl="sibTrans2D1" presStyleIdx="0" presStyleCnt="0"/>
      <dgm:spPr/>
      <dgm:t>
        <a:bodyPr/>
        <a:lstStyle/>
        <a:p>
          <a:endParaRPr lang="bg-BG"/>
        </a:p>
      </dgm:t>
    </dgm:pt>
    <dgm:pt modelId="{4CE4940E-CA14-42D4-B3BF-B6117A468F62}" type="pres">
      <dgm:prSet presAssocID="{45F8338F-2294-4E73-9221-F70ED2F5E7D8}" presName="compNode" presStyleCnt="0"/>
      <dgm:spPr/>
    </dgm:pt>
    <dgm:pt modelId="{E4AE7E49-006F-4B6C-A4BF-30B6BF724DA6}" type="pres">
      <dgm:prSet presAssocID="{45F8338F-2294-4E73-9221-F70ED2F5E7D8}" presName="bkgdShape" presStyleLbl="node1" presStyleIdx="2" presStyleCnt="3"/>
      <dgm:spPr/>
      <dgm:t>
        <a:bodyPr/>
        <a:lstStyle/>
        <a:p>
          <a:endParaRPr lang="bg-BG"/>
        </a:p>
      </dgm:t>
    </dgm:pt>
    <dgm:pt modelId="{D9D42F73-3B93-496E-B26E-3AF0F8F812AB}" type="pres">
      <dgm:prSet presAssocID="{45F8338F-2294-4E73-9221-F70ED2F5E7D8}" presName="nodeTx" presStyleLbl="node1" presStyleIdx="2" presStyleCnt="3">
        <dgm:presLayoutVars>
          <dgm:bulletEnabled val="1"/>
        </dgm:presLayoutVars>
      </dgm:prSet>
      <dgm:spPr/>
      <dgm:t>
        <a:bodyPr/>
        <a:lstStyle/>
        <a:p>
          <a:endParaRPr lang="bg-BG"/>
        </a:p>
      </dgm:t>
    </dgm:pt>
    <dgm:pt modelId="{C2468C12-0B81-46FA-AB49-12445070604C}" type="pres">
      <dgm:prSet presAssocID="{45F8338F-2294-4E73-9221-F70ED2F5E7D8}" presName="invisiNode" presStyleLbl="node1" presStyleIdx="2" presStyleCnt="3"/>
      <dgm:spPr/>
    </dgm:pt>
    <dgm:pt modelId="{4F950412-E157-48B1-8EE0-E74CC2BDFB5A}" type="pres">
      <dgm:prSet presAssocID="{45F8338F-2294-4E73-9221-F70ED2F5E7D8}" presName="imagNode" presStyleLbl="fgImgPlace1" presStyleIdx="2" presStyleCnt="3"/>
      <dgm:spPr/>
    </dgm:pt>
  </dgm:ptLst>
  <dgm:cxnLst>
    <dgm:cxn modelId="{3C1E9CCB-7670-4D6B-AAEE-18792FF81169}" type="presOf" srcId="{45F8338F-2294-4E73-9221-F70ED2F5E7D8}" destId="{D9D42F73-3B93-496E-B26E-3AF0F8F812AB}" srcOrd="1" destOrd="0" presId="urn:microsoft.com/office/officeart/2005/8/layout/hList7"/>
    <dgm:cxn modelId="{AD9C25C3-171A-4131-A34E-14207E9F09AC}" srcId="{17B6C3A8-AE33-40D5-A8E9-B2960808C847}" destId="{FFD5A8F0-B958-4E71-9A4D-20F5340D0732}" srcOrd="0" destOrd="0" parTransId="{CC418B3F-E8A4-4D7B-B7E8-1C0A00AAD83A}" sibTransId="{FC1813F6-FD7A-4B0D-8B51-261898B5C57C}"/>
    <dgm:cxn modelId="{588FF9F9-8A42-4D31-A167-FEB3150E6DED}" srcId="{17B6C3A8-AE33-40D5-A8E9-B2960808C847}" destId="{45F8338F-2294-4E73-9221-F70ED2F5E7D8}" srcOrd="2" destOrd="0" parTransId="{CA81ADB1-BA2E-4DCA-94AA-6CB03F702218}" sibTransId="{A0B55AD4-F741-4715-8E08-31E24A59BC5D}"/>
    <dgm:cxn modelId="{935B1B12-DF03-4B24-8B97-3BEB15B13E8C}" type="presOf" srcId="{E9439F7D-489C-4D0A-B16F-4C97C50DB27B}" destId="{C2999437-AE49-4263-AECB-4FEC54AF0238}" srcOrd="1" destOrd="0" presId="urn:microsoft.com/office/officeart/2005/8/layout/hList7"/>
    <dgm:cxn modelId="{EDE50E22-E839-42FD-B756-D48EA9CD0032}" type="presOf" srcId="{E9439F7D-489C-4D0A-B16F-4C97C50DB27B}" destId="{60253F72-A66A-46C3-B0D0-2F9F563C6B58}" srcOrd="0" destOrd="0" presId="urn:microsoft.com/office/officeart/2005/8/layout/hList7"/>
    <dgm:cxn modelId="{DDCF8A9F-4745-41B8-A0A2-31627C5A0030}" type="presOf" srcId="{FC1813F6-FD7A-4B0D-8B51-261898B5C57C}" destId="{52766C87-4784-4655-9F52-F62742CBEAC2}" srcOrd="0" destOrd="0" presId="urn:microsoft.com/office/officeart/2005/8/layout/hList7"/>
    <dgm:cxn modelId="{49FE58C3-4262-4CF7-8E5D-AF01423946C0}" srcId="{17B6C3A8-AE33-40D5-A8E9-B2960808C847}" destId="{E9439F7D-489C-4D0A-B16F-4C97C50DB27B}" srcOrd="1" destOrd="0" parTransId="{A499C9BE-D19B-4728-A1D7-2FD3502B9815}" sibTransId="{51005710-C493-4768-BF82-5674E952F0FB}"/>
    <dgm:cxn modelId="{C6995CED-46DC-45CB-9129-98A61FB5AF26}" type="presOf" srcId="{45F8338F-2294-4E73-9221-F70ED2F5E7D8}" destId="{E4AE7E49-006F-4B6C-A4BF-30B6BF724DA6}" srcOrd="0" destOrd="0" presId="urn:microsoft.com/office/officeart/2005/8/layout/hList7"/>
    <dgm:cxn modelId="{D289D857-B4D8-4CC5-902D-6F6C2E7B838B}" type="presOf" srcId="{FFD5A8F0-B958-4E71-9A4D-20F5340D0732}" destId="{15E15484-9FDD-40D2-935B-CB2DEECF0192}" srcOrd="1" destOrd="0" presId="urn:microsoft.com/office/officeart/2005/8/layout/hList7"/>
    <dgm:cxn modelId="{8A003A5F-53EA-49EE-9899-00DC731BC0A5}" type="presOf" srcId="{FFD5A8F0-B958-4E71-9A4D-20F5340D0732}" destId="{264D1722-09E4-4B49-83D9-BC5D303638A2}" srcOrd="0" destOrd="0" presId="urn:microsoft.com/office/officeart/2005/8/layout/hList7"/>
    <dgm:cxn modelId="{5DB11D83-F840-4C87-95AD-65B203C0F70D}" type="presOf" srcId="{17B6C3A8-AE33-40D5-A8E9-B2960808C847}" destId="{BD471DF9-25D0-483C-931D-210509DB97B9}" srcOrd="0" destOrd="0" presId="urn:microsoft.com/office/officeart/2005/8/layout/hList7"/>
    <dgm:cxn modelId="{DC7B5A9B-E2B5-4C21-A228-568F9D1F9BD4}" type="presOf" srcId="{51005710-C493-4768-BF82-5674E952F0FB}" destId="{4CAAFB93-183A-4D85-B67C-A4F51D592E2E}" srcOrd="0" destOrd="0" presId="urn:microsoft.com/office/officeart/2005/8/layout/hList7"/>
    <dgm:cxn modelId="{092A6BF9-CE19-43CB-99E1-644C8A68EBDF}" type="presParOf" srcId="{BD471DF9-25D0-483C-931D-210509DB97B9}" destId="{697EFD97-CFF4-40B7-A8EA-ADE019A72451}" srcOrd="0" destOrd="0" presId="urn:microsoft.com/office/officeart/2005/8/layout/hList7"/>
    <dgm:cxn modelId="{85E4000B-AC8A-404F-81FA-EB116CAB0E6B}" type="presParOf" srcId="{BD471DF9-25D0-483C-931D-210509DB97B9}" destId="{0C21B0DE-598A-4398-96AB-062A844DC876}" srcOrd="1" destOrd="0" presId="urn:microsoft.com/office/officeart/2005/8/layout/hList7"/>
    <dgm:cxn modelId="{94FD1FB5-4222-4889-9A3B-B12D1017B78D}" type="presParOf" srcId="{0C21B0DE-598A-4398-96AB-062A844DC876}" destId="{73A997A8-D7AE-4AA6-B139-D31E16DE98EE}" srcOrd="0" destOrd="0" presId="urn:microsoft.com/office/officeart/2005/8/layout/hList7"/>
    <dgm:cxn modelId="{E47A6361-5BBA-4FA7-9CEF-7FE8205A18A3}" type="presParOf" srcId="{73A997A8-D7AE-4AA6-B139-D31E16DE98EE}" destId="{264D1722-09E4-4B49-83D9-BC5D303638A2}" srcOrd="0" destOrd="0" presId="urn:microsoft.com/office/officeart/2005/8/layout/hList7"/>
    <dgm:cxn modelId="{651D1362-3029-458C-86D4-B921F53871FC}" type="presParOf" srcId="{73A997A8-D7AE-4AA6-B139-D31E16DE98EE}" destId="{15E15484-9FDD-40D2-935B-CB2DEECF0192}" srcOrd="1" destOrd="0" presId="urn:microsoft.com/office/officeart/2005/8/layout/hList7"/>
    <dgm:cxn modelId="{B0F621C7-14C4-40F2-8887-26580355660C}" type="presParOf" srcId="{73A997A8-D7AE-4AA6-B139-D31E16DE98EE}" destId="{ADE372C8-8101-4BF0-897D-97116B634EA9}" srcOrd="2" destOrd="0" presId="urn:microsoft.com/office/officeart/2005/8/layout/hList7"/>
    <dgm:cxn modelId="{00AC9F7E-129A-440A-A6DE-52FBD26110AC}" type="presParOf" srcId="{73A997A8-D7AE-4AA6-B139-D31E16DE98EE}" destId="{3C9C4022-6DDB-4607-8139-1E746E858B77}" srcOrd="3" destOrd="0" presId="urn:microsoft.com/office/officeart/2005/8/layout/hList7"/>
    <dgm:cxn modelId="{78B34991-896F-46D0-9493-E390EA8D6B54}" type="presParOf" srcId="{0C21B0DE-598A-4398-96AB-062A844DC876}" destId="{52766C87-4784-4655-9F52-F62742CBEAC2}" srcOrd="1" destOrd="0" presId="urn:microsoft.com/office/officeart/2005/8/layout/hList7"/>
    <dgm:cxn modelId="{5C98D146-9A9D-4A73-8055-B2A829B42B91}" type="presParOf" srcId="{0C21B0DE-598A-4398-96AB-062A844DC876}" destId="{F7DA458E-9093-41F0-8FCD-F975EB190FD3}" srcOrd="2" destOrd="0" presId="urn:microsoft.com/office/officeart/2005/8/layout/hList7"/>
    <dgm:cxn modelId="{FE13258F-272C-4D5E-9217-A35CA525AD0D}" type="presParOf" srcId="{F7DA458E-9093-41F0-8FCD-F975EB190FD3}" destId="{60253F72-A66A-46C3-B0D0-2F9F563C6B58}" srcOrd="0" destOrd="0" presId="urn:microsoft.com/office/officeart/2005/8/layout/hList7"/>
    <dgm:cxn modelId="{A7F50D31-19D8-4218-A620-837735AB0A8E}" type="presParOf" srcId="{F7DA458E-9093-41F0-8FCD-F975EB190FD3}" destId="{C2999437-AE49-4263-AECB-4FEC54AF0238}" srcOrd="1" destOrd="0" presId="urn:microsoft.com/office/officeart/2005/8/layout/hList7"/>
    <dgm:cxn modelId="{5023CE2A-BD52-4B76-841F-84A524E814C9}" type="presParOf" srcId="{F7DA458E-9093-41F0-8FCD-F975EB190FD3}" destId="{5E4EB1AE-BCFD-42CB-BECA-6F0F9CC56104}" srcOrd="2" destOrd="0" presId="urn:microsoft.com/office/officeart/2005/8/layout/hList7"/>
    <dgm:cxn modelId="{1C0F6C91-C30C-49F1-AD86-3F9D2FC7C276}" type="presParOf" srcId="{F7DA458E-9093-41F0-8FCD-F975EB190FD3}" destId="{A0B3A936-4416-44A1-9C5E-CDC788933AC8}" srcOrd="3" destOrd="0" presId="urn:microsoft.com/office/officeart/2005/8/layout/hList7"/>
    <dgm:cxn modelId="{52ECF9AE-E43C-4F5D-BF93-BB06B65EC404}" type="presParOf" srcId="{0C21B0DE-598A-4398-96AB-062A844DC876}" destId="{4CAAFB93-183A-4D85-B67C-A4F51D592E2E}" srcOrd="3" destOrd="0" presId="urn:microsoft.com/office/officeart/2005/8/layout/hList7"/>
    <dgm:cxn modelId="{1D4ADF5E-6B5A-4ECF-8291-9E288EE7EB94}" type="presParOf" srcId="{0C21B0DE-598A-4398-96AB-062A844DC876}" destId="{4CE4940E-CA14-42D4-B3BF-B6117A468F62}" srcOrd="4" destOrd="0" presId="urn:microsoft.com/office/officeart/2005/8/layout/hList7"/>
    <dgm:cxn modelId="{7197914E-5B08-4F08-BE0F-0BA4231AB6B9}" type="presParOf" srcId="{4CE4940E-CA14-42D4-B3BF-B6117A468F62}" destId="{E4AE7E49-006F-4B6C-A4BF-30B6BF724DA6}" srcOrd="0" destOrd="0" presId="urn:microsoft.com/office/officeart/2005/8/layout/hList7"/>
    <dgm:cxn modelId="{1B8E1A7E-1A0C-48DD-8DED-8389118B5C18}" type="presParOf" srcId="{4CE4940E-CA14-42D4-B3BF-B6117A468F62}" destId="{D9D42F73-3B93-496E-B26E-3AF0F8F812AB}" srcOrd="1" destOrd="0" presId="urn:microsoft.com/office/officeart/2005/8/layout/hList7"/>
    <dgm:cxn modelId="{FD73673C-711D-4770-B4F0-ACB4307C2F9E}" type="presParOf" srcId="{4CE4940E-CA14-42D4-B3BF-B6117A468F62}" destId="{C2468C12-0B81-46FA-AB49-12445070604C}" srcOrd="2" destOrd="0" presId="urn:microsoft.com/office/officeart/2005/8/layout/hList7"/>
    <dgm:cxn modelId="{63B97F05-DD0C-4738-9D4C-BDA06B5110D7}" type="presParOf" srcId="{4CE4940E-CA14-42D4-B3BF-B6117A468F62}" destId="{4F950412-E157-48B1-8EE0-E74CC2BDFB5A}"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D1722-09E4-4B49-83D9-BC5D303638A2}">
      <dsp:nvSpPr>
        <dsp:cNvPr id="0" name=""/>
        <dsp:cNvSpPr/>
      </dsp:nvSpPr>
      <dsp:spPr>
        <a:xfrm>
          <a:off x="1542" y="-165177"/>
          <a:ext cx="2399258" cy="1656184"/>
        </a:xfrm>
        <a:prstGeom prst="roundRect">
          <a:avLst>
            <a:gd name="adj" fmla="val 10000"/>
          </a:avLst>
        </a:prstGeom>
        <a:solidFill>
          <a:srgbClr val="99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bg-BG" sz="2400" kern="1200" smtClean="0"/>
            <a:t>Сървър</a:t>
          </a:r>
          <a:r>
            <a:rPr lang="bg-BG" sz="2400" kern="1200" baseline="-25000" smtClean="0"/>
            <a:t>1</a:t>
          </a:r>
          <a:endParaRPr lang="bg-BG" sz="2400" kern="1200" baseline="-25000"/>
        </a:p>
      </dsp:txBody>
      <dsp:txXfrm>
        <a:off x="1542" y="497295"/>
        <a:ext cx="2399258" cy="662473"/>
      </dsp:txXfrm>
    </dsp:sp>
    <dsp:sp modelId="{3C9C4022-6DDB-4607-8139-1E746E858B77}">
      <dsp:nvSpPr>
        <dsp:cNvPr id="0" name=""/>
        <dsp:cNvSpPr/>
      </dsp:nvSpPr>
      <dsp:spPr>
        <a:xfrm>
          <a:off x="925416" y="-65806"/>
          <a:ext cx="551509" cy="551509"/>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253F72-A66A-46C3-B0D0-2F9F563C6B58}">
      <dsp:nvSpPr>
        <dsp:cNvPr id="0" name=""/>
        <dsp:cNvSpPr/>
      </dsp:nvSpPr>
      <dsp:spPr>
        <a:xfrm>
          <a:off x="2472778" y="-165177"/>
          <a:ext cx="2399258" cy="16561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bg-BG" sz="2400" kern="1200" smtClean="0"/>
            <a:t>Сървър</a:t>
          </a:r>
          <a:r>
            <a:rPr lang="en-US" sz="2400" kern="1200" baseline="-25000" smtClean="0"/>
            <a:t>i</a:t>
          </a:r>
          <a:endParaRPr lang="bg-BG" sz="2400" kern="1200" baseline="-25000"/>
        </a:p>
      </dsp:txBody>
      <dsp:txXfrm>
        <a:off x="2472778" y="497295"/>
        <a:ext cx="2399258" cy="662473"/>
      </dsp:txXfrm>
    </dsp:sp>
    <dsp:sp modelId="{A0B3A936-4416-44A1-9C5E-CDC788933AC8}">
      <dsp:nvSpPr>
        <dsp:cNvPr id="0" name=""/>
        <dsp:cNvSpPr/>
      </dsp:nvSpPr>
      <dsp:spPr>
        <a:xfrm>
          <a:off x="3396653" y="-65806"/>
          <a:ext cx="551509" cy="551509"/>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AE7E49-006F-4B6C-A4BF-30B6BF724DA6}">
      <dsp:nvSpPr>
        <dsp:cNvPr id="0" name=""/>
        <dsp:cNvSpPr/>
      </dsp:nvSpPr>
      <dsp:spPr>
        <a:xfrm>
          <a:off x="4944015" y="-165177"/>
          <a:ext cx="2399258" cy="1656184"/>
        </a:xfrm>
        <a:prstGeom prst="roundRect">
          <a:avLst>
            <a:gd name="adj" fmla="val 10000"/>
          </a:avLst>
        </a:prstGeom>
        <a:solidFill>
          <a:srgbClr val="CC00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bg-BG" sz="2400" kern="1200" smtClean="0"/>
            <a:t>Сървър</a:t>
          </a:r>
          <a:r>
            <a:rPr lang="en-US" sz="2400" kern="1200" baseline="-25000" smtClean="0"/>
            <a:t>m</a:t>
          </a:r>
          <a:endParaRPr lang="bg-BG" sz="2400" kern="1200" baseline="-25000"/>
        </a:p>
      </dsp:txBody>
      <dsp:txXfrm>
        <a:off x="4944015" y="497295"/>
        <a:ext cx="2399258" cy="662473"/>
      </dsp:txXfrm>
    </dsp:sp>
    <dsp:sp modelId="{4F950412-E157-48B1-8EE0-E74CC2BDFB5A}">
      <dsp:nvSpPr>
        <dsp:cNvPr id="0" name=""/>
        <dsp:cNvSpPr/>
      </dsp:nvSpPr>
      <dsp:spPr>
        <a:xfrm>
          <a:off x="5867889" y="-65806"/>
          <a:ext cx="551509" cy="551509"/>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EFD97-CFF4-40B7-A8EA-ADE019A72451}">
      <dsp:nvSpPr>
        <dsp:cNvPr id="0" name=""/>
        <dsp:cNvSpPr/>
      </dsp:nvSpPr>
      <dsp:spPr>
        <a:xfrm>
          <a:off x="-11" y="746604"/>
          <a:ext cx="7344839" cy="1074757"/>
        </a:xfrm>
        <a:prstGeom prst="leftRightArrow">
          <a:avLst/>
        </a:prstGeom>
        <a:solidFill>
          <a:srgbClr val="99CCFF"/>
        </a:solidFill>
        <a:ln w="25400" cap="flat" cmpd="sng" algn="ctr">
          <a:solidFill>
            <a:srgbClr val="0000FF"/>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D1722-09E4-4B49-83D9-BC5D303638A2}">
      <dsp:nvSpPr>
        <dsp:cNvPr id="0" name=""/>
        <dsp:cNvSpPr/>
      </dsp:nvSpPr>
      <dsp:spPr>
        <a:xfrm>
          <a:off x="1542" y="-165177"/>
          <a:ext cx="2399258" cy="1656184"/>
        </a:xfrm>
        <a:prstGeom prst="roundRect">
          <a:avLst>
            <a:gd name="adj" fmla="val 10000"/>
          </a:avLst>
        </a:prstGeom>
        <a:solidFill>
          <a:srgbClr val="99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bg-BG" sz="2400" kern="1200" smtClean="0"/>
            <a:t>Сървър</a:t>
          </a:r>
          <a:r>
            <a:rPr lang="bg-BG" sz="2400" kern="1200" baseline="-25000" smtClean="0"/>
            <a:t>1</a:t>
          </a:r>
          <a:endParaRPr lang="bg-BG" sz="2400" kern="1200" baseline="-25000"/>
        </a:p>
      </dsp:txBody>
      <dsp:txXfrm>
        <a:off x="1542" y="497295"/>
        <a:ext cx="2399258" cy="662473"/>
      </dsp:txXfrm>
    </dsp:sp>
    <dsp:sp modelId="{3C9C4022-6DDB-4607-8139-1E746E858B77}">
      <dsp:nvSpPr>
        <dsp:cNvPr id="0" name=""/>
        <dsp:cNvSpPr/>
      </dsp:nvSpPr>
      <dsp:spPr>
        <a:xfrm>
          <a:off x="925416" y="-65806"/>
          <a:ext cx="551509" cy="551509"/>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253F72-A66A-46C3-B0D0-2F9F563C6B58}">
      <dsp:nvSpPr>
        <dsp:cNvPr id="0" name=""/>
        <dsp:cNvSpPr/>
      </dsp:nvSpPr>
      <dsp:spPr>
        <a:xfrm>
          <a:off x="2472778" y="-165177"/>
          <a:ext cx="2399258" cy="16561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bg-BG" sz="2400" kern="1200" smtClean="0"/>
            <a:t>Сървър</a:t>
          </a:r>
          <a:r>
            <a:rPr lang="en-US" sz="2400" kern="1200" baseline="-25000" smtClean="0"/>
            <a:t>i</a:t>
          </a:r>
          <a:endParaRPr lang="bg-BG" sz="2400" kern="1200" baseline="-25000"/>
        </a:p>
      </dsp:txBody>
      <dsp:txXfrm>
        <a:off x="2472778" y="497295"/>
        <a:ext cx="2399258" cy="662473"/>
      </dsp:txXfrm>
    </dsp:sp>
    <dsp:sp modelId="{A0B3A936-4416-44A1-9C5E-CDC788933AC8}">
      <dsp:nvSpPr>
        <dsp:cNvPr id="0" name=""/>
        <dsp:cNvSpPr/>
      </dsp:nvSpPr>
      <dsp:spPr>
        <a:xfrm>
          <a:off x="3396653" y="-65806"/>
          <a:ext cx="551509" cy="551509"/>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AE7E49-006F-4B6C-A4BF-30B6BF724DA6}">
      <dsp:nvSpPr>
        <dsp:cNvPr id="0" name=""/>
        <dsp:cNvSpPr/>
      </dsp:nvSpPr>
      <dsp:spPr>
        <a:xfrm>
          <a:off x="4944015" y="-165177"/>
          <a:ext cx="2399258" cy="1656184"/>
        </a:xfrm>
        <a:prstGeom prst="roundRect">
          <a:avLst>
            <a:gd name="adj" fmla="val 10000"/>
          </a:avLst>
        </a:prstGeom>
        <a:solidFill>
          <a:srgbClr val="CC00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bg-BG" sz="2400" kern="1200" smtClean="0"/>
            <a:t>Сървър</a:t>
          </a:r>
          <a:r>
            <a:rPr lang="en-US" sz="2400" kern="1200" baseline="-25000" smtClean="0"/>
            <a:t>m</a:t>
          </a:r>
          <a:endParaRPr lang="bg-BG" sz="2400" kern="1200" baseline="-25000"/>
        </a:p>
      </dsp:txBody>
      <dsp:txXfrm>
        <a:off x="4944015" y="497295"/>
        <a:ext cx="2399258" cy="662473"/>
      </dsp:txXfrm>
    </dsp:sp>
    <dsp:sp modelId="{4F950412-E157-48B1-8EE0-E74CC2BDFB5A}">
      <dsp:nvSpPr>
        <dsp:cNvPr id="0" name=""/>
        <dsp:cNvSpPr/>
      </dsp:nvSpPr>
      <dsp:spPr>
        <a:xfrm>
          <a:off x="5867889" y="-65806"/>
          <a:ext cx="551509" cy="551509"/>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EFD97-CFF4-40B7-A8EA-ADE019A72451}">
      <dsp:nvSpPr>
        <dsp:cNvPr id="0" name=""/>
        <dsp:cNvSpPr/>
      </dsp:nvSpPr>
      <dsp:spPr>
        <a:xfrm>
          <a:off x="-11" y="746604"/>
          <a:ext cx="7344839" cy="1074757"/>
        </a:xfrm>
        <a:prstGeom prst="leftRightArrow">
          <a:avLst/>
        </a:prstGeom>
        <a:solidFill>
          <a:srgbClr val="FF99FF"/>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D1722-09E4-4B49-83D9-BC5D303638A2}">
      <dsp:nvSpPr>
        <dsp:cNvPr id="0" name=""/>
        <dsp:cNvSpPr/>
      </dsp:nvSpPr>
      <dsp:spPr>
        <a:xfrm>
          <a:off x="1542" y="-165177"/>
          <a:ext cx="2399258" cy="1656184"/>
        </a:xfrm>
        <a:prstGeom prst="roundRect">
          <a:avLst>
            <a:gd name="adj" fmla="val 10000"/>
          </a:avLst>
        </a:prstGeom>
        <a:solidFill>
          <a:srgbClr val="99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bg-BG" sz="2400" kern="1200" smtClean="0"/>
            <a:t>Сървър</a:t>
          </a:r>
          <a:r>
            <a:rPr lang="bg-BG" sz="2400" kern="1200" baseline="-25000" smtClean="0"/>
            <a:t>1</a:t>
          </a:r>
          <a:endParaRPr lang="bg-BG" sz="2400" kern="1200" baseline="-25000"/>
        </a:p>
      </dsp:txBody>
      <dsp:txXfrm>
        <a:off x="1542" y="497295"/>
        <a:ext cx="2399258" cy="662473"/>
      </dsp:txXfrm>
    </dsp:sp>
    <dsp:sp modelId="{3C9C4022-6DDB-4607-8139-1E746E858B77}">
      <dsp:nvSpPr>
        <dsp:cNvPr id="0" name=""/>
        <dsp:cNvSpPr/>
      </dsp:nvSpPr>
      <dsp:spPr>
        <a:xfrm>
          <a:off x="925416" y="-65806"/>
          <a:ext cx="551509" cy="551509"/>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253F72-A66A-46C3-B0D0-2F9F563C6B58}">
      <dsp:nvSpPr>
        <dsp:cNvPr id="0" name=""/>
        <dsp:cNvSpPr/>
      </dsp:nvSpPr>
      <dsp:spPr>
        <a:xfrm>
          <a:off x="2472778" y="-165177"/>
          <a:ext cx="2399258" cy="1656184"/>
        </a:xfrm>
        <a:prstGeom prst="roundRect">
          <a:avLst>
            <a:gd name="adj" fmla="val 10000"/>
          </a:avLst>
        </a:prstGeom>
        <a:solidFill>
          <a:srgbClr val="33CC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bg-BG" sz="2400" kern="1200" smtClean="0"/>
            <a:t>Сървър</a:t>
          </a:r>
          <a:r>
            <a:rPr lang="en-US" sz="2400" kern="1200" baseline="-25000" smtClean="0"/>
            <a:t>i</a:t>
          </a:r>
          <a:endParaRPr lang="bg-BG" sz="2400" kern="1200" baseline="-25000"/>
        </a:p>
      </dsp:txBody>
      <dsp:txXfrm>
        <a:off x="2472778" y="497295"/>
        <a:ext cx="2399258" cy="662473"/>
      </dsp:txXfrm>
    </dsp:sp>
    <dsp:sp modelId="{A0B3A936-4416-44A1-9C5E-CDC788933AC8}">
      <dsp:nvSpPr>
        <dsp:cNvPr id="0" name=""/>
        <dsp:cNvSpPr/>
      </dsp:nvSpPr>
      <dsp:spPr>
        <a:xfrm>
          <a:off x="3396653" y="-65806"/>
          <a:ext cx="551509" cy="551509"/>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AE7E49-006F-4B6C-A4BF-30B6BF724DA6}">
      <dsp:nvSpPr>
        <dsp:cNvPr id="0" name=""/>
        <dsp:cNvSpPr/>
      </dsp:nvSpPr>
      <dsp:spPr>
        <a:xfrm>
          <a:off x="4944015" y="-165177"/>
          <a:ext cx="2399258" cy="1656184"/>
        </a:xfrm>
        <a:prstGeom prst="roundRect">
          <a:avLst>
            <a:gd name="adj" fmla="val 10000"/>
          </a:avLst>
        </a:prstGeom>
        <a:solidFill>
          <a:srgbClr val="CC3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bg-BG" sz="2400" kern="1200" smtClean="0"/>
            <a:t>Сървър</a:t>
          </a:r>
          <a:r>
            <a:rPr lang="en-US" sz="2400" kern="1200" baseline="-25000" smtClean="0"/>
            <a:t>m</a:t>
          </a:r>
          <a:endParaRPr lang="bg-BG" sz="2400" kern="1200" baseline="-25000"/>
        </a:p>
      </dsp:txBody>
      <dsp:txXfrm>
        <a:off x="4944015" y="497295"/>
        <a:ext cx="2399258" cy="662473"/>
      </dsp:txXfrm>
    </dsp:sp>
    <dsp:sp modelId="{4F950412-E157-48B1-8EE0-E74CC2BDFB5A}">
      <dsp:nvSpPr>
        <dsp:cNvPr id="0" name=""/>
        <dsp:cNvSpPr/>
      </dsp:nvSpPr>
      <dsp:spPr>
        <a:xfrm>
          <a:off x="5867889" y="-65806"/>
          <a:ext cx="551509" cy="551509"/>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EFD97-CFF4-40B7-A8EA-ADE019A72451}">
      <dsp:nvSpPr>
        <dsp:cNvPr id="0" name=""/>
        <dsp:cNvSpPr/>
      </dsp:nvSpPr>
      <dsp:spPr>
        <a:xfrm>
          <a:off x="-11" y="746604"/>
          <a:ext cx="7344839" cy="1074757"/>
        </a:xfrm>
        <a:prstGeom prst="leftRightArrow">
          <a:avLst/>
        </a:prstGeom>
        <a:solidFill>
          <a:srgbClr val="99CCFF"/>
        </a:solidFill>
        <a:ln w="25400" cap="flat" cmpd="sng" algn="ctr">
          <a:solidFill>
            <a:srgbClr val="0000FF"/>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0"/>
            </a:lvl1pPr>
          </a:lstStyle>
          <a:p>
            <a:endParaRPr lang="en-GB"/>
          </a:p>
        </p:txBody>
      </p:sp>
      <p:sp>
        <p:nvSpPr>
          <p:cNvPr id="18435"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GB"/>
          </a:p>
        </p:txBody>
      </p:sp>
      <p:sp>
        <p:nvSpPr>
          <p:cNvPr id="18436"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b="0"/>
            </a:lvl1pPr>
          </a:lstStyle>
          <a:p>
            <a:endParaRPr lang="en-GB"/>
          </a:p>
        </p:txBody>
      </p:sp>
      <p:sp>
        <p:nvSpPr>
          <p:cNvPr id="18437"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ACBC0975-6DC8-4155-8C6C-97707B96180D}" type="slidenum">
              <a:rPr lang="en-GB"/>
              <a:pPr/>
              <a:t>‹#›</a:t>
            </a:fld>
            <a:endParaRPr lang="en-GB"/>
          </a:p>
        </p:txBody>
      </p:sp>
    </p:spTree>
    <p:extLst>
      <p:ext uri="{BB962C8B-B14F-4D97-AF65-F5344CB8AC3E}">
        <p14:creationId xmlns:p14="http://schemas.microsoft.com/office/powerpoint/2010/main" val="309341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124DC4-FD18-4289-A2CE-027D1A71DD5B}" type="datetimeFigureOut">
              <a:rPr lang="bg-BG" smtClean="0"/>
              <a:t>6.3.2013 г.</a:t>
            </a:fld>
            <a:endParaRPr lang="bg-B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0F5975-3631-4ECB-B5D9-407001ED5FB7}" type="slidenum">
              <a:rPr lang="bg-BG" smtClean="0"/>
              <a:t>‹#›</a:t>
            </a:fld>
            <a:endParaRPr lang="bg-BG"/>
          </a:p>
        </p:txBody>
      </p:sp>
    </p:spTree>
    <p:extLst>
      <p:ext uri="{BB962C8B-B14F-4D97-AF65-F5344CB8AC3E}">
        <p14:creationId xmlns:p14="http://schemas.microsoft.com/office/powerpoint/2010/main" val="1099001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10</a:t>
            </a:fld>
            <a:endParaRPr lang="bg-BG"/>
          </a:p>
        </p:txBody>
      </p:sp>
    </p:spTree>
    <p:extLst>
      <p:ext uri="{BB962C8B-B14F-4D97-AF65-F5344CB8AC3E}">
        <p14:creationId xmlns:p14="http://schemas.microsoft.com/office/powerpoint/2010/main" val="94813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32</a:t>
            </a:fld>
            <a:endParaRPr lang="bg-BG"/>
          </a:p>
        </p:txBody>
      </p:sp>
    </p:spTree>
    <p:extLst>
      <p:ext uri="{BB962C8B-B14F-4D97-AF65-F5344CB8AC3E}">
        <p14:creationId xmlns:p14="http://schemas.microsoft.com/office/powerpoint/2010/main" val="302989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33</a:t>
            </a:fld>
            <a:endParaRPr lang="bg-BG"/>
          </a:p>
        </p:txBody>
      </p:sp>
    </p:spTree>
    <p:extLst>
      <p:ext uri="{BB962C8B-B14F-4D97-AF65-F5344CB8AC3E}">
        <p14:creationId xmlns:p14="http://schemas.microsoft.com/office/powerpoint/2010/main" val="273658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34</a:t>
            </a:fld>
            <a:endParaRPr lang="bg-BG"/>
          </a:p>
        </p:txBody>
      </p:sp>
    </p:spTree>
    <p:extLst>
      <p:ext uri="{BB962C8B-B14F-4D97-AF65-F5344CB8AC3E}">
        <p14:creationId xmlns:p14="http://schemas.microsoft.com/office/powerpoint/2010/main" val="2819811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35</a:t>
            </a:fld>
            <a:endParaRPr lang="bg-BG"/>
          </a:p>
        </p:txBody>
      </p:sp>
    </p:spTree>
    <p:extLst>
      <p:ext uri="{BB962C8B-B14F-4D97-AF65-F5344CB8AC3E}">
        <p14:creationId xmlns:p14="http://schemas.microsoft.com/office/powerpoint/2010/main" val="2819811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36</a:t>
            </a:fld>
            <a:endParaRPr lang="bg-BG"/>
          </a:p>
        </p:txBody>
      </p:sp>
    </p:spTree>
    <p:extLst>
      <p:ext uri="{BB962C8B-B14F-4D97-AF65-F5344CB8AC3E}">
        <p14:creationId xmlns:p14="http://schemas.microsoft.com/office/powerpoint/2010/main" val="2819811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37</a:t>
            </a:fld>
            <a:endParaRPr lang="bg-BG"/>
          </a:p>
        </p:txBody>
      </p:sp>
    </p:spTree>
    <p:extLst>
      <p:ext uri="{BB962C8B-B14F-4D97-AF65-F5344CB8AC3E}">
        <p14:creationId xmlns:p14="http://schemas.microsoft.com/office/powerpoint/2010/main" val="2819811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38</a:t>
            </a:fld>
            <a:endParaRPr lang="bg-BG"/>
          </a:p>
        </p:txBody>
      </p:sp>
    </p:spTree>
    <p:extLst>
      <p:ext uri="{BB962C8B-B14F-4D97-AF65-F5344CB8AC3E}">
        <p14:creationId xmlns:p14="http://schemas.microsoft.com/office/powerpoint/2010/main" val="2819811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42</a:t>
            </a:fld>
            <a:endParaRPr lang="bg-BG"/>
          </a:p>
        </p:txBody>
      </p:sp>
    </p:spTree>
    <p:extLst>
      <p:ext uri="{BB962C8B-B14F-4D97-AF65-F5344CB8AC3E}">
        <p14:creationId xmlns:p14="http://schemas.microsoft.com/office/powerpoint/2010/main" val="2819811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47</a:t>
            </a:fld>
            <a:endParaRPr lang="bg-BG"/>
          </a:p>
        </p:txBody>
      </p:sp>
    </p:spTree>
    <p:extLst>
      <p:ext uri="{BB962C8B-B14F-4D97-AF65-F5344CB8AC3E}">
        <p14:creationId xmlns:p14="http://schemas.microsoft.com/office/powerpoint/2010/main" val="2389787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49</a:t>
            </a:fld>
            <a:endParaRPr lang="bg-BG"/>
          </a:p>
        </p:txBody>
      </p:sp>
    </p:spTree>
    <p:extLst>
      <p:ext uri="{BB962C8B-B14F-4D97-AF65-F5344CB8AC3E}">
        <p14:creationId xmlns:p14="http://schemas.microsoft.com/office/powerpoint/2010/main" val="1883101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11</a:t>
            </a:fld>
            <a:endParaRPr lang="bg-BG"/>
          </a:p>
        </p:txBody>
      </p:sp>
    </p:spTree>
    <p:extLst>
      <p:ext uri="{BB962C8B-B14F-4D97-AF65-F5344CB8AC3E}">
        <p14:creationId xmlns:p14="http://schemas.microsoft.com/office/powerpoint/2010/main" val="2457489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66</a:t>
            </a:fld>
            <a:endParaRPr lang="bg-BG"/>
          </a:p>
        </p:txBody>
      </p:sp>
    </p:spTree>
    <p:extLst>
      <p:ext uri="{BB962C8B-B14F-4D97-AF65-F5344CB8AC3E}">
        <p14:creationId xmlns:p14="http://schemas.microsoft.com/office/powerpoint/2010/main" val="3525757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67</a:t>
            </a:fld>
            <a:endParaRPr lang="bg-BG"/>
          </a:p>
        </p:txBody>
      </p:sp>
    </p:spTree>
    <p:extLst>
      <p:ext uri="{BB962C8B-B14F-4D97-AF65-F5344CB8AC3E}">
        <p14:creationId xmlns:p14="http://schemas.microsoft.com/office/powerpoint/2010/main" val="3525757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68</a:t>
            </a:fld>
            <a:endParaRPr lang="bg-BG"/>
          </a:p>
        </p:txBody>
      </p:sp>
    </p:spTree>
    <p:extLst>
      <p:ext uri="{BB962C8B-B14F-4D97-AF65-F5344CB8AC3E}">
        <p14:creationId xmlns:p14="http://schemas.microsoft.com/office/powerpoint/2010/main" val="3525757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69</a:t>
            </a:fld>
            <a:endParaRPr lang="bg-BG"/>
          </a:p>
        </p:txBody>
      </p:sp>
    </p:spTree>
    <p:extLst>
      <p:ext uri="{BB962C8B-B14F-4D97-AF65-F5344CB8AC3E}">
        <p14:creationId xmlns:p14="http://schemas.microsoft.com/office/powerpoint/2010/main" val="3525757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70</a:t>
            </a:fld>
            <a:endParaRPr lang="bg-BG"/>
          </a:p>
        </p:txBody>
      </p:sp>
    </p:spTree>
    <p:extLst>
      <p:ext uri="{BB962C8B-B14F-4D97-AF65-F5344CB8AC3E}">
        <p14:creationId xmlns:p14="http://schemas.microsoft.com/office/powerpoint/2010/main" val="3525757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71</a:t>
            </a:fld>
            <a:endParaRPr lang="bg-BG"/>
          </a:p>
        </p:txBody>
      </p:sp>
    </p:spTree>
    <p:extLst>
      <p:ext uri="{BB962C8B-B14F-4D97-AF65-F5344CB8AC3E}">
        <p14:creationId xmlns:p14="http://schemas.microsoft.com/office/powerpoint/2010/main" val="1305361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72</a:t>
            </a:fld>
            <a:endParaRPr lang="bg-BG"/>
          </a:p>
        </p:txBody>
      </p:sp>
    </p:spTree>
    <p:extLst>
      <p:ext uri="{BB962C8B-B14F-4D97-AF65-F5344CB8AC3E}">
        <p14:creationId xmlns:p14="http://schemas.microsoft.com/office/powerpoint/2010/main" val="3525757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73</a:t>
            </a:fld>
            <a:endParaRPr lang="bg-BG"/>
          </a:p>
        </p:txBody>
      </p:sp>
    </p:spTree>
    <p:extLst>
      <p:ext uri="{BB962C8B-B14F-4D97-AF65-F5344CB8AC3E}">
        <p14:creationId xmlns:p14="http://schemas.microsoft.com/office/powerpoint/2010/main" val="3525757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74</a:t>
            </a:fld>
            <a:endParaRPr lang="bg-BG"/>
          </a:p>
        </p:txBody>
      </p:sp>
    </p:spTree>
    <p:extLst>
      <p:ext uri="{BB962C8B-B14F-4D97-AF65-F5344CB8AC3E}">
        <p14:creationId xmlns:p14="http://schemas.microsoft.com/office/powerpoint/2010/main" val="2312298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75</a:t>
            </a:fld>
            <a:endParaRPr lang="bg-BG"/>
          </a:p>
        </p:txBody>
      </p:sp>
    </p:spTree>
    <p:extLst>
      <p:ext uri="{BB962C8B-B14F-4D97-AF65-F5344CB8AC3E}">
        <p14:creationId xmlns:p14="http://schemas.microsoft.com/office/powerpoint/2010/main" val="336638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19</a:t>
            </a:fld>
            <a:endParaRPr lang="bg-BG"/>
          </a:p>
        </p:txBody>
      </p:sp>
    </p:spTree>
    <p:extLst>
      <p:ext uri="{BB962C8B-B14F-4D97-AF65-F5344CB8AC3E}">
        <p14:creationId xmlns:p14="http://schemas.microsoft.com/office/powerpoint/2010/main" val="2114292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77</a:t>
            </a:fld>
            <a:endParaRPr lang="bg-BG"/>
          </a:p>
        </p:txBody>
      </p:sp>
    </p:spTree>
    <p:extLst>
      <p:ext uri="{BB962C8B-B14F-4D97-AF65-F5344CB8AC3E}">
        <p14:creationId xmlns:p14="http://schemas.microsoft.com/office/powerpoint/2010/main" val="4278296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79</a:t>
            </a:fld>
            <a:endParaRPr lang="bg-BG"/>
          </a:p>
        </p:txBody>
      </p:sp>
    </p:spTree>
    <p:extLst>
      <p:ext uri="{BB962C8B-B14F-4D97-AF65-F5344CB8AC3E}">
        <p14:creationId xmlns:p14="http://schemas.microsoft.com/office/powerpoint/2010/main" val="2027817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81</a:t>
            </a:fld>
            <a:endParaRPr lang="bg-BG"/>
          </a:p>
        </p:txBody>
      </p:sp>
    </p:spTree>
    <p:extLst>
      <p:ext uri="{BB962C8B-B14F-4D97-AF65-F5344CB8AC3E}">
        <p14:creationId xmlns:p14="http://schemas.microsoft.com/office/powerpoint/2010/main" val="2960722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20</a:t>
            </a:fld>
            <a:endParaRPr lang="bg-BG"/>
          </a:p>
        </p:txBody>
      </p:sp>
    </p:spTree>
    <p:extLst>
      <p:ext uri="{BB962C8B-B14F-4D97-AF65-F5344CB8AC3E}">
        <p14:creationId xmlns:p14="http://schemas.microsoft.com/office/powerpoint/2010/main" val="2114292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21</a:t>
            </a:fld>
            <a:endParaRPr lang="bg-BG"/>
          </a:p>
        </p:txBody>
      </p:sp>
    </p:spTree>
    <p:extLst>
      <p:ext uri="{BB962C8B-B14F-4D97-AF65-F5344CB8AC3E}">
        <p14:creationId xmlns:p14="http://schemas.microsoft.com/office/powerpoint/2010/main" val="211429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22</a:t>
            </a:fld>
            <a:endParaRPr lang="bg-BG"/>
          </a:p>
        </p:txBody>
      </p:sp>
    </p:spTree>
    <p:extLst>
      <p:ext uri="{BB962C8B-B14F-4D97-AF65-F5344CB8AC3E}">
        <p14:creationId xmlns:p14="http://schemas.microsoft.com/office/powerpoint/2010/main" val="211429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23</a:t>
            </a:fld>
            <a:endParaRPr lang="bg-BG"/>
          </a:p>
        </p:txBody>
      </p:sp>
    </p:spTree>
    <p:extLst>
      <p:ext uri="{BB962C8B-B14F-4D97-AF65-F5344CB8AC3E}">
        <p14:creationId xmlns:p14="http://schemas.microsoft.com/office/powerpoint/2010/main" val="2114292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25</a:t>
            </a:fld>
            <a:endParaRPr lang="bg-BG"/>
          </a:p>
        </p:txBody>
      </p:sp>
    </p:spTree>
    <p:extLst>
      <p:ext uri="{BB962C8B-B14F-4D97-AF65-F5344CB8AC3E}">
        <p14:creationId xmlns:p14="http://schemas.microsoft.com/office/powerpoint/2010/main" val="3029896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FA0F5975-3631-4ECB-B5D9-407001ED5FB7}" type="slidenum">
              <a:rPr lang="bg-BG" smtClean="0"/>
              <a:t>28</a:t>
            </a:fld>
            <a:endParaRPr lang="bg-BG"/>
          </a:p>
        </p:txBody>
      </p:sp>
    </p:spTree>
    <p:extLst>
      <p:ext uri="{BB962C8B-B14F-4D97-AF65-F5344CB8AC3E}">
        <p14:creationId xmlns:p14="http://schemas.microsoft.com/office/powerpoint/2010/main" val="1478520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bg-BG"/>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bg-BG"/>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D99915E2-ABA2-4B07-B795-217C193EBC71}" type="slidenum">
              <a:rPr lang="en-GB"/>
              <a:pPr/>
              <a:t>‹#›</a:t>
            </a:fld>
            <a:endParaRPr lang="en-GB"/>
          </a:p>
        </p:txBody>
      </p:sp>
    </p:spTree>
    <p:extLst>
      <p:ext uri="{BB962C8B-B14F-4D97-AF65-F5344CB8AC3E}">
        <p14:creationId xmlns:p14="http://schemas.microsoft.com/office/powerpoint/2010/main" val="39980956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AB0F10DD-1E7B-41FC-B0BF-72423AD06146}" type="slidenum">
              <a:rPr lang="en-GB"/>
              <a:pPr/>
              <a:t>‹#›</a:t>
            </a:fld>
            <a:endParaRPr lang="en-GB"/>
          </a:p>
        </p:txBody>
      </p:sp>
    </p:spTree>
    <p:extLst>
      <p:ext uri="{BB962C8B-B14F-4D97-AF65-F5344CB8AC3E}">
        <p14:creationId xmlns:p14="http://schemas.microsoft.com/office/powerpoint/2010/main" val="38802387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bg-BG"/>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00EBF27E-C862-4F40-8B90-9DEC187EE3E2}" type="slidenum">
              <a:rPr lang="en-GB"/>
              <a:pPr/>
              <a:t>‹#›</a:t>
            </a:fld>
            <a:endParaRPr lang="en-GB"/>
          </a:p>
        </p:txBody>
      </p:sp>
    </p:spTree>
    <p:extLst>
      <p:ext uri="{BB962C8B-B14F-4D97-AF65-F5344CB8AC3E}">
        <p14:creationId xmlns:p14="http://schemas.microsoft.com/office/powerpoint/2010/main" val="37616919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bg-BG"/>
          </a:p>
        </p:txBody>
      </p:sp>
      <p:sp>
        <p:nvSpPr>
          <p:cNvPr id="3" name="ClipArt Placeholder 2"/>
          <p:cNvSpPr>
            <a:spLocks noGrp="1"/>
          </p:cNvSpPr>
          <p:nvPr>
            <p:ph type="clipArt" sz="half" idx="1"/>
          </p:nvPr>
        </p:nvSpPr>
        <p:spPr>
          <a:xfrm>
            <a:off x="685800" y="1981200"/>
            <a:ext cx="3810000" cy="4114800"/>
          </a:xfrm>
        </p:spPr>
        <p:txBody>
          <a:bodyPr/>
          <a:lstStyle/>
          <a:p>
            <a:endParaRPr lang="bg-BG"/>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GB"/>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C990DF9D-CDEB-423C-A21F-3346B7E789CA}" type="slidenum">
              <a:rPr lang="en-GB"/>
              <a:pPr/>
              <a:t>‹#›</a:t>
            </a:fld>
            <a:endParaRPr lang="en-GB"/>
          </a:p>
        </p:txBody>
      </p:sp>
    </p:spTree>
    <p:extLst>
      <p:ext uri="{BB962C8B-B14F-4D97-AF65-F5344CB8AC3E}">
        <p14:creationId xmlns:p14="http://schemas.microsoft.com/office/powerpoint/2010/main" val="14362552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bg-BG"/>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ClipArt Placeholder 3"/>
          <p:cNvSpPr>
            <a:spLocks noGrp="1"/>
          </p:cNvSpPr>
          <p:nvPr>
            <p:ph type="clipArt" sz="half" idx="2"/>
          </p:nvPr>
        </p:nvSpPr>
        <p:spPr>
          <a:xfrm>
            <a:off x="4648200" y="1981200"/>
            <a:ext cx="3810000" cy="4114800"/>
          </a:xfrm>
        </p:spPr>
        <p:txBody>
          <a:bodyPr/>
          <a:lstStyle/>
          <a:p>
            <a:endParaRPr lang="bg-BG"/>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GB"/>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0C388329-4530-4EAE-9E18-75977D9EA0BC}" type="slidenum">
              <a:rPr lang="en-GB"/>
              <a:pPr/>
              <a:t>‹#›</a:t>
            </a:fld>
            <a:endParaRPr lang="en-GB"/>
          </a:p>
        </p:txBody>
      </p:sp>
    </p:spTree>
    <p:extLst>
      <p:ext uri="{BB962C8B-B14F-4D97-AF65-F5344CB8AC3E}">
        <p14:creationId xmlns:p14="http://schemas.microsoft.com/office/powerpoint/2010/main" val="23130583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04F6492-879C-4173-83CD-3834CB2FEF94}" type="slidenum">
              <a:rPr lang="en-GB"/>
              <a:pPr/>
              <a:t>‹#›</a:t>
            </a:fld>
            <a:endParaRPr lang="en-GB"/>
          </a:p>
        </p:txBody>
      </p:sp>
    </p:spTree>
    <p:extLst>
      <p:ext uri="{BB962C8B-B14F-4D97-AF65-F5344CB8AC3E}">
        <p14:creationId xmlns:p14="http://schemas.microsoft.com/office/powerpoint/2010/main" val="31647564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bg-B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1E01B71-0E49-4D7B-B4EA-C7E3412DCA83}" type="slidenum">
              <a:rPr lang="en-GB"/>
              <a:pPr/>
              <a:t>‹#›</a:t>
            </a:fld>
            <a:endParaRPr lang="en-GB"/>
          </a:p>
        </p:txBody>
      </p:sp>
    </p:spTree>
    <p:extLst>
      <p:ext uri="{BB962C8B-B14F-4D97-AF65-F5344CB8AC3E}">
        <p14:creationId xmlns:p14="http://schemas.microsoft.com/office/powerpoint/2010/main" val="24703636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5A120166-EEA5-441E-B0D9-E411AF22A36A}" type="slidenum">
              <a:rPr lang="en-GB"/>
              <a:pPr/>
              <a:t>‹#›</a:t>
            </a:fld>
            <a:endParaRPr lang="en-GB"/>
          </a:p>
        </p:txBody>
      </p:sp>
    </p:spTree>
    <p:extLst>
      <p:ext uri="{BB962C8B-B14F-4D97-AF65-F5344CB8AC3E}">
        <p14:creationId xmlns:p14="http://schemas.microsoft.com/office/powerpoint/2010/main" val="33578810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bg-B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5A71F884-FF23-4747-817E-7803DBC03AAA}" type="slidenum">
              <a:rPr lang="en-GB"/>
              <a:pPr/>
              <a:t>‹#›</a:t>
            </a:fld>
            <a:endParaRPr lang="en-GB"/>
          </a:p>
        </p:txBody>
      </p:sp>
    </p:spTree>
    <p:extLst>
      <p:ext uri="{BB962C8B-B14F-4D97-AF65-F5344CB8AC3E}">
        <p14:creationId xmlns:p14="http://schemas.microsoft.com/office/powerpoint/2010/main" val="1710595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B3F4956D-EFEE-4370-BF0B-A70CF8082AF1}" type="slidenum">
              <a:rPr lang="en-GB"/>
              <a:pPr/>
              <a:t>‹#›</a:t>
            </a:fld>
            <a:endParaRPr lang="en-GB"/>
          </a:p>
        </p:txBody>
      </p:sp>
    </p:spTree>
    <p:extLst>
      <p:ext uri="{BB962C8B-B14F-4D97-AF65-F5344CB8AC3E}">
        <p14:creationId xmlns:p14="http://schemas.microsoft.com/office/powerpoint/2010/main" val="36094228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9F972166-6562-474D-8A2B-F216D9B92405}" type="slidenum">
              <a:rPr lang="en-GB"/>
              <a:pPr/>
              <a:t>‹#›</a:t>
            </a:fld>
            <a:endParaRPr lang="en-GB"/>
          </a:p>
        </p:txBody>
      </p:sp>
    </p:spTree>
    <p:extLst>
      <p:ext uri="{BB962C8B-B14F-4D97-AF65-F5344CB8AC3E}">
        <p14:creationId xmlns:p14="http://schemas.microsoft.com/office/powerpoint/2010/main" val="9147551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bg-B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8D6957EB-23CD-4C5E-9E48-0B9E9D27D317}" type="slidenum">
              <a:rPr lang="en-GB"/>
              <a:pPr/>
              <a:t>‹#›</a:t>
            </a:fld>
            <a:endParaRPr lang="en-GB"/>
          </a:p>
        </p:txBody>
      </p:sp>
    </p:spTree>
    <p:extLst>
      <p:ext uri="{BB962C8B-B14F-4D97-AF65-F5344CB8AC3E}">
        <p14:creationId xmlns:p14="http://schemas.microsoft.com/office/powerpoint/2010/main" val="33846191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bg-B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C308B941-2259-4630-979A-477CDA4B5DD2}" type="slidenum">
              <a:rPr lang="en-GB"/>
              <a:pPr/>
              <a:t>‹#›</a:t>
            </a:fld>
            <a:endParaRPr lang="en-GB"/>
          </a:p>
        </p:txBody>
      </p:sp>
    </p:spTree>
    <p:extLst>
      <p:ext uri="{BB962C8B-B14F-4D97-AF65-F5344CB8AC3E}">
        <p14:creationId xmlns:p14="http://schemas.microsoft.com/office/powerpoint/2010/main" val="3814956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lvl1pPr>
          </a:lstStyle>
          <a:p>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68265C83-B93F-4C5E-9F42-1E1510DE79E7}"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2.wmf"/><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blog.fcolor.bg/wp-content/uploads/2009/03/data-center-private-cage.pn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85800" y="381000"/>
            <a:ext cx="7772400" cy="1066800"/>
          </a:xfrm>
          <a:solidFill>
            <a:srgbClr val="FFFF00"/>
          </a:solidFill>
          <a:scene3d>
            <a:camera prst="legacyObliqueTopRight"/>
            <a:lightRig rig="legacyFlat3" dir="b"/>
          </a:scene3d>
          <a:sp3d extrusionH="430200" prstMaterial="legacyMatte">
            <a:bevelT w="13500" h="13500" prst="angle"/>
            <a:bevelB w="13500" h="13500" prst="angle"/>
            <a:extrusionClr>
              <a:srgbClr val="FFFF00"/>
            </a:extrusionClr>
          </a:sp3d>
        </p:spPr>
        <p:txBody>
          <a:bodyPr>
            <a:flatTx/>
          </a:bodyPr>
          <a:lstStyle/>
          <a:p>
            <a:r>
              <a:rPr lang="bg-BG" sz="6600" b="1" i="1">
                <a:solidFill>
                  <a:schemeClr val="accent2"/>
                </a:solidFill>
              </a:rPr>
              <a:t>Раздел първи:</a:t>
            </a:r>
            <a:endParaRPr lang="en-GB" sz="6600" b="1" i="1">
              <a:solidFill>
                <a:schemeClr val="accent2"/>
              </a:solidFill>
            </a:endParaRPr>
          </a:p>
        </p:txBody>
      </p:sp>
      <p:sp>
        <p:nvSpPr>
          <p:cNvPr id="2052" name="Rectangle 4"/>
          <p:cNvSpPr>
            <a:spLocks noGrp="1" noChangeArrowheads="1"/>
          </p:cNvSpPr>
          <p:nvPr>
            <p:ph type="body" sz="half" idx="2"/>
          </p:nvPr>
        </p:nvSpPr>
        <p:spPr>
          <a:xfrm>
            <a:off x="4114800" y="1981200"/>
            <a:ext cx="4343400" cy="4114800"/>
          </a:xfrm>
          <a:solidFill>
            <a:srgbClr val="66CCFF"/>
          </a:solidFill>
          <a:scene3d>
            <a:camera prst="legacyObliqueTopRight"/>
            <a:lightRig rig="legacyFlat3" dir="b"/>
          </a:scene3d>
          <a:sp3d extrusionH="430200" prstMaterial="legacyMatte">
            <a:bevelT w="13500" h="13500" prst="angle"/>
            <a:bevelB w="13500" h="13500" prst="angle"/>
            <a:extrusionClr>
              <a:srgbClr val="66CCFF"/>
            </a:extrusionClr>
          </a:sp3d>
        </p:spPr>
        <p:txBody>
          <a:bodyPr>
            <a:flatTx/>
          </a:bodyPr>
          <a:lstStyle/>
          <a:p>
            <a:pPr algn="ctr">
              <a:buFontTx/>
              <a:buNone/>
            </a:pPr>
            <a:r>
              <a:rPr lang="bg-BG" sz="4800" b="1" i="1">
                <a:solidFill>
                  <a:srgbClr val="FF3300"/>
                </a:solidFill>
              </a:rPr>
              <a:t>Научно-теоретични и системни основи на </a:t>
            </a:r>
            <a:r>
              <a:rPr lang="bg-BG" sz="4800" b="1" i="1" smtClean="0">
                <a:solidFill>
                  <a:srgbClr val="FF3300"/>
                </a:solidFill>
              </a:rPr>
              <a:t>АОИИ</a:t>
            </a:r>
            <a:endParaRPr lang="en-GB" sz="4800" b="1" i="1">
              <a:solidFill>
                <a:srgbClr val="FF3300"/>
              </a:solidFill>
            </a:endParaRPr>
          </a:p>
        </p:txBody>
      </p:sp>
      <p:sp>
        <p:nvSpPr>
          <p:cNvPr id="2053" name="Rectangle 5"/>
          <p:cNvSpPr>
            <a:spLocks noChangeArrowheads="1"/>
          </p:cNvSpPr>
          <p:nvPr/>
        </p:nvSpPr>
        <p:spPr bwMode="auto">
          <a:xfrm>
            <a:off x="685800" y="62484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pic>
        <p:nvPicPr>
          <p:cNvPr id="2055" name="Picture 7" descr="bs00580_"/>
          <p:cNvPicPr>
            <a:picLocks noGrp="1" noChangeAspect="1" noChangeArrowheads="1"/>
          </p:cNvPicPr>
          <p:nvPr>
            <p:ph type="clipArt" sz="half" idx="1"/>
          </p:nvPr>
        </p:nvPicPr>
        <p:blipFill>
          <a:blip r:embed="rId5" cstate="print">
            <a:extLst>
              <a:ext uri="{28A0092B-C50C-407E-A947-70E740481C1C}">
                <a14:useLocalDpi xmlns:a14="http://schemas.microsoft.com/office/drawing/2010/main" val="0"/>
              </a:ext>
            </a:extLst>
          </a:blip>
          <a:srcRect/>
          <a:stretch>
            <a:fillRect/>
          </a:stretch>
        </p:blipFill>
        <p:spPr>
          <a:xfrm>
            <a:off x="381000" y="1828800"/>
            <a:ext cx="3124200" cy="3962400"/>
          </a:xfrm>
          <a:solidFill>
            <a:srgbClr val="00FF00"/>
          </a:solid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anim calcmode="lin" valueType="num">
                                      <p:cBhvr>
                                        <p:cTn id="7" dur="1000" fill="hold"/>
                                        <p:tgtEl>
                                          <p:spTgt spid="2055"/>
                                        </p:tgtEl>
                                        <p:attrNameLst>
                                          <p:attrName>ppt_w</p:attrName>
                                        </p:attrNameLst>
                                      </p:cBhvr>
                                      <p:tavLst>
                                        <p:tav tm="0">
                                          <p:val>
                                            <p:fltVal val="0"/>
                                          </p:val>
                                        </p:tav>
                                        <p:tav tm="100000">
                                          <p:val>
                                            <p:strVal val="#ppt_w"/>
                                          </p:val>
                                        </p:tav>
                                      </p:tavLst>
                                    </p:anim>
                                    <p:anim calcmode="lin" valueType="num">
                                      <p:cBhvr>
                                        <p:cTn id="8" dur="1000" fill="hold"/>
                                        <p:tgtEl>
                                          <p:spTgt spid="2055"/>
                                        </p:tgtEl>
                                        <p:attrNameLst>
                                          <p:attrName>ppt_h</p:attrName>
                                        </p:attrNameLst>
                                      </p:cBhvr>
                                      <p:tavLst>
                                        <p:tav tm="0">
                                          <p:val>
                                            <p:fltVal val="0"/>
                                          </p:val>
                                        </p:tav>
                                        <p:tav tm="100000">
                                          <p:val>
                                            <p:strVal val="#ppt_h"/>
                                          </p:val>
                                        </p:tav>
                                      </p:tavLst>
                                    </p:anim>
                                    <p:anim calcmode="lin" valueType="num">
                                      <p:cBhvr>
                                        <p:cTn id="9" dur="1000" fill="hold"/>
                                        <p:tgtEl>
                                          <p:spTgt spid="205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05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iterate type="lt">
                                    <p:tmPct val="100000"/>
                                  </p:iterate>
                                  <p:childTnLst>
                                    <p:set>
                                      <p:cBhvr>
                                        <p:cTn id="14" dur="1" fill="hold">
                                          <p:stCondLst>
                                            <p:cond delay="0"/>
                                          </p:stCondLst>
                                        </p:cTn>
                                        <p:tgtEl>
                                          <p:spTgt spid="2050">
                                            <p:txEl>
                                              <p:pRg st="0" end="0"/>
                                            </p:txEl>
                                          </p:spTgt>
                                        </p:tgtEl>
                                        <p:attrNameLst>
                                          <p:attrName>style.visibility</p:attrName>
                                        </p:attrNameLst>
                                      </p:cBhvr>
                                      <p:to>
                                        <p:strVal val="visible"/>
                                      </p:to>
                                    </p:set>
                                    <p:animEffect transition="in" filter="wipe(up)">
                                      <p:cBhvr>
                                        <p:cTn id="15" dur="75"/>
                                        <p:tgtEl>
                                          <p:spTgt spid="2050">
                                            <p:txEl>
                                              <p:pRg st="0" end="0"/>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3" name="type.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iterate type="lt">
                                    <p:tmPct val="100000"/>
                                  </p:iterate>
                                  <p:childTnLst>
                                    <p:set>
                                      <p:cBhvr>
                                        <p:cTn id="19" dur="1" fill="hold">
                                          <p:stCondLst>
                                            <p:cond delay="0"/>
                                          </p:stCondLst>
                                        </p:cTn>
                                        <p:tgtEl>
                                          <p:spTgt spid="2052">
                                            <p:txEl>
                                              <p:pRg st="0" end="0"/>
                                            </p:txEl>
                                          </p:spTgt>
                                        </p:tgtEl>
                                        <p:attrNameLst>
                                          <p:attrName>style.visibility</p:attrName>
                                        </p:attrNameLst>
                                      </p:cBhvr>
                                      <p:to>
                                        <p:strVal val="visible"/>
                                      </p:to>
                                    </p:set>
                                    <p:animEffect transition="in" filter="wipe(up)">
                                      <p:cBhvr>
                                        <p:cTn id="20" dur="75"/>
                                        <p:tgtEl>
                                          <p:spTgt spid="2052">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build="p" autoUpdateAnimBg="0"/>
      <p:bldP spid="2052" grpId="0" build="p"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88641"/>
            <a:ext cx="8172908" cy="720080"/>
          </a:xfrm>
        </p:spPr>
        <p:txBody>
          <a:bodyPr/>
          <a:lstStyle/>
          <a:p>
            <a:pPr lvl="0">
              <a:spcBef>
                <a:spcPct val="50000"/>
              </a:spcBef>
            </a:pPr>
            <a:r>
              <a:rPr lang="bg-BG" sz="2400" b="1" kern="12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ea typeface="+mn-ea"/>
                <a:cs typeface="+mn-cs"/>
              </a:rPr>
              <a:t>5. ПРИНЦИПНА ОРГАНИЗАЦИЯ НА МОДУЛА</a:t>
            </a:r>
            <a:endParaRPr lang="en-GB" sz="2400" b="1" kern="12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ea typeface="+mn-ea"/>
              <a:cs typeface="+mn-cs"/>
            </a:endParaRPr>
          </a:p>
        </p:txBody>
      </p:sp>
      <p:sp>
        <p:nvSpPr>
          <p:cNvPr id="7" name="Down Arrow Callout 6"/>
          <p:cNvSpPr/>
          <p:nvPr/>
        </p:nvSpPr>
        <p:spPr bwMode="auto">
          <a:xfrm rot="10800000" flipV="1">
            <a:off x="3167844" y="1026447"/>
            <a:ext cx="2808312" cy="1322433"/>
          </a:xfrm>
          <a:prstGeom prst="downArrowCallout">
            <a:avLst/>
          </a:prstGeom>
          <a:noFill/>
          <a:ln w="28575" cap="flat" cmpd="sng" algn="ctr">
            <a:solidFill>
              <a:schemeClr val="tx1"/>
            </a:solidFill>
            <a:prstDash val="solid"/>
            <a:round/>
            <a:headEnd type="none" w="med" len="med"/>
            <a:tailEnd type="none" w="med" len="med"/>
          </a:ln>
          <a:effectLst>
            <a:glow rad="1016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lang="en-US" sz="1600"/>
          </a:p>
          <a:p>
            <a:pPr marL="0" marR="0" indent="0"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imes New Roman" pitchFamily="18" charset="0"/>
            </a:endParaRPr>
          </a:p>
          <a:p>
            <a:pPr marL="0" marR="0" indent="0" defTabSz="914400" rtl="0" eaLnBrk="1" fontAlgn="base" latinLnBrk="0" hangingPunct="1">
              <a:lnSpc>
                <a:spcPct val="100000"/>
              </a:lnSpc>
              <a:spcBef>
                <a:spcPct val="0"/>
              </a:spcBef>
              <a:spcAft>
                <a:spcPct val="0"/>
              </a:spcAft>
              <a:buClrTx/>
              <a:buSzTx/>
              <a:buFontTx/>
              <a:buNone/>
              <a:tabLst/>
            </a:pPr>
            <a:endParaRPr lang="en-US" sz="1600"/>
          </a:p>
          <a:p>
            <a:pPr marL="0" marR="0" indent="0"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imes New Roman" pitchFamily="18" charset="0"/>
            </a:endParaRPr>
          </a:p>
          <a:p>
            <a:pPr marL="0" marR="0" indent="0" defTabSz="914400" rtl="0" eaLnBrk="1" fontAlgn="base" latinLnBrk="0" hangingPunct="1">
              <a:lnSpc>
                <a:spcPct val="100000"/>
              </a:lnSpc>
              <a:spcBef>
                <a:spcPct val="0"/>
              </a:spcBef>
              <a:spcAft>
                <a:spcPct val="0"/>
              </a:spcAft>
              <a:buClrTx/>
              <a:buSzTx/>
              <a:buFontTx/>
              <a:buNone/>
              <a:tabLst/>
            </a:pPr>
            <a:endParaRPr lang="en-US" sz="1600"/>
          </a:p>
          <a:p>
            <a:pPr marL="0" marR="0" indent="0"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imes New Roman" pitchFamily="18" charset="0"/>
            </a:endParaRPr>
          </a:p>
          <a:p>
            <a:pPr marL="0" marR="0" indent="0" defTabSz="914400" rtl="0" eaLnBrk="1" fontAlgn="base" latinLnBrk="0" hangingPunct="1">
              <a:lnSpc>
                <a:spcPct val="100000"/>
              </a:lnSpc>
              <a:spcBef>
                <a:spcPct val="0"/>
              </a:spcBef>
              <a:spcAft>
                <a:spcPct val="0"/>
              </a:spcAft>
              <a:buClrTx/>
              <a:buSzTx/>
              <a:buFontTx/>
              <a:buNone/>
              <a:tabLst/>
            </a:pPr>
            <a:endParaRPr lang="en-US" sz="1600"/>
          </a:p>
          <a:p>
            <a:pPr marL="0" marR="0" indent="0"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imes New Roman" pitchFamily="18" charset="0"/>
            </a:endParaRPr>
          </a:p>
          <a:p>
            <a:pPr marL="0" marR="0" indent="0" defTabSz="914400" rtl="0" eaLnBrk="1" fontAlgn="base" latinLnBrk="0" hangingPunct="1">
              <a:lnSpc>
                <a:spcPct val="100000"/>
              </a:lnSpc>
              <a:spcBef>
                <a:spcPct val="0"/>
              </a:spcBef>
              <a:spcAft>
                <a:spcPct val="0"/>
              </a:spcAft>
              <a:buClrTx/>
              <a:buSzTx/>
              <a:buFontTx/>
              <a:buNone/>
              <a:tabLst/>
            </a:pPr>
            <a:endParaRPr lang="en-US" sz="1600"/>
          </a:p>
          <a:p>
            <a:pPr marL="0" marR="0" indent="0"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imes New Roman" pitchFamily="18" charset="0"/>
            </a:endParaRPr>
          </a:p>
        </p:txBody>
      </p:sp>
      <p:sp>
        <p:nvSpPr>
          <p:cNvPr id="9" name="TextBox 8"/>
          <p:cNvSpPr txBox="1"/>
          <p:nvPr/>
        </p:nvSpPr>
        <p:spPr>
          <a:xfrm>
            <a:off x="3455876" y="1057533"/>
            <a:ext cx="2232248" cy="830997"/>
          </a:xfrm>
          <a:prstGeom prst="rect">
            <a:avLst/>
          </a:prstGeom>
          <a:noFill/>
        </p:spPr>
        <p:txBody>
          <a:bodyPr wrap="square" rtlCol="0">
            <a:spAutoFit/>
          </a:bodyPr>
          <a:lstStyle/>
          <a:p>
            <a:r>
              <a:rPr lang="bg-BG" sz="1600" smtClean="0">
                <a:solidFill>
                  <a:srgbClr val="008000"/>
                </a:solidFill>
              </a:rPr>
              <a:t>Източници на първични данни и информация</a:t>
            </a:r>
            <a:endParaRPr lang="bg-BG" sz="1600">
              <a:solidFill>
                <a:srgbClr val="008000"/>
              </a:solidFill>
            </a:endParaRPr>
          </a:p>
        </p:txBody>
      </p:sp>
      <p:cxnSp>
        <p:nvCxnSpPr>
          <p:cNvPr id="13" name="Straight Connector 12"/>
          <p:cNvCxnSpPr/>
          <p:nvPr/>
        </p:nvCxnSpPr>
        <p:spPr bwMode="auto">
          <a:xfrm>
            <a:off x="1871700" y="2636912"/>
            <a:ext cx="5400600" cy="0"/>
          </a:xfrm>
          <a:prstGeom prst="line">
            <a:avLst/>
          </a:prstGeom>
          <a:solidFill>
            <a:schemeClr val="accent1"/>
          </a:solidFill>
          <a:ln w="2857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a:off x="1871700" y="2636912"/>
            <a:ext cx="0" cy="288032"/>
          </a:xfrm>
          <a:prstGeom prst="straightConnector1">
            <a:avLst/>
          </a:prstGeom>
          <a:solidFill>
            <a:schemeClr val="accent1"/>
          </a:solidFill>
          <a:ln w="28575"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a:off x="4572000" y="2636912"/>
            <a:ext cx="0" cy="288032"/>
          </a:xfrm>
          <a:prstGeom prst="straightConnector1">
            <a:avLst/>
          </a:prstGeom>
          <a:solidFill>
            <a:schemeClr val="accent1"/>
          </a:solidFill>
          <a:ln w="28575"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7272300" y="2636912"/>
            <a:ext cx="0" cy="288032"/>
          </a:xfrm>
          <a:prstGeom prst="straightConnector1">
            <a:avLst/>
          </a:prstGeom>
          <a:solidFill>
            <a:schemeClr val="accent1"/>
          </a:solidFill>
          <a:ln w="28575"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a:stCxn id="7" idx="2"/>
          </p:cNvCxnSpPr>
          <p:nvPr/>
        </p:nvCxnSpPr>
        <p:spPr bwMode="auto">
          <a:xfrm>
            <a:off x="4572000" y="2348880"/>
            <a:ext cx="0" cy="288032"/>
          </a:xfrm>
          <a:prstGeom prst="line">
            <a:avLst/>
          </a:prstGeom>
          <a:solidFill>
            <a:schemeClr val="accent1"/>
          </a:solidFill>
          <a:ln w="2857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Plaque 26"/>
          <p:cNvSpPr/>
          <p:nvPr/>
        </p:nvSpPr>
        <p:spPr bwMode="auto">
          <a:xfrm>
            <a:off x="3635896" y="2924944"/>
            <a:ext cx="1872208" cy="792088"/>
          </a:xfrm>
          <a:prstGeom prst="plaque">
            <a:avLst/>
          </a:prstGeom>
          <a:solidFill>
            <a:srgbClr val="66FFFF"/>
          </a:solidFill>
          <a:ln w="28575" cap="flat" cmpd="sng" algn="ctr">
            <a:solidFill>
              <a:srgbClr val="9900CC"/>
            </a:solidFill>
            <a:prstDash val="solid"/>
            <a:round/>
            <a:headEnd type="none" w="med" len="med"/>
            <a:tailEnd type="none" w="med" len="med"/>
          </a:ln>
          <a:effectLst>
            <a:glow rad="139700">
              <a:schemeClr val="accent4">
                <a:satMod val="175000"/>
                <a:alpha val="40000"/>
              </a:schemeClr>
            </a:glow>
          </a:effectLst>
          <a:extLst/>
        </p:spPr>
        <p:txBody>
          <a:bodyPr vert="horz" wrap="square" lIns="91440" tIns="45720" rIns="91440" bIns="45720" numCol="1" rtlCol="0" anchor="t" anchorCtr="0" compatLnSpc="1">
            <a:prstTxWarp prst="textNoShape">
              <a:avLst/>
            </a:prstTxWarp>
            <a:scene3d>
              <a:camera prst="perspectiveRelaxed"/>
              <a:lightRig rig="threePt" dir="t"/>
            </a:scene3d>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rgbClr val="FF0000"/>
                </a:solidFill>
                <a:effectLst/>
                <a:latin typeface="Times New Roman" pitchFamily="18" charset="0"/>
              </a:rPr>
              <a:t>Вътрешни</a:t>
            </a:r>
          </a:p>
        </p:txBody>
      </p:sp>
      <p:sp>
        <p:nvSpPr>
          <p:cNvPr id="28" name="Folded Corner 27"/>
          <p:cNvSpPr/>
          <p:nvPr/>
        </p:nvSpPr>
        <p:spPr bwMode="auto">
          <a:xfrm>
            <a:off x="1079612" y="2924944"/>
            <a:ext cx="1584176" cy="792088"/>
          </a:xfrm>
          <a:prstGeom prst="foldedCorner">
            <a:avLst/>
          </a:prstGeom>
          <a:solidFill>
            <a:srgbClr val="FFFF00"/>
          </a:solidFill>
          <a:ln w="28575" cap="flat" cmpd="sng" algn="ctr">
            <a:solidFill>
              <a:srgbClr val="FF3300"/>
            </a:solidFill>
            <a:prstDash val="solid"/>
            <a:round/>
            <a:headEnd type="none" w="med" len="med"/>
            <a:tailEnd type="none" w="med" len="med"/>
          </a:ln>
          <a:effectLst>
            <a:glow rad="139700">
              <a:schemeClr val="accent2">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rgbClr val="0000CC"/>
                </a:solidFill>
                <a:effectLst/>
                <a:latin typeface="Times New Roman" pitchFamily="18" charset="0"/>
              </a:rPr>
              <a:t>Външни</a:t>
            </a:r>
          </a:p>
        </p:txBody>
      </p:sp>
      <p:sp>
        <p:nvSpPr>
          <p:cNvPr id="29" name="Frame 28"/>
          <p:cNvSpPr/>
          <p:nvPr/>
        </p:nvSpPr>
        <p:spPr bwMode="auto">
          <a:xfrm>
            <a:off x="6516216" y="2924944"/>
            <a:ext cx="1656184" cy="792088"/>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200" smtClean="0">
                <a:solidFill>
                  <a:srgbClr val="FF00FF"/>
                </a:solidFill>
              </a:rPr>
              <a:t>Глобално</a:t>
            </a:r>
            <a:br>
              <a:rPr lang="bg-BG" sz="1200" smtClean="0">
                <a:solidFill>
                  <a:srgbClr val="FF00FF"/>
                </a:solidFill>
              </a:rPr>
            </a:br>
            <a:r>
              <a:rPr lang="bg-BG" sz="1200" smtClean="0">
                <a:solidFill>
                  <a:srgbClr val="FF00FF"/>
                </a:solidFill>
              </a:rPr>
              <a:t>информационно</a:t>
            </a:r>
            <a:br>
              <a:rPr lang="bg-BG" sz="1200" smtClean="0">
                <a:solidFill>
                  <a:srgbClr val="FF00FF"/>
                </a:solidFill>
              </a:rPr>
            </a:br>
            <a:r>
              <a:rPr lang="bg-BG" sz="1200" smtClean="0">
                <a:solidFill>
                  <a:srgbClr val="FF00FF"/>
                </a:solidFill>
              </a:rPr>
              <a:t>пространство</a:t>
            </a:r>
            <a:endParaRPr kumimoji="0" lang="bg-BG" sz="1200" b="1" i="0" u="none" strike="noStrike" cap="none" normalizeH="0" baseline="0" smtClean="0">
              <a:ln>
                <a:noFill/>
              </a:ln>
              <a:solidFill>
                <a:srgbClr val="FF00FF"/>
              </a:solidFill>
              <a:effectLst/>
            </a:endParaRPr>
          </a:p>
        </p:txBody>
      </p:sp>
      <p:sp>
        <p:nvSpPr>
          <p:cNvPr id="30" name="TextBox 29"/>
          <p:cNvSpPr txBox="1"/>
          <p:nvPr/>
        </p:nvSpPr>
        <p:spPr>
          <a:xfrm>
            <a:off x="323528" y="4005064"/>
            <a:ext cx="2520280" cy="1600438"/>
          </a:xfrm>
          <a:prstGeom prst="rect">
            <a:avLst/>
          </a:prstGeom>
          <a:solidFill>
            <a:srgbClr val="FFCCFF"/>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wrap="square" rtlCol="0">
            <a:spAutoFit/>
          </a:bodyPr>
          <a:lstStyle/>
          <a:p>
            <a:pPr algn="l"/>
            <a:r>
              <a:rPr lang="bg-BG" sz="1400" smtClean="0">
                <a:solidFill>
                  <a:srgbClr val="0000CC"/>
                </a:solidFill>
              </a:rPr>
              <a:t>Бизнеспартньори;</a:t>
            </a:r>
          </a:p>
          <a:p>
            <a:pPr algn="l"/>
            <a:r>
              <a:rPr lang="bg-BG" sz="1400" smtClean="0">
                <a:solidFill>
                  <a:srgbClr val="0000CC"/>
                </a:solidFill>
              </a:rPr>
              <a:t>Банки;</a:t>
            </a:r>
          </a:p>
          <a:p>
            <a:pPr algn="l"/>
            <a:r>
              <a:rPr lang="bg-BG" sz="1400" smtClean="0">
                <a:solidFill>
                  <a:srgbClr val="0000CC"/>
                </a:solidFill>
              </a:rPr>
              <a:t>Застрахователни компании;</a:t>
            </a:r>
          </a:p>
          <a:p>
            <a:pPr algn="l"/>
            <a:r>
              <a:rPr lang="bg-BG" sz="1400" smtClean="0">
                <a:solidFill>
                  <a:srgbClr val="0000CC"/>
                </a:solidFill>
              </a:rPr>
              <a:t>Пазар на труда;</a:t>
            </a:r>
          </a:p>
          <a:p>
            <a:pPr algn="l"/>
            <a:r>
              <a:rPr lang="bg-BG" sz="1400" smtClean="0">
                <a:solidFill>
                  <a:srgbClr val="0000CC"/>
                </a:solidFill>
              </a:rPr>
              <a:t>Осигурителни фондове;</a:t>
            </a:r>
          </a:p>
          <a:p>
            <a:pPr algn="l"/>
            <a:r>
              <a:rPr lang="bg-BG" sz="1400" smtClean="0">
                <a:solidFill>
                  <a:srgbClr val="0000CC"/>
                </a:solidFill>
              </a:rPr>
              <a:t>Публична администрация;</a:t>
            </a:r>
          </a:p>
          <a:p>
            <a:pPr algn="l"/>
            <a:r>
              <a:rPr lang="bg-BG" sz="1400" smtClean="0">
                <a:solidFill>
                  <a:srgbClr val="0000CC"/>
                </a:solidFill>
              </a:rPr>
              <a:t>Държавна администрация.</a:t>
            </a:r>
            <a:endParaRPr lang="bg-BG" sz="1400">
              <a:solidFill>
                <a:srgbClr val="0000CC"/>
              </a:solidFill>
            </a:endParaRPr>
          </a:p>
        </p:txBody>
      </p:sp>
      <p:cxnSp>
        <p:nvCxnSpPr>
          <p:cNvPr id="32" name="Straight Arrow Connector 31"/>
          <p:cNvCxnSpPr/>
          <p:nvPr/>
        </p:nvCxnSpPr>
        <p:spPr bwMode="auto">
          <a:xfrm>
            <a:off x="1871700" y="3717032"/>
            <a:ext cx="0" cy="288032"/>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3221850" y="4005064"/>
            <a:ext cx="2700300" cy="1600438"/>
          </a:xfrm>
          <a:prstGeom prst="rect">
            <a:avLst/>
          </a:prstGeom>
          <a:solidFill>
            <a:srgbClr val="FF9933"/>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l"/>
            <a:r>
              <a:rPr lang="bg-BG" sz="1400" smtClean="0"/>
              <a:t>Основни бизнес дейности;</a:t>
            </a:r>
          </a:p>
          <a:p>
            <a:pPr algn="l"/>
            <a:r>
              <a:rPr lang="bg-BG" sz="1400" smtClean="0"/>
              <a:t>Спомагателни бизнес процеси;</a:t>
            </a:r>
          </a:p>
          <a:p>
            <a:pPr algn="l"/>
            <a:r>
              <a:rPr lang="bg-BG" sz="1400" smtClean="0"/>
              <a:t>Обслужваща инфраструктура;</a:t>
            </a:r>
          </a:p>
          <a:p>
            <a:pPr algn="l"/>
            <a:r>
              <a:rPr lang="bg-BG" sz="1400" smtClean="0"/>
              <a:t>Екология и население;</a:t>
            </a:r>
          </a:p>
          <a:p>
            <a:pPr algn="l"/>
            <a:r>
              <a:rPr lang="bg-BG" sz="1400" smtClean="0"/>
              <a:t>Бизнес администрация;</a:t>
            </a:r>
          </a:p>
          <a:p>
            <a:pPr algn="l"/>
            <a:r>
              <a:rPr lang="bg-BG" sz="1400" smtClean="0"/>
              <a:t>Бизнес управление;</a:t>
            </a:r>
          </a:p>
          <a:p>
            <a:pPr algn="l"/>
            <a:r>
              <a:rPr lang="bg-BG" sz="1400" smtClean="0"/>
              <a:t>Социално инженерство.</a:t>
            </a:r>
            <a:endParaRPr lang="bg-BG" sz="1400"/>
          </a:p>
        </p:txBody>
      </p:sp>
      <p:cxnSp>
        <p:nvCxnSpPr>
          <p:cNvPr id="35" name="Straight Arrow Connector 34"/>
          <p:cNvCxnSpPr>
            <a:stCxn id="27" idx="2"/>
            <a:endCxn id="33" idx="0"/>
          </p:cNvCxnSpPr>
          <p:nvPr/>
        </p:nvCxnSpPr>
        <p:spPr bwMode="auto">
          <a:xfrm>
            <a:off x="4572000" y="3717032"/>
            <a:ext cx="0" cy="288032"/>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a:off x="6372200" y="4007017"/>
            <a:ext cx="2304256" cy="1600438"/>
          </a:xfrm>
          <a:prstGeom prst="rect">
            <a:avLst/>
          </a:prstGeom>
          <a:solidFill>
            <a:srgbClr val="CCECFF"/>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l"/>
            <a:r>
              <a:rPr lang="bg-BG" sz="1400" smtClean="0"/>
              <a:t>Бизнес конюктура;</a:t>
            </a:r>
          </a:p>
          <a:p>
            <a:pPr algn="l"/>
            <a:r>
              <a:rPr lang="bg-BG" sz="1400" smtClean="0"/>
              <a:t>Пазарни тенденции;</a:t>
            </a:r>
          </a:p>
          <a:p>
            <a:pPr algn="l"/>
            <a:r>
              <a:rPr lang="bg-BG" sz="1400" smtClean="0"/>
              <a:t>Научни постижения;</a:t>
            </a:r>
          </a:p>
          <a:p>
            <a:pPr algn="l"/>
            <a:r>
              <a:rPr lang="bg-BG" sz="1400" smtClean="0"/>
              <a:t>Добри практики;</a:t>
            </a:r>
          </a:p>
          <a:p>
            <a:pPr algn="l"/>
            <a:r>
              <a:rPr lang="bg-BG" sz="1400" smtClean="0"/>
              <a:t>Качество;</a:t>
            </a:r>
          </a:p>
          <a:p>
            <a:pPr algn="l"/>
            <a:r>
              <a:rPr lang="bg-BG" sz="1400" smtClean="0"/>
              <a:t>Стандарти;</a:t>
            </a:r>
          </a:p>
          <a:p>
            <a:pPr algn="l"/>
            <a:r>
              <a:rPr lang="bg-BG" sz="1400" smtClean="0"/>
              <a:t>Сигурност и безопасност.</a:t>
            </a:r>
          </a:p>
        </p:txBody>
      </p:sp>
      <p:cxnSp>
        <p:nvCxnSpPr>
          <p:cNvPr id="40" name="Straight Arrow Connector 39"/>
          <p:cNvCxnSpPr/>
          <p:nvPr/>
        </p:nvCxnSpPr>
        <p:spPr bwMode="auto">
          <a:xfrm>
            <a:off x="7272300" y="3717032"/>
            <a:ext cx="0" cy="289985"/>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2159732" y="6237312"/>
            <a:ext cx="6696744" cy="400110"/>
          </a:xfrm>
          <a:prstGeom prst="rect">
            <a:avLst/>
          </a:prstGeom>
          <a:solidFill>
            <a:srgbClr val="CCCC00"/>
          </a:solidFill>
          <a:ln w="28575">
            <a:solidFill>
              <a:srgbClr val="663300"/>
            </a:solidFill>
          </a:ln>
          <a:effectLst>
            <a:glow rad="228600">
              <a:schemeClr val="accent2">
                <a:satMod val="175000"/>
                <a:alpha val="40000"/>
              </a:schemeClr>
            </a:glow>
          </a:effectLst>
        </p:spPr>
        <p:txBody>
          <a:bodyPr wrap="square" rtlCol="0">
            <a:spAutoFit/>
          </a:bodyPr>
          <a:lstStyle/>
          <a:p>
            <a:r>
              <a:rPr lang="bg-BG" sz="2000" smtClean="0">
                <a:solidFill>
                  <a:srgbClr val="FF00FF"/>
                </a:solidFill>
              </a:rPr>
              <a:t>Автоматизирани работни места на оперативно равнище</a:t>
            </a:r>
            <a:endParaRPr lang="bg-BG" sz="2000">
              <a:solidFill>
                <a:srgbClr val="FF00FF"/>
              </a:solidFill>
            </a:endParaRPr>
          </a:p>
        </p:txBody>
      </p:sp>
      <p:sp>
        <p:nvSpPr>
          <p:cNvPr id="42" name="Rectangle 12"/>
          <p:cNvSpPr>
            <a:spLocks noChangeArrowheads="1"/>
          </p:cNvSpPr>
          <p:nvPr/>
        </p:nvSpPr>
        <p:spPr bwMode="auto">
          <a:xfrm>
            <a:off x="250825" y="6314688"/>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0000CC"/>
                </a:solidFill>
              </a:rPr>
              <a:t>доц</a:t>
            </a:r>
            <a:r>
              <a:rPr lang="bg-BG" sz="1200">
                <a:solidFill>
                  <a:srgbClr val="0000CC"/>
                </a:solidFill>
              </a:rPr>
              <a:t>. д-р Л. Краев</a:t>
            </a:r>
            <a:endParaRPr lang="en-GB" sz="1200">
              <a:solidFill>
                <a:srgbClr val="0000CC"/>
              </a:solidFill>
            </a:endParaRPr>
          </a:p>
        </p:txBody>
      </p:sp>
      <p:cxnSp>
        <p:nvCxnSpPr>
          <p:cNvPr id="48" name="Straight Arrow Connector 47"/>
          <p:cNvCxnSpPr/>
          <p:nvPr/>
        </p:nvCxnSpPr>
        <p:spPr bwMode="auto">
          <a:xfrm>
            <a:off x="1871700" y="5607455"/>
            <a:ext cx="2988332" cy="629857"/>
          </a:xfrm>
          <a:prstGeom prst="straightConnector1">
            <a:avLst/>
          </a:prstGeom>
          <a:solidFill>
            <a:schemeClr val="accent1"/>
          </a:solidFill>
          <a:ln w="28575" cap="flat" cmpd="sng" algn="ctr">
            <a:solidFill>
              <a:srgbClr val="00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p:cNvCxnSpPr/>
          <p:nvPr/>
        </p:nvCxnSpPr>
        <p:spPr bwMode="auto">
          <a:xfrm>
            <a:off x="4860032" y="5605502"/>
            <a:ext cx="0" cy="631810"/>
          </a:xfrm>
          <a:prstGeom prst="straightConnector1">
            <a:avLst/>
          </a:prstGeom>
          <a:solidFill>
            <a:schemeClr val="accent1"/>
          </a:solidFill>
          <a:ln w="28575" cap="flat" cmpd="sng" algn="ctr">
            <a:solidFill>
              <a:srgbClr val="00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flipH="1">
            <a:off x="4860032" y="5607455"/>
            <a:ext cx="2304256" cy="629857"/>
          </a:xfrm>
          <a:prstGeom prst="straightConnector1">
            <a:avLst/>
          </a:prstGeom>
          <a:solidFill>
            <a:schemeClr val="accent1"/>
          </a:solidFill>
          <a:ln w="28575" cap="flat" cmpd="sng" algn="ctr">
            <a:solidFill>
              <a:srgbClr val="00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49075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00FF00"/>
            </a:gs>
            <a:gs pos="100000">
              <a:schemeClr val="accent2"/>
            </a:gs>
          </a:gsLst>
          <a:lin ang="5400000" scaled="1"/>
        </a:gra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62000" y="381000"/>
            <a:ext cx="7772400" cy="685800"/>
          </a:xfrm>
          <a:solidFill>
            <a:srgbClr val="66FFFF"/>
          </a:solidFill>
          <a:scene3d>
            <a:camera prst="legacyObliqueTopRight"/>
            <a:lightRig rig="legacyFlat3" dir="b"/>
          </a:scene3d>
          <a:sp3d extrusionH="430200" prstMaterial="legacyMatte">
            <a:bevelT w="13500" h="13500" prst="angle"/>
            <a:bevelB w="13500" h="13500" prst="angle"/>
            <a:extrusionClr>
              <a:srgbClr val="66FFFF"/>
            </a:extrusionClr>
          </a:sp3d>
        </p:spPr>
        <p:txBody>
          <a:bodyPr>
            <a:flatTx/>
          </a:bodyPr>
          <a:lstStyle/>
          <a:p>
            <a:r>
              <a:rPr lang="bg-BG" sz="2800" b="1">
                <a:solidFill>
                  <a:srgbClr val="0000CC"/>
                </a:solidFill>
              </a:rPr>
              <a:t>2.2.</a:t>
            </a:r>
            <a:r>
              <a:rPr lang="bg-BG" sz="2800" b="1">
                <a:solidFill>
                  <a:srgbClr val="006600"/>
                </a:solidFill>
              </a:rPr>
              <a:t> Задачи на системата за </a:t>
            </a:r>
            <a:r>
              <a:rPr lang="bg-BG" sz="2800" b="1" smtClean="0">
                <a:solidFill>
                  <a:srgbClr val="006600"/>
                </a:solidFill>
              </a:rPr>
              <a:t>АОИИ</a:t>
            </a:r>
            <a:r>
              <a:rPr lang="bg-BG" sz="2800" b="1">
                <a:solidFill>
                  <a:srgbClr val="006600"/>
                </a:solidFill>
              </a:rPr>
              <a:t>.</a:t>
            </a:r>
            <a:endParaRPr lang="en-GB" sz="2800" b="1">
              <a:solidFill>
                <a:srgbClr val="006600"/>
              </a:solidFill>
            </a:endParaRPr>
          </a:p>
        </p:txBody>
      </p:sp>
      <p:sp>
        <p:nvSpPr>
          <p:cNvPr id="25603" name="Rectangle 3"/>
          <p:cNvSpPr>
            <a:spLocks noGrp="1" noChangeArrowheads="1"/>
          </p:cNvSpPr>
          <p:nvPr>
            <p:ph type="body" idx="1"/>
          </p:nvPr>
        </p:nvSpPr>
        <p:spPr>
          <a:xfrm>
            <a:off x="457200" y="1524000"/>
            <a:ext cx="8229600" cy="4419600"/>
          </a:xfrm>
          <a:solidFill>
            <a:srgbClr val="FFFFCC"/>
          </a:solidFill>
          <a:scene3d>
            <a:camera prst="legacyObliqueTopRight"/>
            <a:lightRig rig="legacyFlat3" dir="b"/>
          </a:scene3d>
          <a:sp3d extrusionH="430200" prstMaterial="legacyMatte">
            <a:bevelT w="13500" h="13500" prst="angle"/>
            <a:bevelB w="13500" h="13500" prst="angle"/>
            <a:extrusionClr>
              <a:srgbClr val="FFFFCC"/>
            </a:extrusionClr>
          </a:sp3d>
        </p:spPr>
        <p:txBody>
          <a:bodyPr>
            <a:flatTx/>
          </a:bodyPr>
          <a:lstStyle/>
          <a:p>
            <a:pPr>
              <a:lnSpc>
                <a:spcPct val="90000"/>
              </a:lnSpc>
            </a:pPr>
            <a:r>
              <a:rPr lang="bg-BG" sz="2200" b="1">
                <a:solidFill>
                  <a:srgbClr val="0000CC"/>
                </a:solidFill>
              </a:rPr>
              <a:t>2.2.1.</a:t>
            </a:r>
            <a:r>
              <a:rPr lang="bg-BG" sz="2200" b="1"/>
              <a:t> </a:t>
            </a:r>
            <a:r>
              <a:rPr lang="bg-BG" sz="2200" b="1">
                <a:solidFill>
                  <a:srgbClr val="CC3300"/>
                </a:solidFill>
              </a:rPr>
              <a:t>Първа група задачи</a:t>
            </a:r>
            <a:r>
              <a:rPr lang="bg-BG" sz="2200" b="1"/>
              <a:t> - организационно-технологична ориентираност:</a:t>
            </a:r>
          </a:p>
          <a:p>
            <a:pPr>
              <a:lnSpc>
                <a:spcPct val="90000"/>
              </a:lnSpc>
            </a:pPr>
            <a:r>
              <a:rPr lang="bg-BG" sz="2200" b="1"/>
              <a:t>           </a:t>
            </a:r>
            <a:r>
              <a:rPr lang="bg-BG" sz="2200" b="1">
                <a:solidFill>
                  <a:srgbClr val="FF3300"/>
                </a:solidFill>
              </a:rPr>
              <a:t>а)</a:t>
            </a:r>
            <a:r>
              <a:rPr lang="bg-BG" sz="2200" b="1"/>
              <a:t> осигуряване и изграждане на обстановка, условия, методи и средства за изпълнението на основните процедури по преобразуването на информационните съвкупности на автоматизирана основа;</a:t>
            </a:r>
          </a:p>
          <a:p>
            <a:pPr>
              <a:lnSpc>
                <a:spcPct val="90000"/>
              </a:lnSpc>
            </a:pPr>
            <a:r>
              <a:rPr lang="bg-BG" sz="2200" b="1"/>
              <a:t>           </a:t>
            </a:r>
            <a:r>
              <a:rPr lang="bg-BG" sz="2200" b="1">
                <a:solidFill>
                  <a:srgbClr val="FF3300"/>
                </a:solidFill>
              </a:rPr>
              <a:t>б)</a:t>
            </a:r>
            <a:r>
              <a:rPr lang="bg-BG" sz="2200" b="1"/>
              <a:t> организация и технология на вътрешната архитектура, конфигурация и топология на системата за АОИИ;</a:t>
            </a:r>
          </a:p>
          <a:p>
            <a:pPr>
              <a:lnSpc>
                <a:spcPct val="90000"/>
              </a:lnSpc>
            </a:pPr>
            <a:r>
              <a:rPr lang="bg-BG" sz="2200" b="1"/>
              <a:t>           </a:t>
            </a:r>
            <a:r>
              <a:rPr lang="bg-BG" sz="2200" b="1">
                <a:solidFill>
                  <a:srgbClr val="FF3300"/>
                </a:solidFill>
              </a:rPr>
              <a:t>в)</a:t>
            </a:r>
            <a:r>
              <a:rPr lang="bg-BG" sz="2200" b="1"/>
              <a:t> модернизация и развитие на системата за </a:t>
            </a:r>
            <a:r>
              <a:rPr lang="bg-BG" sz="2200" b="1" smtClean="0"/>
              <a:t>АОИИ</a:t>
            </a:r>
            <a:r>
              <a:rPr lang="bg-BG" sz="2200" b="1"/>
              <a:t>.</a:t>
            </a:r>
          </a:p>
          <a:p>
            <a:pPr>
              <a:lnSpc>
                <a:spcPct val="90000"/>
              </a:lnSpc>
            </a:pPr>
            <a:r>
              <a:rPr lang="bg-BG" sz="2200" b="1" u="sng">
                <a:solidFill>
                  <a:schemeClr val="accent2"/>
                </a:solidFill>
              </a:rPr>
              <a:t>Забележка:</a:t>
            </a:r>
            <a:r>
              <a:rPr lang="bg-BG" sz="2200" b="1"/>
              <a:t> тази група от задачи се решава предимно от специалистите по информационни и комуникационни технологии.</a:t>
            </a:r>
          </a:p>
          <a:p>
            <a:pPr>
              <a:lnSpc>
                <a:spcPct val="90000"/>
              </a:lnSpc>
              <a:buFontTx/>
              <a:buNone/>
            </a:pPr>
            <a:endParaRPr lang="en-GB" sz="2000" b="1"/>
          </a:p>
        </p:txBody>
      </p:sp>
      <p:sp>
        <p:nvSpPr>
          <p:cNvPr id="25609" name="Rectangle 9"/>
          <p:cNvSpPr>
            <a:spLocks noChangeArrowheads="1"/>
          </p:cNvSpPr>
          <p:nvPr/>
        </p:nvSpPr>
        <p:spPr bwMode="auto">
          <a:xfrm>
            <a:off x="315428" y="61722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 calcmode="lin" valueType="num">
                                      <p:cBhvr additive="base">
                                        <p:cTn id="7"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603">
                                            <p:txEl>
                                              <p:pRg st="0" end="0"/>
                                            </p:txEl>
                                          </p:spTgt>
                                        </p:tgtEl>
                                        <p:attrNameLst>
                                          <p:attrName>style.visibility</p:attrName>
                                        </p:attrNameLst>
                                      </p:cBhvr>
                                      <p:to>
                                        <p:strVal val="visible"/>
                                      </p:to>
                                    </p:set>
                                    <p:animEffect transition="in" filter="wipe(left)">
                                      <p:cBhvr>
                                        <p:cTn id="13" dur="500"/>
                                        <p:tgtEl>
                                          <p:spTgt spid="2560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5603">
                                            <p:txEl>
                                              <p:pRg st="1" end="1"/>
                                            </p:txEl>
                                          </p:spTgt>
                                        </p:tgtEl>
                                        <p:attrNameLst>
                                          <p:attrName>style.visibility</p:attrName>
                                        </p:attrNameLst>
                                      </p:cBhvr>
                                      <p:to>
                                        <p:strVal val="visible"/>
                                      </p:to>
                                    </p:set>
                                    <p:animEffect transition="in" filter="wipe(left)">
                                      <p:cBhvr>
                                        <p:cTn id="18" dur="500"/>
                                        <p:tgtEl>
                                          <p:spTgt spid="2560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603">
                                            <p:txEl>
                                              <p:pRg st="2" end="2"/>
                                            </p:txEl>
                                          </p:spTgt>
                                        </p:tgtEl>
                                        <p:attrNameLst>
                                          <p:attrName>style.visibility</p:attrName>
                                        </p:attrNameLst>
                                      </p:cBhvr>
                                      <p:to>
                                        <p:strVal val="visible"/>
                                      </p:to>
                                    </p:set>
                                    <p:animEffect transition="in" filter="wipe(left)">
                                      <p:cBhvr>
                                        <p:cTn id="23" dur="500"/>
                                        <p:tgtEl>
                                          <p:spTgt spid="2560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5603">
                                            <p:txEl>
                                              <p:pRg st="3" end="3"/>
                                            </p:txEl>
                                          </p:spTgt>
                                        </p:tgtEl>
                                        <p:attrNameLst>
                                          <p:attrName>style.visibility</p:attrName>
                                        </p:attrNameLst>
                                      </p:cBhvr>
                                      <p:to>
                                        <p:strVal val="visible"/>
                                      </p:to>
                                    </p:set>
                                    <p:animEffect transition="in" filter="wipe(left)">
                                      <p:cBhvr>
                                        <p:cTn id="28" dur="500"/>
                                        <p:tgtEl>
                                          <p:spTgt spid="2560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5603">
                                            <p:txEl>
                                              <p:pRg st="4" end="4"/>
                                            </p:txEl>
                                          </p:spTgt>
                                        </p:tgtEl>
                                        <p:attrNameLst>
                                          <p:attrName>style.visibility</p:attrName>
                                        </p:attrNameLst>
                                      </p:cBhvr>
                                      <p:to>
                                        <p:strVal val="visible"/>
                                      </p:to>
                                    </p:set>
                                    <p:animEffect transition="in" filter="wipe(left)">
                                      <p:cBhvr>
                                        <p:cTn id="33" dur="500"/>
                                        <p:tgtEl>
                                          <p:spTgt spid="25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autoUpdateAnimBg="0"/>
      <p:bldP spid="25603"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CCFF99"/>
            </a:gs>
            <a:gs pos="100000">
              <a:srgbClr val="CC3300"/>
            </a:gs>
          </a:gsLst>
          <a:lin ang="5400000" scaled="1"/>
        </a:gradFill>
        <a:effectLst/>
      </p:bgPr>
    </p:bg>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762000" y="304800"/>
            <a:ext cx="7772400" cy="5562600"/>
          </a:xfrm>
          <a:solidFill>
            <a:srgbClr val="FFCC66"/>
          </a:solidFill>
          <a:scene3d>
            <a:camera prst="legacyObliqueTopRight"/>
            <a:lightRig rig="legacyFlat3" dir="b"/>
          </a:scene3d>
          <a:sp3d extrusionH="430200" prstMaterial="legacyMatte">
            <a:bevelT w="13500" h="13500" prst="angle"/>
            <a:bevelB w="13500" h="13500" prst="angle"/>
            <a:extrusionClr>
              <a:srgbClr val="FFCC66"/>
            </a:extrusionClr>
          </a:sp3d>
        </p:spPr>
        <p:txBody>
          <a:bodyPr>
            <a:flatTx/>
          </a:bodyPr>
          <a:lstStyle/>
          <a:p>
            <a:pPr>
              <a:lnSpc>
                <a:spcPct val="90000"/>
              </a:lnSpc>
            </a:pPr>
            <a:r>
              <a:rPr lang="bg-BG" sz="2200" b="1">
                <a:solidFill>
                  <a:srgbClr val="FF3300"/>
                </a:solidFill>
              </a:rPr>
              <a:t>2.2.2.</a:t>
            </a:r>
            <a:r>
              <a:rPr lang="bg-BG" sz="2200" b="1"/>
              <a:t> </a:t>
            </a:r>
            <a:r>
              <a:rPr lang="bg-BG" sz="2200" b="1">
                <a:solidFill>
                  <a:srgbClr val="0000CC"/>
                </a:solidFill>
              </a:rPr>
              <a:t>Втора група от задачи</a:t>
            </a:r>
            <a:r>
              <a:rPr lang="bg-BG" sz="2200" b="1"/>
              <a:t> на системата за </a:t>
            </a:r>
            <a:r>
              <a:rPr lang="bg-BG" sz="2200" b="1" smtClean="0"/>
              <a:t>АОИИ </a:t>
            </a:r>
            <a:r>
              <a:rPr lang="bg-BG" sz="2200" b="1"/>
              <a:t>– насочена към информационното обслужване на категориите потребители:</a:t>
            </a:r>
          </a:p>
          <a:p>
            <a:pPr>
              <a:lnSpc>
                <a:spcPct val="90000"/>
              </a:lnSpc>
            </a:pPr>
            <a:r>
              <a:rPr lang="bg-BG" sz="2200" b="1"/>
              <a:t>           </a:t>
            </a:r>
            <a:r>
              <a:rPr lang="bg-BG" sz="2200" b="1">
                <a:solidFill>
                  <a:srgbClr val="0000CC"/>
                </a:solidFill>
              </a:rPr>
              <a:t>а)</a:t>
            </a:r>
            <a:r>
              <a:rPr lang="bg-BG" sz="2200" b="1"/>
              <a:t> информационно обслужване на потребителите от стратегическия мениджмънт;</a:t>
            </a:r>
          </a:p>
          <a:p>
            <a:pPr>
              <a:lnSpc>
                <a:spcPct val="90000"/>
              </a:lnSpc>
            </a:pPr>
            <a:r>
              <a:rPr lang="bg-BG" sz="2200" b="1"/>
              <a:t>           </a:t>
            </a:r>
            <a:r>
              <a:rPr lang="bg-BG" sz="2200" b="1">
                <a:solidFill>
                  <a:srgbClr val="0000CC"/>
                </a:solidFill>
              </a:rPr>
              <a:t>б)</a:t>
            </a:r>
            <a:r>
              <a:rPr lang="bg-BG" sz="2200" b="1"/>
              <a:t> информационно обслужване на потребителите от тактическия мениджмънт;</a:t>
            </a:r>
          </a:p>
          <a:p>
            <a:pPr>
              <a:lnSpc>
                <a:spcPct val="90000"/>
              </a:lnSpc>
            </a:pPr>
            <a:r>
              <a:rPr lang="bg-BG" sz="2200" b="1"/>
              <a:t>           </a:t>
            </a:r>
            <a:r>
              <a:rPr lang="bg-BG" sz="2200" b="1">
                <a:solidFill>
                  <a:srgbClr val="0000CC"/>
                </a:solidFill>
              </a:rPr>
              <a:t>в)</a:t>
            </a:r>
            <a:r>
              <a:rPr lang="bg-BG" sz="2200" b="1"/>
              <a:t> информационно обслужване на потребителите от оперативния мениджмънт;</a:t>
            </a:r>
          </a:p>
          <a:p>
            <a:pPr>
              <a:lnSpc>
                <a:spcPct val="90000"/>
              </a:lnSpc>
            </a:pPr>
            <a:r>
              <a:rPr lang="bg-BG" sz="2200" b="1"/>
              <a:t>           </a:t>
            </a:r>
            <a:r>
              <a:rPr lang="bg-BG" sz="2200" b="1">
                <a:solidFill>
                  <a:srgbClr val="0000CC"/>
                </a:solidFill>
              </a:rPr>
              <a:t>г)</a:t>
            </a:r>
            <a:r>
              <a:rPr lang="bg-BG" sz="2200" b="1"/>
              <a:t> информационно обслужване на епизодични и нерегламентирани информационни потребности;</a:t>
            </a:r>
          </a:p>
          <a:p>
            <a:pPr>
              <a:lnSpc>
                <a:spcPct val="90000"/>
              </a:lnSpc>
            </a:pPr>
            <a:r>
              <a:rPr lang="bg-BG" sz="2200" b="1"/>
              <a:t>           </a:t>
            </a:r>
            <a:r>
              <a:rPr lang="bg-BG" sz="2200" b="1">
                <a:solidFill>
                  <a:srgbClr val="0000CC"/>
                </a:solidFill>
              </a:rPr>
              <a:t>д)</a:t>
            </a:r>
            <a:r>
              <a:rPr lang="bg-BG" sz="2200" b="1"/>
              <a:t> информационно обслужване на потребностите на външните бизнес партньори.</a:t>
            </a:r>
          </a:p>
          <a:p>
            <a:pPr>
              <a:lnSpc>
                <a:spcPct val="90000"/>
              </a:lnSpc>
            </a:pPr>
            <a:r>
              <a:rPr lang="bg-BG" sz="2200" b="1" u="sng">
                <a:solidFill>
                  <a:srgbClr val="CC3300"/>
                </a:solidFill>
              </a:rPr>
              <a:t>Забележка:</a:t>
            </a:r>
            <a:r>
              <a:rPr lang="bg-BG" sz="2200" b="1"/>
              <a:t> Втората група от задачи се решава съвместно от специалистите по информационни и комуникационни технологии и крайните потребители.</a:t>
            </a:r>
            <a:endParaRPr lang="en-GB" sz="2200" b="1"/>
          </a:p>
        </p:txBody>
      </p:sp>
      <p:sp>
        <p:nvSpPr>
          <p:cNvPr id="26628" name="Rectangle 4"/>
          <p:cNvSpPr>
            <a:spLocks noChangeArrowheads="1"/>
          </p:cNvSpPr>
          <p:nvPr/>
        </p:nvSpPr>
        <p:spPr bwMode="auto">
          <a:xfrm>
            <a:off x="620228" y="60960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wipe(left)">
                                      <p:cBhvr>
                                        <p:cTn id="7" dur="500"/>
                                        <p:tgtEl>
                                          <p:spTgt spid="26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wipe(left)">
                                      <p:cBhvr>
                                        <p:cTn id="12" dur="500"/>
                                        <p:tgtEl>
                                          <p:spTgt spid="266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Effect transition="in" filter="wipe(left)">
                                      <p:cBhvr>
                                        <p:cTn id="17" dur="500"/>
                                        <p:tgtEl>
                                          <p:spTgt spid="266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27">
                                            <p:txEl>
                                              <p:pRg st="3" end="3"/>
                                            </p:txEl>
                                          </p:spTgt>
                                        </p:tgtEl>
                                        <p:attrNameLst>
                                          <p:attrName>style.visibility</p:attrName>
                                        </p:attrNameLst>
                                      </p:cBhvr>
                                      <p:to>
                                        <p:strVal val="visible"/>
                                      </p:to>
                                    </p:set>
                                    <p:animEffect transition="in" filter="wipe(left)">
                                      <p:cBhvr>
                                        <p:cTn id="22" dur="500"/>
                                        <p:tgtEl>
                                          <p:spTgt spid="266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27">
                                            <p:txEl>
                                              <p:pRg st="4" end="4"/>
                                            </p:txEl>
                                          </p:spTgt>
                                        </p:tgtEl>
                                        <p:attrNameLst>
                                          <p:attrName>style.visibility</p:attrName>
                                        </p:attrNameLst>
                                      </p:cBhvr>
                                      <p:to>
                                        <p:strVal val="visible"/>
                                      </p:to>
                                    </p:set>
                                    <p:animEffect transition="in" filter="wipe(left)">
                                      <p:cBhvr>
                                        <p:cTn id="27" dur="500"/>
                                        <p:tgtEl>
                                          <p:spTgt spid="2662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627">
                                            <p:txEl>
                                              <p:pRg st="5" end="5"/>
                                            </p:txEl>
                                          </p:spTgt>
                                        </p:tgtEl>
                                        <p:attrNameLst>
                                          <p:attrName>style.visibility</p:attrName>
                                        </p:attrNameLst>
                                      </p:cBhvr>
                                      <p:to>
                                        <p:strVal val="visible"/>
                                      </p:to>
                                    </p:set>
                                    <p:animEffect transition="in" filter="wipe(left)">
                                      <p:cBhvr>
                                        <p:cTn id="32" dur="500"/>
                                        <p:tgtEl>
                                          <p:spTgt spid="2662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627">
                                            <p:txEl>
                                              <p:pRg st="6" end="6"/>
                                            </p:txEl>
                                          </p:spTgt>
                                        </p:tgtEl>
                                        <p:attrNameLst>
                                          <p:attrName>style.visibility</p:attrName>
                                        </p:attrNameLst>
                                      </p:cBhvr>
                                      <p:to>
                                        <p:strVal val="visible"/>
                                      </p:to>
                                    </p:set>
                                    <p:animEffect transition="in" filter="wipe(left)">
                                      <p:cBhvr>
                                        <p:cTn id="37"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00FF99"/>
            </a:gs>
            <a:gs pos="50000">
              <a:srgbClr val="66CCFF"/>
            </a:gs>
            <a:gs pos="100000">
              <a:srgbClr val="00FF99"/>
            </a:gs>
          </a:gsLst>
          <a:lin ang="5400000" scaled="1"/>
        </a:gra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04800"/>
            <a:ext cx="7772400" cy="838200"/>
          </a:xfrm>
          <a:solidFill>
            <a:srgbClr val="FFFF99"/>
          </a:solidFill>
          <a:scene3d>
            <a:camera prst="legacyObliqueTopRight"/>
            <a:lightRig rig="legacyFlat3" dir="b"/>
          </a:scene3d>
          <a:sp3d extrusionH="430200" prstMaterial="legacyMatte">
            <a:bevelT w="13500" h="13500" prst="angle"/>
            <a:bevelB w="13500" h="13500" prst="angle"/>
            <a:extrusionClr>
              <a:srgbClr val="FFFF99"/>
            </a:extrusionClr>
          </a:sp3d>
        </p:spPr>
        <p:txBody>
          <a:bodyPr>
            <a:flatTx/>
          </a:bodyPr>
          <a:lstStyle/>
          <a:p>
            <a:r>
              <a:rPr lang="bg-BG" sz="2800" b="1">
                <a:solidFill>
                  <a:srgbClr val="0000CC"/>
                </a:solidFill>
              </a:rPr>
              <a:t>2.3.</a:t>
            </a:r>
            <a:r>
              <a:rPr lang="bg-BG" sz="2800" b="1">
                <a:solidFill>
                  <a:srgbClr val="CC3300"/>
                </a:solidFill>
              </a:rPr>
              <a:t> Функции на системата за </a:t>
            </a:r>
            <a:r>
              <a:rPr lang="bg-BG" sz="2800" b="1" smtClean="0">
                <a:solidFill>
                  <a:srgbClr val="CC3300"/>
                </a:solidFill>
              </a:rPr>
              <a:t>АОИИ</a:t>
            </a:r>
            <a:r>
              <a:rPr lang="bg-BG" sz="2800" b="1">
                <a:solidFill>
                  <a:srgbClr val="CC3300"/>
                </a:solidFill>
              </a:rPr>
              <a:t>.</a:t>
            </a:r>
            <a:endParaRPr lang="en-GB" sz="2800" b="1">
              <a:solidFill>
                <a:srgbClr val="CC3300"/>
              </a:solidFill>
            </a:endParaRPr>
          </a:p>
        </p:txBody>
      </p:sp>
      <p:sp>
        <p:nvSpPr>
          <p:cNvPr id="28675" name="Rectangle 3"/>
          <p:cNvSpPr>
            <a:spLocks noGrp="1" noChangeArrowheads="1"/>
          </p:cNvSpPr>
          <p:nvPr>
            <p:ph type="body" idx="1"/>
          </p:nvPr>
        </p:nvSpPr>
        <p:spPr>
          <a:xfrm>
            <a:off x="685800" y="1981200"/>
            <a:ext cx="7772400" cy="3962400"/>
          </a:xfrm>
          <a:solidFill>
            <a:srgbClr val="FFCCFF"/>
          </a:solidFill>
          <a:scene3d>
            <a:camera prst="legacyObliqueTopRight"/>
            <a:lightRig rig="legacyFlat3" dir="b"/>
          </a:scene3d>
          <a:sp3d extrusionH="430200" prstMaterial="legacyMatte">
            <a:bevelT w="13500" h="13500" prst="angle"/>
            <a:bevelB w="13500" h="13500" prst="angle"/>
            <a:extrusionClr>
              <a:srgbClr val="FFCCFF"/>
            </a:extrusionClr>
          </a:sp3d>
        </p:spPr>
        <p:txBody>
          <a:bodyPr>
            <a:flatTx/>
          </a:bodyPr>
          <a:lstStyle/>
          <a:p>
            <a:pPr>
              <a:lnSpc>
                <a:spcPct val="90000"/>
              </a:lnSpc>
            </a:pPr>
            <a:r>
              <a:rPr lang="bg-BG" sz="2400" b="1">
                <a:solidFill>
                  <a:srgbClr val="FF3300"/>
                </a:solidFill>
              </a:rPr>
              <a:t>2.3.1.</a:t>
            </a:r>
            <a:r>
              <a:rPr lang="bg-BG" sz="2400" b="1">
                <a:solidFill>
                  <a:srgbClr val="0000CC"/>
                </a:solidFill>
              </a:rPr>
              <a:t> Базова (традиционна) функционална насоченост:</a:t>
            </a:r>
            <a:r>
              <a:rPr lang="bg-BG" sz="2400" b="1"/>
              <a:t> </a:t>
            </a:r>
            <a:r>
              <a:rPr lang="bg-BG" sz="2400" b="1" i="1"/>
              <a:t>отделянето на рутинните, обемисти и трудоемки процедури по преобразуването на информационните съвкупности на автоматизирана основа с цел информационното обслужване на управлението на бизнеса.</a:t>
            </a:r>
          </a:p>
          <a:p>
            <a:pPr>
              <a:lnSpc>
                <a:spcPct val="90000"/>
              </a:lnSpc>
            </a:pPr>
            <a:r>
              <a:rPr lang="bg-BG" sz="2400" b="1">
                <a:solidFill>
                  <a:srgbClr val="FF3300"/>
                </a:solidFill>
              </a:rPr>
              <a:t>2.3.2.</a:t>
            </a:r>
            <a:r>
              <a:rPr lang="bg-BG" sz="2400" b="1"/>
              <a:t> </a:t>
            </a:r>
            <a:r>
              <a:rPr lang="bg-BG" sz="2400" b="1">
                <a:solidFill>
                  <a:srgbClr val="006600"/>
                </a:solidFill>
              </a:rPr>
              <a:t>Перспективна (иновативна) функционална ориентираност</a:t>
            </a:r>
            <a:r>
              <a:rPr lang="bg-BG" sz="2400" b="1"/>
              <a:t>: </a:t>
            </a:r>
            <a:r>
              <a:rPr lang="bg-BG" sz="2400" b="1" i="1"/>
              <a:t>преобразуването на информацията в бизнес знание и интелектуално подпомагане на процесите по изработването на управленски решения.</a:t>
            </a:r>
            <a:r>
              <a:rPr lang="bg-BG" sz="2400" b="1"/>
              <a:t> </a:t>
            </a:r>
            <a:endParaRPr lang="en-GB" sz="2400" b="1"/>
          </a:p>
        </p:txBody>
      </p:sp>
      <p:sp>
        <p:nvSpPr>
          <p:cNvPr id="28676" name="Rectangle 4"/>
          <p:cNvSpPr>
            <a:spLocks noChangeArrowheads="1"/>
          </p:cNvSpPr>
          <p:nvPr/>
        </p:nvSpPr>
        <p:spPr bwMode="auto">
          <a:xfrm>
            <a:off x="315428" y="62484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p:cTn id="7" dur="1000" fill="hold"/>
                                        <p:tgtEl>
                                          <p:spTgt spid="28674"/>
                                        </p:tgtEl>
                                        <p:attrNameLst>
                                          <p:attrName>ppt_w</p:attrName>
                                        </p:attrNameLst>
                                      </p:cBhvr>
                                      <p:tavLst>
                                        <p:tav tm="0">
                                          <p:val>
                                            <p:fltVal val="0"/>
                                          </p:val>
                                        </p:tav>
                                        <p:tav tm="100000">
                                          <p:val>
                                            <p:strVal val="#ppt_w"/>
                                          </p:val>
                                        </p:tav>
                                      </p:tavLst>
                                    </p:anim>
                                    <p:anim calcmode="lin" valueType="num">
                                      <p:cBhvr>
                                        <p:cTn id="8" dur="1000" fill="hold"/>
                                        <p:tgtEl>
                                          <p:spTgt spid="28674"/>
                                        </p:tgtEl>
                                        <p:attrNameLst>
                                          <p:attrName>ppt_h</p:attrName>
                                        </p:attrNameLst>
                                      </p:cBhvr>
                                      <p:tavLst>
                                        <p:tav tm="0">
                                          <p:val>
                                            <p:fltVal val="0"/>
                                          </p:val>
                                        </p:tav>
                                        <p:tav tm="100000">
                                          <p:val>
                                            <p:strVal val="#ppt_h"/>
                                          </p:val>
                                        </p:tav>
                                      </p:tavLst>
                                    </p:anim>
                                    <p:anim calcmode="lin" valueType="num">
                                      <p:cBhvr>
                                        <p:cTn id="9" dur="1000" fill="hold"/>
                                        <p:tgtEl>
                                          <p:spTgt spid="2867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867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675">
                                            <p:txEl>
                                              <p:pRg st="0" end="0"/>
                                            </p:txEl>
                                          </p:spTgt>
                                        </p:tgtEl>
                                        <p:attrNameLst>
                                          <p:attrName>style.visibility</p:attrName>
                                        </p:attrNameLst>
                                      </p:cBhvr>
                                      <p:to>
                                        <p:strVal val="visible"/>
                                      </p:to>
                                    </p:set>
                                    <p:animEffect transition="in" filter="wipe(left)">
                                      <p:cBhvr>
                                        <p:cTn id="15" dur="500"/>
                                        <p:tgtEl>
                                          <p:spTgt spid="28675">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8675">
                                            <p:txEl>
                                              <p:pRg st="1" end="1"/>
                                            </p:txEl>
                                          </p:spTgt>
                                        </p:tgtEl>
                                        <p:attrNameLst>
                                          <p:attrName>style.visibility</p:attrName>
                                        </p:attrNameLst>
                                      </p:cBhvr>
                                      <p:to>
                                        <p:strVal val="visible"/>
                                      </p:to>
                                    </p:set>
                                    <p:animEffect transition="in" filter="wipe(left)">
                                      <p:cBhvr>
                                        <p:cTn id="20" dur="500"/>
                                        <p:tgtEl>
                                          <p:spTgt spid="286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autoUpdateAnimBg="0"/>
      <p:bldP spid="28675"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00FF00"/>
            </a:gs>
            <a:gs pos="50000">
              <a:srgbClr val="FFCC99"/>
            </a:gs>
            <a:gs pos="100000">
              <a:srgbClr val="00FF00"/>
            </a:gs>
          </a:gsLst>
          <a:lin ang="5400000" scaled="1"/>
        </a:gra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381000"/>
            <a:ext cx="7772400" cy="960438"/>
          </a:xfrm>
          <a:solidFill>
            <a:srgbClr val="66FFFF"/>
          </a:solidFill>
          <a:scene3d>
            <a:camera prst="legacyObliqueTopLeft"/>
            <a:lightRig rig="legacyFlat3" dir="t"/>
          </a:scene3d>
          <a:sp3d extrusionH="430200" prstMaterial="legacyMatte">
            <a:bevelT w="13500" h="13500" prst="angle"/>
            <a:bevelB w="13500" h="13500" prst="angle"/>
            <a:extrusionClr>
              <a:srgbClr val="66FFFF"/>
            </a:extrusionClr>
          </a:sp3d>
        </p:spPr>
        <p:txBody>
          <a:bodyPr>
            <a:flatTx/>
          </a:bodyPr>
          <a:lstStyle/>
          <a:p>
            <a:r>
              <a:rPr lang="bg-BG" sz="2800" b="1">
                <a:solidFill>
                  <a:srgbClr val="FF3300"/>
                </a:solidFill>
              </a:rPr>
              <a:t>2.3.3.</a:t>
            </a:r>
            <a:r>
              <a:rPr lang="bg-BG" sz="2800" b="1">
                <a:solidFill>
                  <a:srgbClr val="9900CC"/>
                </a:solidFill>
              </a:rPr>
              <a:t> Архитектурен функционален разрез на системата за </a:t>
            </a:r>
            <a:r>
              <a:rPr lang="bg-BG" sz="2800" b="1" smtClean="0">
                <a:solidFill>
                  <a:srgbClr val="9900CC"/>
                </a:solidFill>
              </a:rPr>
              <a:t>АОИИ</a:t>
            </a:r>
            <a:r>
              <a:rPr lang="bg-BG" sz="2800" b="1">
                <a:solidFill>
                  <a:srgbClr val="9900CC"/>
                </a:solidFill>
              </a:rPr>
              <a:t>.</a:t>
            </a:r>
            <a:endParaRPr lang="en-GB" sz="2800" b="1">
              <a:solidFill>
                <a:srgbClr val="9900CC"/>
              </a:solidFill>
            </a:endParaRPr>
          </a:p>
        </p:txBody>
      </p:sp>
      <p:sp>
        <p:nvSpPr>
          <p:cNvPr id="29699" name="Rectangle 3"/>
          <p:cNvSpPr>
            <a:spLocks noGrp="1" noChangeArrowheads="1"/>
          </p:cNvSpPr>
          <p:nvPr>
            <p:ph type="body" idx="1"/>
          </p:nvPr>
        </p:nvSpPr>
        <p:spPr>
          <a:xfrm>
            <a:off x="685800" y="1981200"/>
            <a:ext cx="7772400" cy="3962400"/>
          </a:xfrm>
          <a:solidFill>
            <a:srgbClr val="FFCCFF"/>
          </a:solidFill>
          <a:scene3d>
            <a:camera prst="legacyObliqueTopLeft"/>
            <a:lightRig rig="legacyFlat3" dir="t"/>
          </a:scene3d>
          <a:sp3d extrusionH="430200" prstMaterial="legacyMatte">
            <a:bevelT w="13500" h="13500" prst="angle"/>
            <a:bevelB w="13500" h="13500" prst="angle"/>
            <a:extrusionClr>
              <a:srgbClr val="FFCCFF"/>
            </a:extrusionClr>
          </a:sp3d>
        </p:spPr>
        <p:txBody>
          <a:bodyPr>
            <a:flatTx/>
          </a:bodyPr>
          <a:lstStyle/>
          <a:p>
            <a:r>
              <a:rPr lang="bg-BG" sz="2600" b="1">
                <a:solidFill>
                  <a:srgbClr val="0000CC"/>
                </a:solidFill>
              </a:rPr>
              <a:t>А.</a:t>
            </a:r>
            <a:r>
              <a:rPr lang="bg-BG" sz="2600" b="1"/>
              <a:t> </a:t>
            </a:r>
            <a:r>
              <a:rPr lang="bg-BG" sz="2600" b="1">
                <a:solidFill>
                  <a:srgbClr val="CC3300"/>
                </a:solidFill>
              </a:rPr>
              <a:t>Функции на входа:</a:t>
            </a:r>
          </a:p>
          <a:p>
            <a:r>
              <a:rPr lang="bg-BG" sz="2600" b="1"/>
              <a:t>      </a:t>
            </a:r>
            <a:r>
              <a:rPr lang="bg-BG" sz="2600" b="1">
                <a:solidFill>
                  <a:srgbClr val="0000CC"/>
                </a:solidFill>
              </a:rPr>
              <a:t>1.</a:t>
            </a:r>
            <a:r>
              <a:rPr lang="bg-BG" sz="2600" b="1"/>
              <a:t> Методическо единство (класификатори, показатели и носители);</a:t>
            </a:r>
          </a:p>
          <a:p>
            <a:r>
              <a:rPr lang="bg-BG" sz="2600" b="1"/>
              <a:t>       </a:t>
            </a:r>
            <a:r>
              <a:rPr lang="bg-BG" sz="2600" b="1">
                <a:solidFill>
                  <a:srgbClr val="0000CC"/>
                </a:solidFill>
              </a:rPr>
              <a:t>2.</a:t>
            </a:r>
            <a:r>
              <a:rPr lang="bg-BG" sz="2600" b="1"/>
              <a:t> Минимален, но достатъчен обем на първичните данни и първичната информация;</a:t>
            </a:r>
          </a:p>
          <a:p>
            <a:r>
              <a:rPr lang="bg-BG" sz="2600" b="1"/>
              <a:t>       </a:t>
            </a:r>
            <a:r>
              <a:rPr lang="bg-BG" sz="2600" b="1">
                <a:solidFill>
                  <a:srgbClr val="0000CC"/>
                </a:solidFill>
              </a:rPr>
              <a:t>3.</a:t>
            </a:r>
            <a:r>
              <a:rPr lang="bg-BG" sz="2600" b="1"/>
              <a:t> Адаптивност на входа (приспособяване към промените в обекта на управление и в околната бизнес среда).</a:t>
            </a:r>
            <a:endParaRPr lang="en-GB" sz="2600" b="1"/>
          </a:p>
        </p:txBody>
      </p:sp>
      <p:sp>
        <p:nvSpPr>
          <p:cNvPr id="29700" name="Rectangle 4"/>
          <p:cNvSpPr>
            <a:spLocks noChangeArrowheads="1"/>
          </p:cNvSpPr>
          <p:nvPr/>
        </p:nvSpPr>
        <p:spPr bwMode="auto">
          <a:xfrm>
            <a:off x="315428" y="61722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 calcmode="lin" valueType="num">
                                      <p:cBhvr additive="base">
                                        <p:cTn id="7" dur="500" fill="hold"/>
                                        <p:tgtEl>
                                          <p:spTgt spid="296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9699">
                                            <p:txEl>
                                              <p:pRg st="0" end="0"/>
                                            </p:txEl>
                                          </p:spTgt>
                                        </p:tgtEl>
                                        <p:attrNameLst>
                                          <p:attrName>style.visibility</p:attrName>
                                        </p:attrNameLst>
                                      </p:cBhvr>
                                      <p:to>
                                        <p:strVal val="visible"/>
                                      </p:to>
                                    </p:set>
                                    <p:animEffect transition="in" filter="wipe(left)">
                                      <p:cBhvr>
                                        <p:cTn id="13" dur="500"/>
                                        <p:tgtEl>
                                          <p:spTgt spid="2969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9699">
                                            <p:txEl>
                                              <p:pRg st="1" end="1"/>
                                            </p:txEl>
                                          </p:spTgt>
                                        </p:tgtEl>
                                        <p:attrNameLst>
                                          <p:attrName>style.visibility</p:attrName>
                                        </p:attrNameLst>
                                      </p:cBhvr>
                                      <p:to>
                                        <p:strVal val="visible"/>
                                      </p:to>
                                    </p:set>
                                    <p:animEffect transition="in" filter="wipe(left)">
                                      <p:cBhvr>
                                        <p:cTn id="18" dur="500"/>
                                        <p:tgtEl>
                                          <p:spTgt spid="2969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699">
                                            <p:txEl>
                                              <p:pRg st="2" end="2"/>
                                            </p:txEl>
                                          </p:spTgt>
                                        </p:tgtEl>
                                        <p:attrNameLst>
                                          <p:attrName>style.visibility</p:attrName>
                                        </p:attrNameLst>
                                      </p:cBhvr>
                                      <p:to>
                                        <p:strVal val="visible"/>
                                      </p:to>
                                    </p:set>
                                    <p:animEffect transition="in" filter="wipe(left)">
                                      <p:cBhvr>
                                        <p:cTn id="23" dur="500"/>
                                        <p:tgtEl>
                                          <p:spTgt spid="29699">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9699">
                                            <p:txEl>
                                              <p:pRg st="3" end="3"/>
                                            </p:txEl>
                                          </p:spTgt>
                                        </p:tgtEl>
                                        <p:attrNameLst>
                                          <p:attrName>style.visibility</p:attrName>
                                        </p:attrNameLst>
                                      </p:cBhvr>
                                      <p:to>
                                        <p:strVal val="visible"/>
                                      </p:to>
                                    </p:set>
                                    <p:animEffect transition="in" filter="wipe(left)">
                                      <p:cBhvr>
                                        <p:cTn id="28" dur="500"/>
                                        <p:tgtEl>
                                          <p:spTgt spid="296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autoUpdateAnimBg="0"/>
      <p:bldP spid="29699"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00FF00"/>
            </a:gs>
            <a:gs pos="50000">
              <a:srgbClr val="CCFF99"/>
            </a:gs>
            <a:gs pos="100000">
              <a:srgbClr val="00FF00"/>
            </a:gs>
          </a:gsLst>
          <a:lin ang="5400000" scaled="1"/>
        </a:gradFill>
        <a:effectLst/>
      </p:bgPr>
    </p:bg>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685800" y="685800"/>
            <a:ext cx="7772400" cy="5029200"/>
          </a:xfrm>
          <a:solidFill>
            <a:srgbClr val="66FFFF"/>
          </a:solidFill>
          <a:scene3d>
            <a:camera prst="legacyObliqueTopLeft"/>
            <a:lightRig rig="legacyFlat3" dir="t"/>
          </a:scene3d>
          <a:sp3d extrusionH="430200" prstMaterial="legacyMatte">
            <a:bevelT w="13500" h="13500" prst="angle"/>
            <a:bevelB w="13500" h="13500" prst="angle"/>
            <a:extrusionClr>
              <a:srgbClr val="66FFFF"/>
            </a:extrusionClr>
          </a:sp3d>
        </p:spPr>
        <p:txBody>
          <a:bodyPr>
            <a:flatTx/>
          </a:bodyPr>
          <a:lstStyle/>
          <a:p>
            <a:r>
              <a:rPr lang="bg-BG" sz="2400" b="1">
                <a:solidFill>
                  <a:srgbClr val="0000CC"/>
                </a:solidFill>
              </a:rPr>
              <a:t>Б.</a:t>
            </a:r>
            <a:r>
              <a:rPr lang="bg-BG" sz="2400" b="1">
                <a:solidFill>
                  <a:srgbClr val="663300"/>
                </a:solidFill>
              </a:rPr>
              <a:t> Функции на същинската обработка:</a:t>
            </a:r>
          </a:p>
          <a:p>
            <a:r>
              <a:rPr lang="bg-BG" sz="2400" b="1"/>
              <a:t>      </a:t>
            </a:r>
            <a:r>
              <a:rPr lang="bg-BG" sz="2400" b="1">
                <a:solidFill>
                  <a:srgbClr val="FF3300"/>
                </a:solidFill>
              </a:rPr>
              <a:t>1.</a:t>
            </a:r>
            <a:r>
              <a:rPr lang="bg-BG" sz="2400" b="1"/>
              <a:t> Типизация и блочност (модулност) на структурата на същинската обработка на информацията;</a:t>
            </a:r>
          </a:p>
          <a:p>
            <a:r>
              <a:rPr lang="bg-BG" sz="2400" b="1"/>
              <a:t>       </a:t>
            </a:r>
            <a:r>
              <a:rPr lang="bg-BG" sz="2400" b="1">
                <a:solidFill>
                  <a:srgbClr val="FF3300"/>
                </a:solidFill>
              </a:rPr>
              <a:t>2.</a:t>
            </a:r>
            <a:r>
              <a:rPr lang="bg-BG" sz="2400" b="1"/>
              <a:t> Оптимална организация и технология на информационния фонд на системата;</a:t>
            </a:r>
          </a:p>
          <a:p>
            <a:r>
              <a:rPr lang="bg-BG" sz="2400" b="1"/>
              <a:t>       </a:t>
            </a:r>
            <a:r>
              <a:rPr lang="bg-BG" sz="2400" b="1">
                <a:solidFill>
                  <a:srgbClr val="FF3300"/>
                </a:solidFill>
              </a:rPr>
              <a:t>3.</a:t>
            </a:r>
            <a:r>
              <a:rPr lang="bg-BG" sz="2400" b="1"/>
              <a:t> Диспечиране и задаване на приоритети на решаваните задачи по управленски функции, дейности и структурни поделения;</a:t>
            </a:r>
          </a:p>
          <a:p>
            <a:r>
              <a:rPr lang="bg-BG" sz="2400" b="1"/>
              <a:t>       </a:t>
            </a:r>
            <a:r>
              <a:rPr lang="bg-BG" sz="2400" b="1">
                <a:solidFill>
                  <a:srgbClr val="FF3300"/>
                </a:solidFill>
              </a:rPr>
              <a:t>4.</a:t>
            </a:r>
            <a:r>
              <a:rPr lang="bg-BG" sz="2400" b="1"/>
              <a:t> Рационалност и оперативност в изпълнението на диалоговите заявки на специалистите и менъджерите.</a:t>
            </a:r>
            <a:endParaRPr lang="en-GB" sz="2400" b="1"/>
          </a:p>
        </p:txBody>
      </p:sp>
      <p:sp>
        <p:nvSpPr>
          <p:cNvPr id="30724" name="Rectangle 4"/>
          <p:cNvSpPr>
            <a:spLocks noChangeArrowheads="1"/>
          </p:cNvSpPr>
          <p:nvPr/>
        </p:nvSpPr>
        <p:spPr bwMode="auto">
          <a:xfrm>
            <a:off x="467828" y="60960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wipe(left)">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wipe(left)">
                                      <p:cBhvr>
                                        <p:cTn id="12" dur="500"/>
                                        <p:tgtEl>
                                          <p:spTgt spid="30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wipe(left)">
                                      <p:cBhvr>
                                        <p:cTn id="17" dur="500"/>
                                        <p:tgtEl>
                                          <p:spTgt spid="30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wipe(left)">
                                      <p:cBhvr>
                                        <p:cTn id="22" dur="500"/>
                                        <p:tgtEl>
                                          <p:spTgt spid="30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wipe(left)">
                                      <p:cBhvr>
                                        <p:cTn id="27" dur="500"/>
                                        <p:tgtEl>
                                          <p:spTgt spid="30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99CCFF"/>
            </a:gs>
            <a:gs pos="50000">
              <a:srgbClr val="66FF99"/>
            </a:gs>
            <a:gs pos="100000">
              <a:srgbClr val="99CCFF"/>
            </a:gs>
          </a:gsLst>
          <a:lin ang="5400000" scaled="1"/>
        </a:gradFill>
        <a:effectLst/>
      </p:bgPr>
    </p:bg>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685800" y="609600"/>
            <a:ext cx="7772400" cy="5105400"/>
          </a:xfrm>
          <a:solidFill>
            <a:srgbClr val="FFCC99"/>
          </a:solidFill>
          <a:scene3d>
            <a:camera prst="legacyObliqueTopLeft"/>
            <a:lightRig rig="legacyFlat3" dir="t"/>
          </a:scene3d>
          <a:sp3d extrusionH="430200" prstMaterial="legacyMatte">
            <a:bevelT w="13500" h="13500" prst="angle"/>
            <a:bevelB w="13500" h="13500" prst="angle"/>
            <a:extrusionClr>
              <a:srgbClr val="FFCC99"/>
            </a:extrusionClr>
          </a:sp3d>
        </p:spPr>
        <p:txBody>
          <a:bodyPr>
            <a:flatTx/>
          </a:bodyPr>
          <a:lstStyle/>
          <a:p>
            <a:pPr algn="ctr">
              <a:lnSpc>
                <a:spcPct val="90000"/>
              </a:lnSpc>
            </a:pPr>
            <a:r>
              <a:rPr lang="bg-BG" sz="2800" b="1">
                <a:solidFill>
                  <a:srgbClr val="FF3300"/>
                </a:solidFill>
              </a:rPr>
              <a:t>В.</a:t>
            </a:r>
            <a:r>
              <a:rPr lang="bg-BG" sz="2800" b="1">
                <a:solidFill>
                  <a:srgbClr val="006666"/>
                </a:solidFill>
              </a:rPr>
              <a:t> Функции на изхода на системата за </a:t>
            </a:r>
            <a:r>
              <a:rPr lang="bg-BG" sz="2800" b="1" smtClean="0">
                <a:solidFill>
                  <a:srgbClr val="006666"/>
                </a:solidFill>
              </a:rPr>
              <a:t>АОИИ</a:t>
            </a:r>
            <a:r>
              <a:rPr lang="bg-BG" sz="2800" b="1">
                <a:solidFill>
                  <a:srgbClr val="006666"/>
                </a:solidFill>
              </a:rPr>
              <a:t>:</a:t>
            </a:r>
          </a:p>
          <a:p>
            <a:pPr>
              <a:lnSpc>
                <a:spcPct val="90000"/>
              </a:lnSpc>
            </a:pPr>
            <a:r>
              <a:rPr lang="bg-BG" sz="2400" b="1"/>
              <a:t>       </a:t>
            </a:r>
            <a:r>
              <a:rPr lang="bg-BG" sz="2400" b="1">
                <a:solidFill>
                  <a:srgbClr val="0000CC"/>
                </a:solidFill>
              </a:rPr>
              <a:t>1.</a:t>
            </a:r>
            <a:r>
              <a:rPr lang="bg-BG" sz="2400" b="1"/>
              <a:t> Своевременно и точно обслужване на управленските функции, дейности и потребителски заявки;</a:t>
            </a:r>
          </a:p>
          <a:p>
            <a:pPr>
              <a:lnSpc>
                <a:spcPct val="90000"/>
              </a:lnSpc>
            </a:pPr>
            <a:r>
              <a:rPr lang="bg-BG" sz="2400" b="1"/>
              <a:t>       </a:t>
            </a:r>
            <a:r>
              <a:rPr lang="bg-BG" sz="2400" b="1">
                <a:solidFill>
                  <a:srgbClr val="0000CC"/>
                </a:solidFill>
              </a:rPr>
              <a:t>2.</a:t>
            </a:r>
            <a:r>
              <a:rPr lang="bg-BG" sz="2400" b="1"/>
              <a:t> Осигуряване на ефективни методи и форми за езиково взаимодействие (интерфейс) между системата за </a:t>
            </a:r>
            <a:r>
              <a:rPr lang="bg-BG" sz="2400" b="1" smtClean="0"/>
              <a:t>АОИИ </a:t>
            </a:r>
            <a:r>
              <a:rPr lang="bg-BG" sz="2400" b="1"/>
              <a:t>и крайните потребители;</a:t>
            </a:r>
          </a:p>
          <a:p>
            <a:pPr>
              <a:lnSpc>
                <a:spcPct val="90000"/>
              </a:lnSpc>
            </a:pPr>
            <a:r>
              <a:rPr lang="bg-BG" sz="2400" b="1"/>
              <a:t>       </a:t>
            </a:r>
            <a:r>
              <a:rPr lang="bg-BG" sz="2400" b="1">
                <a:solidFill>
                  <a:srgbClr val="0000CC"/>
                </a:solidFill>
              </a:rPr>
              <a:t>3.</a:t>
            </a:r>
            <a:r>
              <a:rPr lang="bg-BG" sz="2400" b="1"/>
              <a:t> Надеждни и рационални информационни комуникации с околната бизнес среда (бизнес партньори, публична администрация и др.);</a:t>
            </a:r>
          </a:p>
          <a:p>
            <a:pPr>
              <a:lnSpc>
                <a:spcPct val="90000"/>
              </a:lnSpc>
            </a:pPr>
            <a:r>
              <a:rPr lang="bg-BG" sz="2400" b="1"/>
              <a:t>       </a:t>
            </a:r>
            <a:r>
              <a:rPr lang="bg-BG" sz="2400" b="1">
                <a:solidFill>
                  <a:srgbClr val="0000CC"/>
                </a:solidFill>
              </a:rPr>
              <a:t>4.</a:t>
            </a:r>
            <a:r>
              <a:rPr lang="bg-BG" sz="2400" b="1"/>
              <a:t> Възможности за усъвършенстване и развитие.</a:t>
            </a:r>
            <a:endParaRPr lang="en-GB" sz="2400" b="1"/>
          </a:p>
        </p:txBody>
      </p:sp>
      <p:sp>
        <p:nvSpPr>
          <p:cNvPr id="31748" name="Rectangle 4"/>
          <p:cNvSpPr>
            <a:spLocks noChangeArrowheads="1"/>
          </p:cNvSpPr>
          <p:nvPr/>
        </p:nvSpPr>
        <p:spPr bwMode="auto">
          <a:xfrm>
            <a:off x="467441" y="6096000"/>
            <a:ext cx="228139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wipe(left)">
                                      <p:cBhvr>
                                        <p:cTn id="12" dur="500"/>
                                        <p:tgtEl>
                                          <p:spTgt spid="317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7">
                                            <p:txEl>
                                              <p:pRg st="2" end="2"/>
                                            </p:txEl>
                                          </p:spTgt>
                                        </p:tgtEl>
                                        <p:attrNameLst>
                                          <p:attrName>style.visibility</p:attrName>
                                        </p:attrNameLst>
                                      </p:cBhvr>
                                      <p:to>
                                        <p:strVal val="visible"/>
                                      </p:to>
                                    </p:set>
                                    <p:animEffect transition="in" filter="wipe(left)">
                                      <p:cBhvr>
                                        <p:cTn id="17" dur="500"/>
                                        <p:tgtEl>
                                          <p:spTgt spid="317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47">
                                            <p:txEl>
                                              <p:pRg st="3" end="3"/>
                                            </p:txEl>
                                          </p:spTgt>
                                        </p:tgtEl>
                                        <p:attrNameLst>
                                          <p:attrName>style.visibility</p:attrName>
                                        </p:attrNameLst>
                                      </p:cBhvr>
                                      <p:to>
                                        <p:strVal val="visible"/>
                                      </p:to>
                                    </p:set>
                                    <p:animEffect transition="in" filter="wipe(left)">
                                      <p:cBhvr>
                                        <p:cTn id="22" dur="500"/>
                                        <p:tgtEl>
                                          <p:spTgt spid="317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47">
                                            <p:txEl>
                                              <p:pRg st="4" end="4"/>
                                            </p:txEl>
                                          </p:spTgt>
                                        </p:tgtEl>
                                        <p:attrNameLst>
                                          <p:attrName>style.visibility</p:attrName>
                                        </p:attrNameLst>
                                      </p:cBhvr>
                                      <p:to>
                                        <p:strVal val="visible"/>
                                      </p:to>
                                    </p:set>
                                    <p:animEffect transition="in" filter="wipe(left)">
                                      <p:cBhvr>
                                        <p:cTn id="27"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7624" y="163379"/>
            <a:ext cx="6768752"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solidFill>
                  <a:srgbClr val="FF0000"/>
                </a:solidFill>
              </a:rPr>
              <a:t>6. ПРИНЦИПНА РЕАЛИЗАЦИЯ НА МОДУЛА</a:t>
            </a:r>
            <a:endParaRPr lang="bg-BG">
              <a:ln w="10541" cmpd="sng">
                <a:solidFill>
                  <a:schemeClr val="accent1">
                    <a:shade val="88000"/>
                    <a:satMod val="110000"/>
                  </a:schemeClr>
                </a:solidFill>
                <a:prstDash val="solid"/>
              </a:ln>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496" y="950207"/>
            <a:ext cx="952500" cy="83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950206"/>
            <a:ext cx="952500" cy="835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923978"/>
            <a:ext cx="952500" cy="835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3099" y="4027907"/>
            <a:ext cx="756084" cy="1290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6751" y="897068"/>
            <a:ext cx="161925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438" y="923978"/>
            <a:ext cx="1043186" cy="835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016" y="950207"/>
            <a:ext cx="1008112" cy="83514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1520" y="2132856"/>
            <a:ext cx="3024336" cy="307777"/>
          </a:xfrm>
          <a:prstGeom prst="rect">
            <a:avLst/>
          </a:prstGeom>
          <a:solidFill>
            <a:srgbClr val="CCFFFF"/>
          </a:solidFill>
          <a:ln w="28575">
            <a:solidFill>
              <a:srgbClr val="FF00FF"/>
            </a:solidFill>
          </a:ln>
        </p:spPr>
        <p:txBody>
          <a:bodyPr wrap="square" rtlCol="0">
            <a:spAutoFit/>
          </a:bodyPr>
          <a:lstStyle/>
          <a:p>
            <a:r>
              <a:rPr lang="bg-BG" sz="1400" smtClean="0"/>
              <a:t>Мобилни устройства и технологии</a:t>
            </a:r>
            <a:endParaRPr lang="bg-BG" sz="1400"/>
          </a:p>
        </p:txBody>
      </p:sp>
      <p:pic>
        <p:nvPicPr>
          <p:cNvPr id="103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8144" y="945508"/>
            <a:ext cx="1008112" cy="839846"/>
          </a:xfrm>
          <a:prstGeom prst="rect">
            <a:avLst/>
          </a:prstGeom>
          <a:noFill/>
          <a:ln w="1905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635896" y="2132856"/>
            <a:ext cx="3168352" cy="769441"/>
          </a:xfrm>
          <a:prstGeom prst="rect">
            <a:avLst/>
          </a:prstGeom>
          <a:solidFill>
            <a:srgbClr val="CCCCFF"/>
          </a:solidFill>
          <a:ln w="28575">
            <a:solidFill>
              <a:srgbClr val="9900FF"/>
            </a:solidFill>
          </a:ln>
        </p:spPr>
        <p:txBody>
          <a:bodyPr wrap="square" rtlCol="0">
            <a:spAutoFit/>
          </a:bodyPr>
          <a:lstStyle/>
          <a:p>
            <a:r>
              <a:rPr lang="bg-BG" sz="1400" smtClean="0"/>
              <a:t>Компютризирани, роботизирани и автоматизирани производствени процеси и технологии</a:t>
            </a:r>
            <a:r>
              <a:rPr lang="bg-BG" sz="1600" smtClean="0"/>
              <a:t> </a:t>
            </a:r>
            <a:endParaRPr lang="bg-BG" sz="1600"/>
          </a:p>
        </p:txBody>
      </p:sp>
      <p:sp>
        <p:nvSpPr>
          <p:cNvPr id="6" name="TextBox 5"/>
          <p:cNvSpPr txBox="1"/>
          <p:nvPr/>
        </p:nvSpPr>
        <p:spPr>
          <a:xfrm>
            <a:off x="7196989" y="2163633"/>
            <a:ext cx="1584176" cy="738664"/>
          </a:xfrm>
          <a:prstGeom prst="rect">
            <a:avLst/>
          </a:prstGeom>
          <a:solidFill>
            <a:srgbClr val="FFCCFF"/>
          </a:solidFill>
          <a:ln w="28575">
            <a:solidFill>
              <a:srgbClr val="0000FF"/>
            </a:solidFill>
          </a:ln>
        </p:spPr>
        <p:txBody>
          <a:bodyPr wrap="square" rtlCol="0">
            <a:spAutoFit/>
          </a:bodyPr>
          <a:lstStyle/>
          <a:p>
            <a:r>
              <a:rPr lang="bg-BG" sz="1400" smtClean="0"/>
              <a:t>Глобално информационно пространство</a:t>
            </a:r>
            <a:endParaRPr lang="bg-BG" sz="1400"/>
          </a:p>
        </p:txBody>
      </p:sp>
      <p:sp>
        <p:nvSpPr>
          <p:cNvPr id="2" name="Left-Right Arrow 1"/>
          <p:cNvSpPr/>
          <p:nvPr/>
        </p:nvSpPr>
        <p:spPr bwMode="auto">
          <a:xfrm>
            <a:off x="503548" y="2925140"/>
            <a:ext cx="8136904" cy="1102767"/>
          </a:xfrm>
          <a:prstGeom prst="leftRightArrow">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rgbClr val="FF0000"/>
                </a:solidFill>
                <a:latin typeface="Times New Roman" pitchFamily="18" charset="0"/>
              </a:rPr>
              <a:t>Комуникационни лини и технологии; мобилни оператори; корпоративни мрежи;</a:t>
            </a:r>
            <a:br>
              <a:rPr lang="bg-BG" sz="1400" smtClean="0">
                <a:solidFill>
                  <a:srgbClr val="FF0000"/>
                </a:solidFill>
                <a:latin typeface="Times New Roman" pitchFamily="18" charset="0"/>
              </a:rPr>
            </a:br>
            <a:r>
              <a:rPr lang="en-US" sz="1400" smtClean="0">
                <a:solidFill>
                  <a:srgbClr val="0000FF"/>
                </a:solidFill>
                <a:latin typeface="Times New Roman" pitchFamily="18" charset="0"/>
              </a:rPr>
              <a:t>Internet; Intranet; Extranet; VPN; Wi</a:t>
            </a:r>
            <a:r>
              <a:rPr lang="bg-BG" sz="1400" smtClean="0">
                <a:solidFill>
                  <a:srgbClr val="0000FF"/>
                </a:solidFill>
                <a:latin typeface="Times New Roman" pitchFamily="18" charset="0"/>
              </a:rPr>
              <a:t>-</a:t>
            </a:r>
            <a:r>
              <a:rPr lang="en-US" sz="1400" smtClean="0">
                <a:solidFill>
                  <a:srgbClr val="0000FF"/>
                </a:solidFill>
                <a:latin typeface="Times New Roman" pitchFamily="18" charset="0"/>
              </a:rPr>
              <a:t>Fi-</a:t>
            </a:r>
            <a:r>
              <a:rPr lang="bg-BG" sz="1400" smtClean="0">
                <a:solidFill>
                  <a:srgbClr val="0000FF"/>
                </a:solidFill>
                <a:latin typeface="Times New Roman" pitchFamily="18" charset="0"/>
              </a:rPr>
              <a:t>мрежи и др.</a:t>
            </a:r>
            <a:endParaRPr kumimoji="0" lang="bg-BG" sz="1400" b="1" i="0" u="none" strike="noStrike" cap="none" normalizeH="0" baseline="0" smtClean="0">
              <a:ln>
                <a:noFill/>
              </a:ln>
              <a:solidFill>
                <a:srgbClr val="0000FF"/>
              </a:solidFill>
              <a:effectLst/>
              <a:latin typeface="Times New Roman" pitchFamily="18" charset="0"/>
            </a:endParaRPr>
          </a:p>
        </p:txBody>
      </p:sp>
      <p:cxnSp>
        <p:nvCxnSpPr>
          <p:cNvPr id="8" name="Straight Arrow Connector 7"/>
          <p:cNvCxnSpPr>
            <a:stCxn id="1031" idx="2"/>
          </p:cNvCxnSpPr>
          <p:nvPr/>
        </p:nvCxnSpPr>
        <p:spPr bwMode="auto">
          <a:xfrm>
            <a:off x="666031" y="1759127"/>
            <a:ext cx="0" cy="373729"/>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1807890" y="1759127"/>
            <a:ext cx="0" cy="373729"/>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a:stCxn id="1027" idx="2"/>
          </p:cNvCxnSpPr>
          <p:nvPr/>
        </p:nvCxnSpPr>
        <p:spPr bwMode="auto">
          <a:xfrm>
            <a:off x="2888010" y="1785355"/>
            <a:ext cx="0" cy="347501"/>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a:off x="4139952" y="1772240"/>
            <a:ext cx="0" cy="347502"/>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 name="Straight Arrow Connector 1024"/>
          <p:cNvCxnSpPr/>
          <p:nvPr/>
        </p:nvCxnSpPr>
        <p:spPr bwMode="auto">
          <a:xfrm>
            <a:off x="5225186" y="1772240"/>
            <a:ext cx="0" cy="347502"/>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5" name="Straight Arrow Connector 1034"/>
          <p:cNvCxnSpPr/>
          <p:nvPr/>
        </p:nvCxnSpPr>
        <p:spPr bwMode="auto">
          <a:xfrm>
            <a:off x="6300192" y="1785355"/>
            <a:ext cx="0" cy="347501"/>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7" name="Straight Arrow Connector 1036"/>
          <p:cNvCxnSpPr/>
          <p:nvPr/>
        </p:nvCxnSpPr>
        <p:spPr bwMode="auto">
          <a:xfrm>
            <a:off x="7812360" y="1944818"/>
            <a:ext cx="0" cy="218815"/>
          </a:xfrm>
          <a:prstGeom prst="straightConnector1">
            <a:avLst/>
          </a:prstGeom>
          <a:solidFill>
            <a:schemeClr val="accent1"/>
          </a:solidFill>
          <a:ln w="28575" cap="flat" cmpd="sng" algn="ctr">
            <a:solidFill>
              <a:srgbClr val="00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8" name="Right Arrow 1037"/>
          <p:cNvSpPr/>
          <p:nvPr/>
        </p:nvSpPr>
        <p:spPr bwMode="auto">
          <a:xfrm rot="16200000" flipH="1">
            <a:off x="1526674" y="2677647"/>
            <a:ext cx="762059" cy="288032"/>
          </a:xfrm>
          <a:prstGeom prst="righ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39" name="Down Arrow 1038"/>
          <p:cNvSpPr/>
          <p:nvPr/>
        </p:nvSpPr>
        <p:spPr bwMode="auto">
          <a:xfrm>
            <a:off x="5076056" y="2925140"/>
            <a:ext cx="144016" cy="277553"/>
          </a:xfrm>
          <a:prstGeom prst="downArrow">
            <a:avLst/>
          </a:prstGeom>
          <a:solidFill>
            <a:srgbClr val="000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40" name="Down Arrow 1039"/>
          <p:cNvSpPr/>
          <p:nvPr/>
        </p:nvSpPr>
        <p:spPr bwMode="auto">
          <a:xfrm>
            <a:off x="7452320" y="2902297"/>
            <a:ext cx="144016" cy="300396"/>
          </a:xfrm>
          <a:prstGeom prst="downArrow">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pic>
        <p:nvPicPr>
          <p:cNvPr id="104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7704" y="4007347"/>
            <a:ext cx="2241842" cy="131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2" name="Down Arrow 1041"/>
          <p:cNvSpPr/>
          <p:nvPr/>
        </p:nvSpPr>
        <p:spPr bwMode="auto">
          <a:xfrm flipH="1">
            <a:off x="2919007" y="3789040"/>
            <a:ext cx="219236" cy="218307"/>
          </a:xfrm>
          <a:prstGeom prst="downArrow">
            <a:avLst/>
          </a:prstGeom>
          <a:solidFill>
            <a:srgbClr val="FF0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43" name="Left Arrow 1042"/>
          <p:cNvSpPr/>
          <p:nvPr/>
        </p:nvSpPr>
        <p:spPr bwMode="auto">
          <a:xfrm>
            <a:off x="4139952" y="4293097"/>
            <a:ext cx="283147" cy="216024"/>
          </a:xfrm>
          <a:prstGeom prst="leftArrow">
            <a:avLst/>
          </a:prstGeom>
          <a:solidFill>
            <a:srgbClr val="FF33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44" name="TextBox 1043"/>
          <p:cNvSpPr txBox="1"/>
          <p:nvPr/>
        </p:nvSpPr>
        <p:spPr>
          <a:xfrm>
            <a:off x="5580111" y="4149080"/>
            <a:ext cx="3185889" cy="1169551"/>
          </a:xfrm>
          <a:prstGeom prst="rect">
            <a:avLst/>
          </a:prstGeom>
          <a:ln w="38100">
            <a:solidFill>
              <a:srgbClr val="FF00FF"/>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bg-BG" sz="1400" i="1" smtClean="0">
                <a:solidFill>
                  <a:srgbClr val="0000FF"/>
                </a:solidFill>
              </a:rPr>
              <a:t>Автоматизирано</a:t>
            </a:r>
            <a:br>
              <a:rPr lang="bg-BG" sz="1400" i="1" smtClean="0">
                <a:solidFill>
                  <a:srgbClr val="0000FF"/>
                </a:solidFill>
              </a:rPr>
            </a:br>
            <a:r>
              <a:rPr lang="bg-BG" sz="1400" i="1" smtClean="0">
                <a:solidFill>
                  <a:srgbClr val="0000FF"/>
                </a:solidFill>
              </a:rPr>
              <a:t>работно място (АРМ):</a:t>
            </a:r>
          </a:p>
          <a:p>
            <a:pPr algn="l"/>
            <a:r>
              <a:rPr lang="bg-BG" sz="1400" smtClean="0">
                <a:solidFill>
                  <a:srgbClr val="008000"/>
                </a:solidFill>
              </a:rPr>
              <a:t>Офис на бизнес администрацията;</a:t>
            </a:r>
            <a:br>
              <a:rPr lang="bg-BG" sz="1400" smtClean="0">
                <a:solidFill>
                  <a:srgbClr val="008000"/>
                </a:solidFill>
              </a:rPr>
            </a:br>
            <a:r>
              <a:rPr lang="bg-BG" sz="1400" smtClean="0">
                <a:solidFill>
                  <a:srgbClr val="FF0000"/>
                </a:solidFill>
              </a:rPr>
              <a:t>Офис на оперативния мениджмънт;</a:t>
            </a:r>
          </a:p>
          <a:p>
            <a:pPr algn="l"/>
            <a:r>
              <a:rPr lang="bg-BG" sz="1400" smtClean="0">
                <a:solidFill>
                  <a:srgbClr val="0000FF"/>
                </a:solidFill>
              </a:rPr>
              <a:t>Офис на бизнес сътрудниците.</a:t>
            </a:r>
            <a:endParaRPr lang="bg-BG" sz="1400">
              <a:solidFill>
                <a:srgbClr val="0000FF"/>
              </a:solidFill>
            </a:endParaRPr>
          </a:p>
        </p:txBody>
      </p:sp>
      <p:sp>
        <p:nvSpPr>
          <p:cNvPr id="1045" name="Left Arrow 1044"/>
          <p:cNvSpPr/>
          <p:nvPr/>
        </p:nvSpPr>
        <p:spPr bwMode="auto">
          <a:xfrm>
            <a:off x="5148064" y="4293097"/>
            <a:ext cx="432047" cy="216024"/>
          </a:xfrm>
          <a:prstGeom prst="leftArrow">
            <a:avLst/>
          </a:prstGeom>
          <a:solidFill>
            <a:srgbClr val="FF33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54" name="Rectangle 12"/>
          <p:cNvSpPr>
            <a:spLocks noChangeArrowheads="1"/>
          </p:cNvSpPr>
          <p:nvPr/>
        </p:nvSpPr>
        <p:spPr bwMode="auto">
          <a:xfrm>
            <a:off x="173648" y="645015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0000CC"/>
                </a:solidFill>
              </a:rPr>
              <a:t>доц</a:t>
            </a:r>
            <a:r>
              <a:rPr lang="bg-BG" sz="1200">
                <a:solidFill>
                  <a:srgbClr val="0000CC"/>
                </a:solidFill>
              </a:rPr>
              <a:t>. д-р Л. Краев</a:t>
            </a:r>
            <a:endParaRPr lang="en-GB" sz="1200">
              <a:solidFill>
                <a:srgbClr val="0000CC"/>
              </a:solidFill>
            </a:endParaRPr>
          </a:p>
        </p:txBody>
      </p:sp>
      <p:sp>
        <p:nvSpPr>
          <p:cNvPr id="1046" name="Flowchart: Magnetic Disk 1045"/>
          <p:cNvSpPr/>
          <p:nvPr/>
        </p:nvSpPr>
        <p:spPr bwMode="auto">
          <a:xfrm>
            <a:off x="2051719" y="5589240"/>
            <a:ext cx="6729445" cy="1140946"/>
          </a:xfrm>
          <a:prstGeom prst="flowChartMagneticDisk">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47" name="TextBox 1046"/>
          <p:cNvSpPr txBox="1"/>
          <p:nvPr/>
        </p:nvSpPr>
        <p:spPr>
          <a:xfrm>
            <a:off x="2308440" y="6065435"/>
            <a:ext cx="6248300" cy="523220"/>
          </a:xfrm>
          <a:prstGeom prst="rect">
            <a:avLst/>
          </a:prstGeom>
          <a:noFill/>
        </p:spPr>
        <p:txBody>
          <a:bodyPr wrap="square" rtlCol="0">
            <a:spAutoFit/>
          </a:bodyPr>
          <a:lstStyle/>
          <a:p>
            <a:r>
              <a:rPr lang="bg-BG" sz="1400" smtClean="0">
                <a:solidFill>
                  <a:srgbClr val="008000"/>
                </a:solidFill>
              </a:rPr>
              <a:t>Регистър на бизнес транзакциите;</a:t>
            </a:r>
          </a:p>
          <a:p>
            <a:r>
              <a:rPr lang="bg-BG" sz="1400" smtClean="0">
                <a:solidFill>
                  <a:srgbClr val="0000FF"/>
                </a:solidFill>
              </a:rPr>
              <a:t>Електронни документи; </a:t>
            </a:r>
            <a:r>
              <a:rPr lang="bg-BG" sz="1400" smtClean="0">
                <a:solidFill>
                  <a:srgbClr val="FF00FF"/>
                </a:solidFill>
              </a:rPr>
              <a:t>Файлове на първичните дани и информация.</a:t>
            </a:r>
            <a:endParaRPr lang="bg-BG" sz="1400">
              <a:solidFill>
                <a:srgbClr val="FF00FF"/>
              </a:solidFill>
            </a:endParaRPr>
          </a:p>
        </p:txBody>
      </p:sp>
      <p:pic>
        <p:nvPicPr>
          <p:cNvPr id="1048"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6628" y="4169684"/>
            <a:ext cx="1531777"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0" name="TextBox 1049"/>
          <p:cNvSpPr txBox="1"/>
          <p:nvPr/>
        </p:nvSpPr>
        <p:spPr>
          <a:xfrm>
            <a:off x="144438" y="5205606"/>
            <a:ext cx="1503967" cy="954107"/>
          </a:xfrm>
          <a:prstGeom prst="rect">
            <a:avLst/>
          </a:prstGeom>
          <a:solidFill>
            <a:srgbClr val="66FFFF"/>
          </a:solidFill>
          <a:ln w="28575">
            <a:solidFill>
              <a:srgbClr val="6600CC"/>
            </a:solidFill>
          </a:ln>
        </p:spPr>
        <p:txBody>
          <a:bodyPr wrap="square" rtlCol="0">
            <a:spAutoFit/>
          </a:bodyPr>
          <a:lstStyle/>
          <a:p>
            <a:r>
              <a:rPr lang="bg-BG" sz="1400" smtClean="0"/>
              <a:t>Традиционни</a:t>
            </a:r>
            <a:br>
              <a:rPr lang="bg-BG" sz="1400" smtClean="0"/>
            </a:br>
            <a:r>
              <a:rPr lang="bg-BG" sz="1400" smtClean="0"/>
              <a:t>книжни</a:t>
            </a:r>
            <a:br>
              <a:rPr lang="bg-BG" sz="1400" smtClean="0"/>
            </a:br>
            <a:r>
              <a:rPr lang="bg-BG" sz="1400" smtClean="0"/>
              <a:t>първични</a:t>
            </a:r>
            <a:br>
              <a:rPr lang="bg-BG" sz="1400" smtClean="0"/>
            </a:br>
            <a:r>
              <a:rPr lang="bg-BG" sz="1400" smtClean="0"/>
              <a:t>документи</a:t>
            </a:r>
            <a:endParaRPr lang="bg-BG" sz="1400"/>
          </a:p>
        </p:txBody>
      </p:sp>
      <p:sp>
        <p:nvSpPr>
          <p:cNvPr id="1051" name="Down Arrow 1050"/>
          <p:cNvSpPr/>
          <p:nvPr/>
        </p:nvSpPr>
        <p:spPr bwMode="auto">
          <a:xfrm>
            <a:off x="3138243" y="5318629"/>
            <a:ext cx="569661" cy="36402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52" name="Up Arrow 1051"/>
          <p:cNvSpPr/>
          <p:nvPr/>
        </p:nvSpPr>
        <p:spPr bwMode="auto">
          <a:xfrm>
            <a:off x="815875" y="4889764"/>
            <a:ext cx="161092" cy="315842"/>
          </a:xfrm>
          <a:prstGeom prst="upArrow">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53" name="Right Arrow 1052"/>
          <p:cNvSpPr/>
          <p:nvPr/>
        </p:nvSpPr>
        <p:spPr bwMode="auto">
          <a:xfrm>
            <a:off x="1648405" y="4401109"/>
            <a:ext cx="259298" cy="261880"/>
          </a:xfrm>
          <a:prstGeom prst="rightArrow">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62643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16633"/>
            <a:ext cx="7772400" cy="504055"/>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bg-BG" sz="2800" b="1" spc="50" smtClean="0">
                <a:ln w="11430"/>
                <a:solidFill>
                  <a:srgbClr val="FF00FF"/>
                </a:solidFill>
                <a:effectLst>
                  <a:outerShdw blurRad="76200" dist="50800" dir="5400000" algn="tl" rotWithShape="0">
                    <a:srgbClr val="000000">
                      <a:alpha val="65000"/>
                    </a:srgbClr>
                  </a:outerShdw>
                </a:effectLst>
              </a:rPr>
              <a:t>7. ПРИНЦИПЕН ТЕХНОЛОГИЧЕН МОДЕЛ</a:t>
            </a:r>
            <a:endParaRPr lang="bg-BG" sz="2800" b="1" spc="50">
              <a:ln w="11430"/>
              <a:solidFill>
                <a:srgbClr val="FF00FF"/>
              </a:solidFill>
              <a:effectLst>
                <a:outerShdw blurRad="76200" dist="50800" dir="5400000" algn="tl" rotWithShape="0">
                  <a:srgbClr val="000000">
                    <a:alpha val="65000"/>
                  </a:srgbClr>
                </a:outerShdw>
              </a:effectLst>
            </a:endParaRPr>
          </a:p>
        </p:txBody>
      </p:sp>
      <p:sp>
        <p:nvSpPr>
          <p:cNvPr id="4" name="Flowchart: Manual Operation 3"/>
          <p:cNvSpPr/>
          <p:nvPr/>
        </p:nvSpPr>
        <p:spPr bwMode="auto">
          <a:xfrm>
            <a:off x="107504" y="764704"/>
            <a:ext cx="8928992" cy="936104"/>
          </a:xfrm>
          <a:prstGeom prst="flowChartManualOperation">
            <a:avLst/>
          </a:prstGeom>
          <a:solidFill>
            <a:schemeClr val="bg1"/>
          </a:solidFill>
          <a:ln w="38100" cap="flat" cmpd="sng" algn="ctr">
            <a:solidFill>
              <a:srgbClr val="008000"/>
            </a:solidFill>
            <a:prstDash val="solid"/>
            <a:round/>
            <a:headEnd type="none" w="med" len="med"/>
            <a:tailEnd type="none" w="med" len="med"/>
          </a:ln>
          <a:effectLst>
            <a:glow rad="228600">
              <a:schemeClr val="accent4">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rgbClr val="FF0000"/>
                </a:solidFill>
              </a:rPr>
              <a:t>ВХОД НА ТЕХНОЛОГИЧНИЯ МОДУЛ:</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100" b="1" i="0" u="none" strike="noStrike" cap="none" normalizeH="0" baseline="0" smtClean="0">
                <a:ln>
                  <a:noFill/>
                </a:ln>
                <a:solidFill>
                  <a:srgbClr val="0000FF"/>
                </a:solidFill>
                <a:effectLst/>
              </a:rPr>
              <a:t>Входящ контрол: </a:t>
            </a:r>
            <a:r>
              <a:rPr kumimoji="0" lang="bg-BG" sz="1100" b="1" i="0" u="none" strike="noStrike" cap="none" normalizeH="0" baseline="0" smtClean="0">
                <a:ln>
                  <a:noFill/>
                </a:ln>
                <a:solidFill>
                  <a:schemeClr val="tx1"/>
                </a:solidFill>
                <a:effectLst/>
              </a:rPr>
              <a:t>идентификация, аутентификация, авторизация и пароли;</a:t>
            </a:r>
          </a:p>
          <a:p>
            <a:pPr marL="0" marR="0" indent="0" algn="ctr" defTabSz="914400" rtl="0" eaLnBrk="1" fontAlgn="base" latinLnBrk="0" hangingPunct="1">
              <a:lnSpc>
                <a:spcPct val="100000"/>
              </a:lnSpc>
              <a:spcBef>
                <a:spcPct val="0"/>
              </a:spcBef>
              <a:spcAft>
                <a:spcPct val="0"/>
              </a:spcAft>
              <a:buClrTx/>
              <a:buSzTx/>
              <a:buFontTx/>
              <a:buNone/>
              <a:tabLst/>
            </a:pPr>
            <a:r>
              <a:rPr lang="bg-BG" sz="1100" smtClean="0">
                <a:solidFill>
                  <a:srgbClr val="008000"/>
                </a:solidFill>
              </a:rPr>
              <a:t>Контрол по същество: </a:t>
            </a:r>
            <a:r>
              <a:rPr lang="bg-BG" sz="1100" smtClean="0"/>
              <a:t>логически, програмен и визуален;</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200" b="1" i="0" u="none" strike="noStrike" cap="none" normalizeH="0" baseline="0" smtClean="0">
                <a:ln>
                  <a:noFill/>
                </a:ln>
                <a:solidFill>
                  <a:srgbClr val="FF00FF"/>
                </a:solidFill>
                <a:effectLst/>
              </a:rPr>
              <a:t>Приемане или отхвърляне на бизнес транзакцията</a:t>
            </a:r>
          </a:p>
          <a:p>
            <a:pPr marL="0" marR="0" indent="0" algn="ctr" defTabSz="914400" rtl="0" eaLnBrk="1" fontAlgn="base" latinLnBrk="0" hangingPunct="1">
              <a:lnSpc>
                <a:spcPct val="100000"/>
              </a:lnSpc>
              <a:spcBef>
                <a:spcPct val="0"/>
              </a:spcBef>
              <a:spcAft>
                <a:spcPct val="0"/>
              </a:spcAft>
              <a:buClrTx/>
              <a:buSzTx/>
              <a:buFontTx/>
              <a:buNone/>
              <a:tabLst/>
            </a:pPr>
            <a:endParaRPr kumimoji="0" lang="bg-BG" sz="1100" b="1" i="0" u="none" strike="noStrike" cap="none" normalizeH="0" baseline="0" smtClean="0">
              <a:ln>
                <a:noFill/>
              </a:ln>
              <a:solidFill>
                <a:schemeClr val="tx1"/>
              </a:solidFill>
              <a:effectLst/>
            </a:endParaRPr>
          </a:p>
        </p:txBody>
      </p:sp>
      <p:sp>
        <p:nvSpPr>
          <p:cNvPr id="5" name="Flowchart: Predefined Process 4"/>
          <p:cNvSpPr/>
          <p:nvPr/>
        </p:nvSpPr>
        <p:spPr bwMode="auto">
          <a:xfrm>
            <a:off x="1871700" y="2420888"/>
            <a:ext cx="5400600" cy="1008112"/>
          </a:xfrm>
          <a:prstGeom prst="flowChartPredefinedProcess">
            <a:avLst/>
          </a:prstGeom>
          <a:ln w="28575">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indent="0" algn="ctr" defTabSz="914400" rtl="0" eaLnBrk="1" fontAlgn="base" latinLnBrk="0" hangingPunct="1">
              <a:lnSpc>
                <a:spcPct val="100000"/>
              </a:lnSpc>
              <a:spcBef>
                <a:spcPct val="0"/>
              </a:spcBef>
              <a:spcAft>
                <a:spcPct val="0"/>
              </a:spcAft>
              <a:buClrTx/>
              <a:buSzTx/>
              <a:buFontTx/>
              <a:buNone/>
              <a:tabLst/>
            </a:pPr>
            <a:r>
              <a:rPr lang="bg-BG"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ПРИЛОЖЕН СОФТУЕР</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600" i="0" u="none" strike="noStrike" normalizeH="0" baseline="0" smtClean="0">
                <a:latin typeface="+mj-lt"/>
              </a:rPr>
              <a:t>(РАБОТИ НА </a:t>
            </a:r>
            <a:r>
              <a:rPr kumimoji="0" lang="bg-BG" i="0" u="none" strike="noStrike" normalizeH="0" baseline="0" smtClean="0">
                <a:latin typeface="+mj-lt"/>
              </a:rPr>
              <a:t>АРМ</a:t>
            </a:r>
            <a:r>
              <a:rPr kumimoji="0" lang="bg-BG" sz="1600" i="0" u="none" strike="noStrike" normalizeH="0" baseline="0" smtClean="0">
                <a:latin typeface="+mj-lt"/>
              </a:rPr>
              <a:t>)</a:t>
            </a:r>
          </a:p>
        </p:txBody>
      </p:sp>
      <p:sp>
        <p:nvSpPr>
          <p:cNvPr id="6" name="Down Arrow 5"/>
          <p:cNvSpPr/>
          <p:nvPr/>
        </p:nvSpPr>
        <p:spPr bwMode="auto">
          <a:xfrm>
            <a:off x="4211960" y="1700808"/>
            <a:ext cx="576064" cy="720080"/>
          </a:xfrm>
          <a:prstGeom prst="downArrow">
            <a:avLst/>
          </a:prstGeom>
          <a:solidFill>
            <a:srgbClr val="FF0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7" name="Flowchart: Magnetic Disk 6"/>
          <p:cNvSpPr/>
          <p:nvPr/>
        </p:nvSpPr>
        <p:spPr bwMode="auto">
          <a:xfrm>
            <a:off x="395536" y="4077072"/>
            <a:ext cx="3960440" cy="1944216"/>
          </a:xfrm>
          <a:prstGeom prst="flowChartMagneticDisk">
            <a:avLst/>
          </a:prstGeom>
          <a:solidFill>
            <a:schemeClr val="bg1"/>
          </a:solidFill>
          <a:ln w="38100" cap="flat" cmpd="sng" algn="ctr">
            <a:solidFill>
              <a:srgbClr val="0000FF"/>
            </a:solidFill>
            <a:prstDash val="solid"/>
            <a:round/>
            <a:headEnd type="none" w="med" len="med"/>
            <a:tailEnd type="none" w="med" len="med"/>
          </a:ln>
          <a:effectLst>
            <a:glow rad="2286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mtClean="0"/>
              <a:t>РАБОТНИ ФАЙЛОВЕ:</a:t>
            </a:r>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t>Регистър на транзакциите;</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400" b="1" i="0" u="none" strike="noStrike" cap="none" normalizeH="0" baseline="0" smtClean="0">
                <a:ln>
                  <a:noFill/>
                </a:ln>
                <a:solidFill>
                  <a:schemeClr val="tx1"/>
                </a:solidFill>
                <a:effectLst/>
                <a:latin typeface="Times New Roman" pitchFamily="18" charset="0"/>
              </a:rPr>
              <a:t>Първични</a:t>
            </a:r>
            <a:r>
              <a:rPr kumimoji="0" lang="bg-BG" sz="1400" b="1" i="0" u="none" strike="noStrike" cap="none" normalizeH="0" smtClean="0">
                <a:ln>
                  <a:noFill/>
                </a:ln>
                <a:solidFill>
                  <a:schemeClr val="tx1"/>
                </a:solidFill>
                <a:effectLst/>
                <a:latin typeface="Times New Roman" pitchFamily="18" charset="0"/>
              </a:rPr>
              <a:t> данни;</a:t>
            </a:r>
          </a:p>
          <a:p>
            <a:pPr marL="0" marR="0" indent="0" algn="ctr" defTabSz="914400" rtl="0" eaLnBrk="1" fontAlgn="base" latinLnBrk="0" hangingPunct="1">
              <a:lnSpc>
                <a:spcPct val="100000"/>
              </a:lnSpc>
              <a:spcBef>
                <a:spcPct val="0"/>
              </a:spcBef>
              <a:spcAft>
                <a:spcPct val="0"/>
              </a:spcAft>
              <a:buClrTx/>
              <a:buSzTx/>
              <a:buFontTx/>
              <a:buNone/>
              <a:tabLst/>
            </a:pPr>
            <a:r>
              <a:rPr lang="bg-BG" sz="1400" baseline="0" smtClean="0"/>
              <a:t>Първична</a:t>
            </a:r>
            <a:r>
              <a:rPr lang="bg-BG" sz="1400" smtClean="0"/>
              <a:t> информация</a:t>
            </a:r>
            <a:endParaRPr kumimoji="0" lang="bg-BG" sz="1400" b="1" i="0" u="none" strike="noStrike" cap="none" normalizeH="0" baseline="0" smtClean="0">
              <a:ln>
                <a:noFill/>
              </a:ln>
              <a:solidFill>
                <a:schemeClr val="tx1"/>
              </a:solidFill>
              <a:effectLst/>
              <a:latin typeface="Times New Roman" pitchFamily="18" charset="0"/>
            </a:endParaRPr>
          </a:p>
        </p:txBody>
      </p:sp>
      <p:sp>
        <p:nvSpPr>
          <p:cNvPr id="8" name="Flowchart: Document 7"/>
          <p:cNvSpPr/>
          <p:nvPr/>
        </p:nvSpPr>
        <p:spPr bwMode="auto">
          <a:xfrm>
            <a:off x="5202413" y="4221088"/>
            <a:ext cx="3528392" cy="2160240"/>
          </a:xfrm>
          <a:prstGeom prst="flowChartDocument">
            <a:avLst/>
          </a:prstGeom>
          <a:solidFill>
            <a:schemeClr val="bg1"/>
          </a:solidFill>
          <a:ln w="38100" cap="flat" cmpd="sng" algn="ctr">
            <a:solidFill>
              <a:srgbClr val="008000"/>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3200" b="1" i="0" u="none" strike="noStrike" cap="none" normalizeH="0" baseline="0" smtClean="0">
                <a:ln>
                  <a:noFill/>
                </a:ln>
                <a:solidFill>
                  <a:schemeClr val="tx1"/>
                </a:solidFill>
                <a:effectLst/>
                <a:latin typeface="Times New Roman" pitchFamily="18" charset="0"/>
              </a:rPr>
              <a:t>Досие</a:t>
            </a:r>
          </a:p>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на</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tx1"/>
                </a:solidFill>
                <a:effectLst/>
              </a:rPr>
              <a:t>транзакциите</a:t>
            </a:r>
          </a:p>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и</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tx1"/>
                </a:solidFill>
                <a:effectLst/>
              </a:rPr>
              <a:t>работните файлове</a:t>
            </a:r>
          </a:p>
        </p:txBody>
      </p:sp>
      <p:sp>
        <p:nvSpPr>
          <p:cNvPr id="9" name="Down Arrow 8"/>
          <p:cNvSpPr/>
          <p:nvPr/>
        </p:nvSpPr>
        <p:spPr bwMode="auto">
          <a:xfrm>
            <a:off x="2267744" y="3429000"/>
            <a:ext cx="504056" cy="64807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 name="Down Arrow 9"/>
          <p:cNvSpPr/>
          <p:nvPr/>
        </p:nvSpPr>
        <p:spPr bwMode="auto">
          <a:xfrm>
            <a:off x="6372200" y="3429000"/>
            <a:ext cx="504056" cy="792088"/>
          </a:xfrm>
          <a:prstGeom prst="downArrow">
            <a:avLst/>
          </a:prstGeom>
          <a:solidFill>
            <a:srgbClr val="000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1" name="Rectangle 12"/>
          <p:cNvSpPr>
            <a:spLocks noChangeArrowheads="1"/>
          </p:cNvSpPr>
          <p:nvPr/>
        </p:nvSpPr>
        <p:spPr bwMode="auto">
          <a:xfrm>
            <a:off x="173648" y="645015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0000CC"/>
                </a:solidFill>
              </a:rPr>
              <a:t>доц</a:t>
            </a:r>
            <a:r>
              <a:rPr lang="bg-BG" sz="1200">
                <a:solidFill>
                  <a:srgbClr val="0000CC"/>
                </a:solidFill>
              </a:rPr>
              <a:t>. д-р Л. Краев</a:t>
            </a:r>
            <a:endParaRPr lang="en-GB" sz="1200">
              <a:solidFill>
                <a:srgbClr val="0000CC"/>
              </a:solidFill>
            </a:endParaRPr>
          </a:p>
        </p:txBody>
      </p:sp>
    </p:spTree>
    <p:extLst>
      <p:ext uri="{BB962C8B-B14F-4D97-AF65-F5344CB8AC3E}">
        <p14:creationId xmlns:p14="http://schemas.microsoft.com/office/powerpoint/2010/main" val="15781616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16633"/>
            <a:ext cx="7772400" cy="648072"/>
          </a:xfrm>
        </p:spPr>
        <p:txBody>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2400" b="1" cap="all"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8</a:t>
            </a:r>
            <a:r>
              <a:rPr lang="bg-BG" sz="2400" b="1" cap="all"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ПРИНЦИПНА АЛГОРИТМИКО-ПРОГРАМНА БЛОК-СХЕМА НА МОДУЛА</a:t>
            </a:r>
            <a:endParaRPr lang="bg-BG" sz="24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Flowchart: Terminator 3"/>
          <p:cNvSpPr/>
          <p:nvPr/>
        </p:nvSpPr>
        <p:spPr bwMode="auto">
          <a:xfrm>
            <a:off x="3491880" y="1034054"/>
            <a:ext cx="1800200" cy="576064"/>
          </a:xfrm>
          <a:prstGeom prst="flowChartTerminator">
            <a:avLst/>
          </a:prstGeom>
          <a:ln w="28575">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tx1"/>
                </a:solidFill>
                <a:effectLst/>
                <a:latin typeface="Times New Roman" pitchFamily="18" charset="0"/>
              </a:rPr>
              <a:t>НАЧАЛО</a:t>
            </a:r>
          </a:p>
        </p:txBody>
      </p:sp>
      <p:sp>
        <p:nvSpPr>
          <p:cNvPr id="5" name="Diamond 4"/>
          <p:cNvSpPr/>
          <p:nvPr/>
        </p:nvSpPr>
        <p:spPr bwMode="auto">
          <a:xfrm>
            <a:off x="2195736" y="2060848"/>
            <a:ext cx="4392488" cy="1008112"/>
          </a:xfrm>
          <a:prstGeom prst="diamond">
            <a:avLst/>
          </a:prstGeom>
          <a:solidFill>
            <a:schemeClr val="bg1"/>
          </a:solidFill>
          <a:ln w="28575" cap="flat" cmpd="sng" algn="ctr">
            <a:solidFill>
              <a:srgbClr val="008000"/>
            </a:solidFill>
            <a:prstDash val="solid"/>
            <a:round/>
            <a:headEnd type="none" w="med" len="med"/>
            <a:tailEnd type="none" w="med" len="med"/>
          </a:ln>
          <a:effectLst>
            <a:glow rad="1397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chemeClr val="tx1"/>
                </a:solidFill>
                <a:effectLst/>
                <a:latin typeface="Times New Roman" pitchFamily="18" charset="0"/>
              </a:rPr>
              <a:t>Постъпила ли е бизнес транзакция?</a:t>
            </a:r>
          </a:p>
        </p:txBody>
      </p:sp>
      <p:cxnSp>
        <p:nvCxnSpPr>
          <p:cNvPr id="9" name="Straight Connector 8"/>
          <p:cNvCxnSpPr>
            <a:stCxn id="5" idx="1"/>
          </p:cNvCxnSpPr>
          <p:nvPr/>
        </p:nvCxnSpPr>
        <p:spPr bwMode="auto">
          <a:xfrm flipH="1">
            <a:off x="1115616" y="2564904"/>
            <a:ext cx="1080120"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flipV="1">
            <a:off x="1115616" y="1844824"/>
            <a:ext cx="0" cy="72008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stCxn id="4" idx="2"/>
            <a:endCxn id="5" idx="0"/>
          </p:cNvCxnSpPr>
          <p:nvPr/>
        </p:nvCxnSpPr>
        <p:spPr bwMode="auto">
          <a:xfrm>
            <a:off x="4391980" y="1610118"/>
            <a:ext cx="0" cy="450730"/>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a:off x="1115616" y="1844824"/>
            <a:ext cx="3276364" cy="0"/>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1331640" y="2206642"/>
            <a:ext cx="648072" cy="400110"/>
          </a:xfrm>
          <a:prstGeom prst="rect">
            <a:avLst/>
          </a:prstGeom>
          <a:noFill/>
        </p:spPr>
        <p:txBody>
          <a:bodyPr wrap="square" rtlCol="0">
            <a:spAutoFit/>
          </a:bodyPr>
          <a:lstStyle/>
          <a:p>
            <a:r>
              <a:rPr lang="bg-BG" sz="2000" smtClean="0">
                <a:solidFill>
                  <a:srgbClr val="FF0000"/>
                </a:solidFill>
              </a:rPr>
              <a:t>НЕ</a:t>
            </a:r>
            <a:endParaRPr lang="bg-BG" sz="2000">
              <a:solidFill>
                <a:srgbClr val="FF0000"/>
              </a:solidFill>
            </a:endParaRPr>
          </a:p>
        </p:txBody>
      </p:sp>
      <p:cxnSp>
        <p:nvCxnSpPr>
          <p:cNvPr id="22" name="Straight Arrow Connector 21"/>
          <p:cNvCxnSpPr>
            <a:stCxn id="5" idx="2"/>
          </p:cNvCxnSpPr>
          <p:nvPr/>
        </p:nvCxnSpPr>
        <p:spPr bwMode="auto">
          <a:xfrm>
            <a:off x="4391980" y="3068960"/>
            <a:ext cx="0" cy="504056"/>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Flowchart: Predefined Process 22"/>
          <p:cNvSpPr/>
          <p:nvPr/>
        </p:nvSpPr>
        <p:spPr bwMode="auto">
          <a:xfrm>
            <a:off x="2339752" y="3573016"/>
            <a:ext cx="4248472" cy="1224136"/>
          </a:xfrm>
          <a:prstGeom prst="flowChartPredefinedProcess">
            <a:avLst/>
          </a:prstGeom>
          <a:solidFill>
            <a:schemeClr val="bg1"/>
          </a:solidFill>
          <a:ln w="28575" cap="flat" cmpd="sng" algn="ctr">
            <a:solidFill>
              <a:srgbClr val="0000FF"/>
            </a:solidFill>
            <a:prstDash val="solid"/>
            <a:round/>
            <a:headEnd type="none" w="med" len="med"/>
            <a:tailEnd type="none" w="med" len="med"/>
          </a:ln>
          <a:effectLst>
            <a:glow rad="139700">
              <a:schemeClr val="accent6">
                <a:satMod val="175000"/>
                <a:alpha val="40000"/>
              </a:schemeClr>
            </a:glow>
          </a:effectLst>
          <a:extLst/>
        </p:spPr>
        <p:txBody>
          <a:bodyPr vert="horz" wrap="square" lIns="91440" tIns="45720" rIns="91440" bIns="45720" numCol="1" rtlCol="0" anchor="t" anchorCtr="0" compatLnSpc="1">
            <a:prstTxWarp prst="textNoShape">
              <a:avLst/>
            </a:prstTxWarp>
          </a:bodyPr>
          <a:lstStyle/>
          <a:p>
            <a:r>
              <a:rPr kumimoji="0" lang="bg-BG" sz="2400" b="1" i="0" u="none" strike="noStrike" cap="none" normalizeH="0" baseline="0" smtClean="0">
                <a:ln>
                  <a:noFill/>
                </a:ln>
                <a:solidFill>
                  <a:schemeClr val="tx1"/>
                </a:solidFill>
                <a:effectLst/>
                <a:latin typeface="Times New Roman" pitchFamily="18" charset="0"/>
              </a:rPr>
              <a:t>БЛОК ЗА</a:t>
            </a:r>
            <a:br>
              <a:rPr kumimoji="0" lang="bg-BG" sz="2400" b="1" i="0" u="none" strike="noStrike" cap="none" normalizeH="0" baseline="0" smtClean="0">
                <a:ln>
                  <a:noFill/>
                </a:ln>
                <a:solidFill>
                  <a:schemeClr val="tx1"/>
                </a:solidFill>
                <a:effectLst/>
                <a:latin typeface="Times New Roman" pitchFamily="18" charset="0"/>
              </a:rPr>
            </a:br>
            <a:r>
              <a:rPr lang="bg-BG" sz="1600"/>
              <a:t>идентификация, аутентификация, авторизация и пароли</a:t>
            </a:r>
            <a:endParaRPr kumimoji="0" lang="bg-BG" sz="1600" b="1" i="0" u="none" strike="noStrike" cap="none" normalizeH="0" baseline="0" smtClean="0">
              <a:ln>
                <a:noFill/>
              </a:ln>
              <a:solidFill>
                <a:schemeClr val="tx1"/>
              </a:solidFill>
              <a:effectLst/>
            </a:endParaRPr>
          </a:p>
        </p:txBody>
      </p:sp>
      <p:sp>
        <p:nvSpPr>
          <p:cNvPr id="24" name="TextBox 23"/>
          <p:cNvSpPr txBox="1"/>
          <p:nvPr/>
        </p:nvSpPr>
        <p:spPr>
          <a:xfrm>
            <a:off x="4554291" y="6037257"/>
            <a:ext cx="576064" cy="400110"/>
          </a:xfrm>
          <a:prstGeom prst="rect">
            <a:avLst/>
          </a:prstGeom>
          <a:noFill/>
        </p:spPr>
        <p:txBody>
          <a:bodyPr wrap="square" rtlCol="0">
            <a:spAutoFit/>
          </a:bodyPr>
          <a:lstStyle/>
          <a:p>
            <a:r>
              <a:rPr lang="bg-BG" sz="2000" smtClean="0">
                <a:solidFill>
                  <a:srgbClr val="008000"/>
                </a:solidFill>
              </a:rPr>
              <a:t>ДА</a:t>
            </a:r>
            <a:endParaRPr lang="bg-BG" sz="2000">
              <a:solidFill>
                <a:srgbClr val="008000"/>
              </a:solidFill>
            </a:endParaRPr>
          </a:p>
        </p:txBody>
      </p:sp>
      <p:sp>
        <p:nvSpPr>
          <p:cNvPr id="25" name="Diamond 24"/>
          <p:cNvSpPr/>
          <p:nvPr/>
        </p:nvSpPr>
        <p:spPr bwMode="auto">
          <a:xfrm>
            <a:off x="2267744" y="5085184"/>
            <a:ext cx="4392488" cy="1008112"/>
          </a:xfrm>
          <a:prstGeom prst="diamond">
            <a:avLst/>
          </a:prstGeom>
          <a:solidFill>
            <a:schemeClr val="bg1"/>
          </a:solidFill>
          <a:ln w="28575" cap="flat" cmpd="sng" algn="ctr">
            <a:solidFill>
              <a:srgbClr val="008000"/>
            </a:solidFill>
            <a:prstDash val="solid"/>
            <a:round/>
            <a:headEnd type="none" w="med" len="med"/>
            <a:tailEnd type="none" w="med" len="med"/>
          </a:ln>
          <a:effectLst>
            <a:glow rad="1397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600" smtClean="0"/>
              <a:t>Успешна ли е процедурата</a:t>
            </a:r>
            <a:r>
              <a:rPr kumimoji="0" lang="bg-BG" sz="1600" b="1" i="0" u="none" strike="noStrike" cap="none" normalizeH="0" baseline="0" smtClean="0">
                <a:ln>
                  <a:noFill/>
                </a:ln>
                <a:solidFill>
                  <a:schemeClr val="tx1"/>
                </a:solidFill>
                <a:effectLst/>
                <a:latin typeface="Times New Roman" pitchFamily="18" charset="0"/>
              </a:rPr>
              <a:t>?</a:t>
            </a:r>
          </a:p>
        </p:txBody>
      </p:sp>
      <p:cxnSp>
        <p:nvCxnSpPr>
          <p:cNvPr id="27" name="Straight Arrow Connector 26"/>
          <p:cNvCxnSpPr>
            <a:stCxn id="23" idx="2"/>
            <a:endCxn id="25" idx="0"/>
          </p:cNvCxnSpPr>
          <p:nvPr/>
        </p:nvCxnSpPr>
        <p:spPr bwMode="auto">
          <a:xfrm>
            <a:off x="4463988" y="4797152"/>
            <a:ext cx="0" cy="288032"/>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a:stCxn id="25" idx="3"/>
          </p:cNvCxnSpPr>
          <p:nvPr/>
        </p:nvCxnSpPr>
        <p:spPr bwMode="auto">
          <a:xfrm>
            <a:off x="6660232" y="5589240"/>
            <a:ext cx="1368152"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flipV="1">
            <a:off x="8028384" y="4797152"/>
            <a:ext cx="0" cy="792088"/>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6948264" y="5193196"/>
            <a:ext cx="648072" cy="400110"/>
          </a:xfrm>
          <a:prstGeom prst="rect">
            <a:avLst/>
          </a:prstGeom>
          <a:noFill/>
        </p:spPr>
        <p:txBody>
          <a:bodyPr wrap="square" rtlCol="0">
            <a:spAutoFit/>
          </a:bodyPr>
          <a:lstStyle/>
          <a:p>
            <a:r>
              <a:rPr lang="bg-BG" sz="2000" smtClean="0">
                <a:solidFill>
                  <a:srgbClr val="FF0000"/>
                </a:solidFill>
              </a:rPr>
              <a:t>НЕ</a:t>
            </a:r>
            <a:endParaRPr lang="bg-BG" sz="2000">
              <a:solidFill>
                <a:srgbClr val="FF0000"/>
              </a:solidFill>
            </a:endParaRPr>
          </a:p>
        </p:txBody>
      </p:sp>
      <p:sp>
        <p:nvSpPr>
          <p:cNvPr id="34" name="TextBox 33"/>
          <p:cNvSpPr txBox="1"/>
          <p:nvPr/>
        </p:nvSpPr>
        <p:spPr>
          <a:xfrm>
            <a:off x="6948264" y="3469070"/>
            <a:ext cx="2016224" cy="1323439"/>
          </a:xfrm>
          <a:prstGeom prst="rect">
            <a:avLst/>
          </a:prstGeom>
          <a:noFill/>
          <a:ln w="28575">
            <a:solidFill>
              <a:srgbClr val="FF0000"/>
            </a:solidFill>
          </a:ln>
          <a:effectLst>
            <a:glow rad="139700">
              <a:srgbClr val="FF0000">
                <a:alpha val="40000"/>
              </a:srgbClr>
            </a:glow>
          </a:effectLst>
        </p:spPr>
        <p:txBody>
          <a:bodyPr wrap="square" rtlCol="0">
            <a:spAutoFit/>
          </a:bodyPr>
          <a:lstStyle/>
          <a:p>
            <a:r>
              <a:rPr lang="bg-BG" sz="1600" smtClean="0"/>
              <a:t>РЕГИСТЪР</a:t>
            </a:r>
            <a:br>
              <a:rPr lang="bg-BG" sz="1600" smtClean="0"/>
            </a:br>
            <a:r>
              <a:rPr lang="bg-BG" sz="1600" smtClean="0"/>
              <a:t>за</a:t>
            </a:r>
            <a:br>
              <a:rPr lang="bg-BG" sz="1600" smtClean="0"/>
            </a:br>
            <a:r>
              <a:rPr lang="bg-BG" sz="1600" smtClean="0"/>
              <a:t>нуспешни процедури</a:t>
            </a:r>
            <a:br>
              <a:rPr lang="bg-BG" sz="1600" smtClean="0"/>
            </a:br>
            <a:r>
              <a:rPr lang="bg-BG" sz="1600" smtClean="0"/>
              <a:t>(анализ и оценка)</a:t>
            </a:r>
            <a:endParaRPr lang="bg-BG" sz="1600"/>
          </a:p>
        </p:txBody>
      </p:sp>
      <p:cxnSp>
        <p:nvCxnSpPr>
          <p:cNvPr id="36" name="Straight Connector 35"/>
          <p:cNvCxnSpPr>
            <a:stCxn id="34" idx="0"/>
          </p:cNvCxnSpPr>
          <p:nvPr/>
        </p:nvCxnSpPr>
        <p:spPr bwMode="auto">
          <a:xfrm flipV="1">
            <a:off x="7956376" y="1844824"/>
            <a:ext cx="0" cy="1624246"/>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p:cNvCxnSpPr/>
          <p:nvPr/>
        </p:nvCxnSpPr>
        <p:spPr bwMode="auto">
          <a:xfrm flipH="1">
            <a:off x="4391980" y="1835483"/>
            <a:ext cx="3564396" cy="0"/>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lowchart: Connector 38"/>
          <p:cNvSpPr/>
          <p:nvPr/>
        </p:nvSpPr>
        <p:spPr bwMode="auto">
          <a:xfrm>
            <a:off x="4211960" y="6381328"/>
            <a:ext cx="504056" cy="404664"/>
          </a:xfrm>
          <a:prstGeom prst="flowChartConnector">
            <a:avLst/>
          </a:prstGeom>
          <a:solidFill>
            <a:schemeClr val="bg1"/>
          </a:solidFill>
          <a:ln w="28575" cap="flat" cmpd="sng" algn="ctr">
            <a:solidFill>
              <a:srgbClr val="0000FF"/>
            </a:solidFill>
            <a:prstDash val="solid"/>
            <a:round/>
            <a:headEnd type="none" w="med" len="med"/>
            <a:tailEnd type="none" w="med" len="med"/>
          </a:ln>
          <a:effectLst>
            <a:glow rad="228600">
              <a:schemeClr val="accent6">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tx1"/>
                </a:solidFill>
                <a:effectLst/>
                <a:latin typeface="Times New Roman" pitchFamily="18" charset="0"/>
              </a:rPr>
              <a:t>1</a:t>
            </a:r>
          </a:p>
        </p:txBody>
      </p:sp>
      <p:cxnSp>
        <p:nvCxnSpPr>
          <p:cNvPr id="41" name="Straight Arrow Connector 40"/>
          <p:cNvCxnSpPr>
            <a:stCxn id="25" idx="2"/>
            <a:endCxn id="39" idx="0"/>
          </p:cNvCxnSpPr>
          <p:nvPr/>
        </p:nvCxnSpPr>
        <p:spPr bwMode="auto">
          <a:xfrm>
            <a:off x="4463988" y="6093296"/>
            <a:ext cx="0" cy="288032"/>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p:cNvSpPr txBox="1"/>
          <p:nvPr/>
        </p:nvSpPr>
        <p:spPr>
          <a:xfrm>
            <a:off x="4554291" y="3120933"/>
            <a:ext cx="576064" cy="400110"/>
          </a:xfrm>
          <a:prstGeom prst="rect">
            <a:avLst/>
          </a:prstGeom>
          <a:noFill/>
        </p:spPr>
        <p:txBody>
          <a:bodyPr wrap="square" rtlCol="0">
            <a:spAutoFit/>
          </a:bodyPr>
          <a:lstStyle/>
          <a:p>
            <a:r>
              <a:rPr lang="bg-BG" sz="2000" smtClean="0">
                <a:solidFill>
                  <a:srgbClr val="008000"/>
                </a:solidFill>
              </a:rPr>
              <a:t>ДА</a:t>
            </a:r>
            <a:endParaRPr lang="bg-BG" sz="2000">
              <a:solidFill>
                <a:srgbClr val="008000"/>
              </a:solidFill>
            </a:endParaRPr>
          </a:p>
        </p:txBody>
      </p:sp>
      <p:sp>
        <p:nvSpPr>
          <p:cNvPr id="43" name="Flowchart: Connector 42"/>
          <p:cNvSpPr/>
          <p:nvPr/>
        </p:nvSpPr>
        <p:spPr bwMode="auto">
          <a:xfrm>
            <a:off x="7776356" y="6381328"/>
            <a:ext cx="504056" cy="404664"/>
          </a:xfrm>
          <a:prstGeom prst="flowChartConnector">
            <a:avLst/>
          </a:prstGeom>
          <a:solidFill>
            <a:schemeClr val="bg1"/>
          </a:solidFill>
          <a:ln w="28575" cap="flat" cmpd="sng" algn="ctr">
            <a:solidFill>
              <a:srgbClr val="FF0000"/>
            </a:solidFill>
            <a:prstDash val="solid"/>
            <a:round/>
            <a:headEnd type="none" w="med" len="med"/>
            <a:tailEnd type="none" w="med" len="med"/>
          </a:ln>
          <a:effectLst>
            <a:glow rad="228600">
              <a:srgbClr val="FF0000">
                <a:alpha val="4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tx1"/>
                </a:solidFill>
                <a:effectLst/>
                <a:latin typeface="Times New Roman" pitchFamily="18" charset="0"/>
              </a:rPr>
              <a:t>2</a:t>
            </a:r>
          </a:p>
        </p:txBody>
      </p:sp>
      <p:cxnSp>
        <p:nvCxnSpPr>
          <p:cNvPr id="45" name="Straight Arrow Connector 44"/>
          <p:cNvCxnSpPr>
            <a:stCxn id="43" idx="0"/>
          </p:cNvCxnSpPr>
          <p:nvPr/>
        </p:nvCxnSpPr>
        <p:spPr bwMode="auto">
          <a:xfrm flipV="1">
            <a:off x="8028384" y="5593306"/>
            <a:ext cx="0" cy="788022"/>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91882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p:cNvSpPr/>
          <p:nvPr/>
        </p:nvSpPr>
        <p:spPr bwMode="auto">
          <a:xfrm>
            <a:off x="4319972" y="116632"/>
            <a:ext cx="504056" cy="404664"/>
          </a:xfrm>
          <a:prstGeom prst="flowChartConnector">
            <a:avLst/>
          </a:prstGeom>
          <a:solidFill>
            <a:schemeClr val="bg1"/>
          </a:solidFill>
          <a:ln w="28575" cap="flat" cmpd="sng" algn="ctr">
            <a:solidFill>
              <a:srgbClr val="0000FF"/>
            </a:solidFill>
            <a:prstDash val="solid"/>
            <a:round/>
            <a:headEnd type="none" w="med" len="med"/>
            <a:tailEnd type="none" w="med" len="med"/>
          </a:ln>
          <a:effectLst>
            <a:glow rad="228600">
              <a:schemeClr val="accent6">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tx1"/>
                </a:solidFill>
                <a:effectLst/>
                <a:latin typeface="Times New Roman" pitchFamily="18" charset="0"/>
              </a:rPr>
              <a:t>1</a:t>
            </a:r>
          </a:p>
        </p:txBody>
      </p:sp>
      <p:cxnSp>
        <p:nvCxnSpPr>
          <p:cNvPr id="4" name="Straight Arrow Connector 3"/>
          <p:cNvCxnSpPr>
            <a:stCxn id="2" idx="4"/>
          </p:cNvCxnSpPr>
          <p:nvPr/>
        </p:nvCxnSpPr>
        <p:spPr bwMode="auto">
          <a:xfrm>
            <a:off x="4572000" y="521296"/>
            <a:ext cx="0" cy="387424"/>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rame 4"/>
          <p:cNvSpPr/>
          <p:nvPr/>
        </p:nvSpPr>
        <p:spPr bwMode="auto">
          <a:xfrm>
            <a:off x="2411760" y="908720"/>
            <a:ext cx="4032448" cy="1080120"/>
          </a:xfrm>
          <a:prstGeom prst="frame">
            <a:avLst/>
          </a:prstGeom>
          <a:solidFill>
            <a:srgbClr val="00FFFF"/>
          </a:solidFill>
          <a:ln w="28575" cap="flat" cmpd="sng" algn="ctr">
            <a:solidFill>
              <a:srgbClr val="CC00CC"/>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tx1"/>
                </a:solidFill>
                <a:effectLst/>
                <a:latin typeface="Times New Roman" pitchFamily="18" charset="0"/>
              </a:rPr>
              <a:t>Установяване, оценка и анализ на </a:t>
            </a:r>
            <a:r>
              <a:rPr kumimoji="0" lang="bg-BG" sz="1800" b="1" i="0" u="none" strike="noStrike" cap="none" normalizeH="0" baseline="0" smtClean="0">
                <a:ln>
                  <a:noFill/>
                </a:ln>
                <a:solidFill>
                  <a:srgbClr val="0000FF"/>
                </a:solidFill>
                <a:effectLst/>
                <a:latin typeface="Times New Roman" pitchFamily="18" charset="0"/>
              </a:rPr>
              <a:t>шифъра</a:t>
            </a:r>
            <a:r>
              <a:rPr kumimoji="0" lang="bg-BG" sz="1800" b="1" i="0" u="none" strike="noStrike" cap="none" normalizeH="0" baseline="0" smtClean="0">
                <a:ln>
                  <a:noFill/>
                </a:ln>
                <a:solidFill>
                  <a:schemeClr val="tx1"/>
                </a:solidFill>
                <a:effectLst/>
                <a:latin typeface="Times New Roman" pitchFamily="18" charset="0"/>
              </a:rPr>
              <a:t> на бизнес транзакцията</a:t>
            </a:r>
          </a:p>
        </p:txBody>
      </p:sp>
      <p:sp>
        <p:nvSpPr>
          <p:cNvPr id="6" name="Diamond 5"/>
          <p:cNvSpPr/>
          <p:nvPr/>
        </p:nvSpPr>
        <p:spPr bwMode="auto">
          <a:xfrm>
            <a:off x="2375756" y="2276872"/>
            <a:ext cx="4392488" cy="1008112"/>
          </a:xfrm>
          <a:prstGeom prst="diamond">
            <a:avLst/>
          </a:prstGeom>
          <a:solidFill>
            <a:schemeClr val="bg1"/>
          </a:solidFill>
          <a:ln w="28575" cap="flat" cmpd="sng" algn="ctr">
            <a:solidFill>
              <a:srgbClr val="008000"/>
            </a:solidFill>
            <a:prstDash val="solid"/>
            <a:round/>
            <a:headEnd type="none" w="med" len="med"/>
            <a:tailEnd type="none" w="med" len="med"/>
          </a:ln>
          <a:effectLst>
            <a:glow rad="1397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600" smtClean="0"/>
              <a:t>Успешна ли е процедурата</a:t>
            </a:r>
            <a:r>
              <a:rPr kumimoji="0" lang="bg-BG" sz="1600" b="1" i="0" u="none" strike="noStrike" cap="none" normalizeH="0" baseline="0" smtClean="0">
                <a:ln>
                  <a:noFill/>
                </a:ln>
                <a:solidFill>
                  <a:schemeClr val="tx1"/>
                </a:solidFill>
                <a:effectLst/>
                <a:latin typeface="Times New Roman" pitchFamily="18" charset="0"/>
              </a:rPr>
              <a:t>?</a:t>
            </a:r>
          </a:p>
        </p:txBody>
      </p:sp>
      <p:cxnSp>
        <p:nvCxnSpPr>
          <p:cNvPr id="8" name="Straight Arrow Connector 7"/>
          <p:cNvCxnSpPr>
            <a:endCxn id="6" idx="0"/>
          </p:cNvCxnSpPr>
          <p:nvPr/>
        </p:nvCxnSpPr>
        <p:spPr bwMode="auto">
          <a:xfrm>
            <a:off x="4572000" y="1988840"/>
            <a:ext cx="0" cy="288032"/>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a:stCxn id="6" idx="3"/>
          </p:cNvCxnSpPr>
          <p:nvPr/>
        </p:nvCxnSpPr>
        <p:spPr bwMode="auto">
          <a:xfrm>
            <a:off x="6768244" y="2780928"/>
            <a:ext cx="1188132"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7092280" y="2364705"/>
            <a:ext cx="648072" cy="400110"/>
          </a:xfrm>
          <a:prstGeom prst="rect">
            <a:avLst/>
          </a:prstGeom>
          <a:noFill/>
        </p:spPr>
        <p:txBody>
          <a:bodyPr wrap="square" rtlCol="0">
            <a:spAutoFit/>
          </a:bodyPr>
          <a:lstStyle/>
          <a:p>
            <a:r>
              <a:rPr lang="bg-BG" sz="2000" smtClean="0">
                <a:solidFill>
                  <a:srgbClr val="FF0000"/>
                </a:solidFill>
              </a:rPr>
              <a:t>НЕ</a:t>
            </a:r>
            <a:endParaRPr lang="bg-BG" sz="2000">
              <a:solidFill>
                <a:srgbClr val="FF0000"/>
              </a:solidFill>
            </a:endParaRPr>
          </a:p>
        </p:txBody>
      </p:sp>
      <p:sp>
        <p:nvSpPr>
          <p:cNvPr id="12" name="Flowchart: Connector 11"/>
          <p:cNvSpPr/>
          <p:nvPr/>
        </p:nvSpPr>
        <p:spPr bwMode="auto">
          <a:xfrm>
            <a:off x="7688089" y="116632"/>
            <a:ext cx="504056" cy="404664"/>
          </a:xfrm>
          <a:prstGeom prst="flowChartConnector">
            <a:avLst/>
          </a:prstGeom>
          <a:solidFill>
            <a:schemeClr val="bg1"/>
          </a:solidFill>
          <a:ln w="28575" cap="flat" cmpd="sng" algn="ctr">
            <a:solidFill>
              <a:srgbClr val="FF0000"/>
            </a:solidFill>
            <a:prstDash val="solid"/>
            <a:round/>
            <a:headEnd type="none" w="med" len="med"/>
            <a:tailEnd type="none" w="med" len="med"/>
          </a:ln>
          <a:effectLst>
            <a:glow rad="228600">
              <a:srgbClr val="FF0000">
                <a:alpha val="4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tx1"/>
                </a:solidFill>
                <a:effectLst/>
                <a:latin typeface="Times New Roman" pitchFamily="18" charset="0"/>
              </a:rPr>
              <a:t>2</a:t>
            </a:r>
          </a:p>
        </p:txBody>
      </p:sp>
      <p:cxnSp>
        <p:nvCxnSpPr>
          <p:cNvPr id="14" name="Straight Arrow Connector 13"/>
          <p:cNvCxnSpPr>
            <a:endCxn id="12" idx="4"/>
          </p:cNvCxnSpPr>
          <p:nvPr/>
        </p:nvCxnSpPr>
        <p:spPr bwMode="auto">
          <a:xfrm flipV="1">
            <a:off x="7907600" y="521296"/>
            <a:ext cx="32517" cy="2259632"/>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4597648" y="3244914"/>
            <a:ext cx="576064" cy="338554"/>
          </a:xfrm>
          <a:prstGeom prst="rect">
            <a:avLst/>
          </a:prstGeom>
          <a:noFill/>
        </p:spPr>
        <p:txBody>
          <a:bodyPr wrap="square" rtlCol="0">
            <a:spAutoFit/>
          </a:bodyPr>
          <a:lstStyle/>
          <a:p>
            <a:r>
              <a:rPr lang="bg-BG" sz="1600" smtClean="0">
                <a:solidFill>
                  <a:srgbClr val="008000"/>
                </a:solidFill>
              </a:rPr>
              <a:t>ДА</a:t>
            </a:r>
            <a:endParaRPr lang="bg-BG" sz="1600">
              <a:solidFill>
                <a:srgbClr val="008000"/>
              </a:solidFill>
            </a:endParaRPr>
          </a:p>
        </p:txBody>
      </p:sp>
      <p:cxnSp>
        <p:nvCxnSpPr>
          <p:cNvPr id="17" name="Straight Arrow Connector 16"/>
          <p:cNvCxnSpPr>
            <a:stCxn id="6" idx="2"/>
          </p:cNvCxnSpPr>
          <p:nvPr/>
        </p:nvCxnSpPr>
        <p:spPr bwMode="auto">
          <a:xfrm>
            <a:off x="4572000" y="3284984"/>
            <a:ext cx="11883" cy="360040"/>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Flowchart: Alternate Process 18"/>
          <p:cNvSpPr/>
          <p:nvPr/>
        </p:nvSpPr>
        <p:spPr bwMode="auto">
          <a:xfrm>
            <a:off x="2519772" y="3641150"/>
            <a:ext cx="4104456" cy="1152128"/>
          </a:xfrm>
          <a:prstGeom prst="flowChartAlternateProcess">
            <a:avLst/>
          </a:prstGeom>
          <a:solidFill>
            <a:schemeClr val="bg1"/>
          </a:solidFill>
          <a:ln w="28575" cap="flat" cmpd="sng" algn="ctr">
            <a:solidFill>
              <a:srgbClr val="6600CC"/>
            </a:solidFill>
            <a:prstDash val="solid"/>
            <a:round/>
            <a:headEnd type="none" w="med" len="med"/>
            <a:tailEnd type="none" w="med" len="med"/>
          </a:ln>
          <a:effectLst>
            <a:glow rad="228600">
              <a:srgbClr val="6600CC">
                <a:alpha val="40000"/>
              </a:srgb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chemeClr val="tx1"/>
                </a:solidFill>
                <a:effectLst/>
                <a:latin typeface="Times New Roman" pitchFamily="18" charset="0"/>
              </a:rPr>
              <a:t>Търсене, зареждане и активизиране на програмния (софтуерния) модул, реализиращ регистрацията</a:t>
            </a:r>
            <a:r>
              <a:rPr kumimoji="0" lang="bg-BG" sz="1600" b="1" i="0" u="none" strike="noStrike" cap="none" normalizeH="0" smtClean="0">
                <a:ln>
                  <a:noFill/>
                </a:ln>
                <a:solidFill>
                  <a:schemeClr val="tx1"/>
                </a:solidFill>
                <a:effectLst/>
                <a:latin typeface="Times New Roman" pitchFamily="18" charset="0"/>
              </a:rPr>
              <a:t> на бизнес транзакцията по установения шифър</a:t>
            </a:r>
            <a:endParaRPr kumimoji="0" lang="bg-BG" sz="1600" b="1" i="0" u="none" strike="noStrike" cap="none" normalizeH="0" baseline="0" smtClean="0">
              <a:ln>
                <a:noFill/>
              </a:ln>
              <a:solidFill>
                <a:schemeClr val="tx1"/>
              </a:solidFill>
              <a:effectLst/>
              <a:latin typeface="Times New Roman" pitchFamily="18" charset="0"/>
            </a:endParaRPr>
          </a:p>
        </p:txBody>
      </p:sp>
      <p:sp>
        <p:nvSpPr>
          <p:cNvPr id="20" name="Flowchart: Magnetic Disk 19"/>
          <p:cNvSpPr/>
          <p:nvPr/>
        </p:nvSpPr>
        <p:spPr bwMode="auto">
          <a:xfrm>
            <a:off x="251520" y="305271"/>
            <a:ext cx="1584176" cy="3483769"/>
          </a:xfrm>
          <a:prstGeom prst="flowChartMagneticDisk">
            <a:avLst/>
          </a:prstGeom>
          <a:solidFill>
            <a:schemeClr val="bg1"/>
          </a:solidFill>
          <a:ln w="28575" cap="flat" cmpd="sng" algn="ctr">
            <a:solidFill>
              <a:srgbClr val="FF00FF"/>
            </a:solidFill>
            <a:prstDash val="solid"/>
            <a:round/>
            <a:headEnd type="none" w="med" len="med"/>
            <a:tailEnd type="none" w="med" len="med"/>
          </a:ln>
          <a:effectLst>
            <a:glow rad="228600">
              <a:srgbClr val="FF00FF">
                <a:alpha val="40000"/>
              </a:srgb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rgbClr val="FF00FF"/>
                </a:solidFill>
                <a:effectLst/>
                <a:latin typeface="Times New Roman" pitchFamily="18" charset="0"/>
              </a:rPr>
              <a:t>Библиотека от програмни (софтуерни) модули за регистриране на бизнес транзакции по шифри</a:t>
            </a:r>
          </a:p>
        </p:txBody>
      </p:sp>
      <p:cxnSp>
        <p:nvCxnSpPr>
          <p:cNvPr id="22" name="Straight Arrow Connector 21"/>
          <p:cNvCxnSpPr/>
          <p:nvPr/>
        </p:nvCxnSpPr>
        <p:spPr bwMode="auto">
          <a:xfrm>
            <a:off x="1043608" y="4365104"/>
            <a:ext cx="1512168" cy="0"/>
          </a:xfrm>
          <a:prstGeom prst="straightConnector1">
            <a:avLst/>
          </a:prstGeom>
          <a:solidFill>
            <a:schemeClr val="accent1"/>
          </a:solidFill>
          <a:ln w="28575" cap="flat" cmpd="sng" algn="ctr">
            <a:solidFill>
              <a:srgbClr val="FF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a:endCxn id="20" idx="3"/>
          </p:cNvCxnSpPr>
          <p:nvPr/>
        </p:nvCxnSpPr>
        <p:spPr bwMode="auto">
          <a:xfrm flipV="1">
            <a:off x="1043608" y="3789040"/>
            <a:ext cx="0" cy="576064"/>
          </a:xfrm>
          <a:prstGeom prst="straightConnector1">
            <a:avLst/>
          </a:prstGeom>
          <a:solidFill>
            <a:schemeClr val="accent1"/>
          </a:solidFill>
          <a:ln w="28575" cap="flat" cmpd="sng" algn="ctr">
            <a:solidFill>
              <a:srgbClr val="FF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Flowchart: Connector 27"/>
          <p:cNvSpPr/>
          <p:nvPr/>
        </p:nvSpPr>
        <p:spPr bwMode="auto">
          <a:xfrm>
            <a:off x="4319972" y="6309320"/>
            <a:ext cx="504056" cy="404664"/>
          </a:xfrm>
          <a:prstGeom prst="flowChartConnector">
            <a:avLst/>
          </a:prstGeom>
          <a:solidFill>
            <a:schemeClr val="bg1"/>
          </a:solidFill>
          <a:ln w="28575" cap="flat" cmpd="sng" algn="ctr">
            <a:solidFill>
              <a:srgbClr val="0000FF"/>
            </a:solidFill>
            <a:prstDash val="solid"/>
            <a:round/>
            <a:headEnd type="none" w="med" len="med"/>
            <a:tailEnd type="none" w="med" len="med"/>
          </a:ln>
          <a:effectLst>
            <a:glow rad="228600">
              <a:schemeClr val="accent6">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tx1"/>
                </a:solidFill>
                <a:effectLst/>
                <a:latin typeface="Times New Roman" pitchFamily="18" charset="0"/>
              </a:rPr>
              <a:t>3</a:t>
            </a:r>
          </a:p>
        </p:txBody>
      </p:sp>
      <p:cxnSp>
        <p:nvCxnSpPr>
          <p:cNvPr id="30" name="Straight Arrow Connector 29"/>
          <p:cNvCxnSpPr>
            <a:stCxn id="19" idx="2"/>
            <a:endCxn id="37" idx="0"/>
          </p:cNvCxnSpPr>
          <p:nvPr/>
        </p:nvCxnSpPr>
        <p:spPr bwMode="auto">
          <a:xfrm>
            <a:off x="4572000" y="4793278"/>
            <a:ext cx="0" cy="211266"/>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Diamond 36"/>
          <p:cNvSpPr/>
          <p:nvPr/>
        </p:nvSpPr>
        <p:spPr bwMode="auto">
          <a:xfrm>
            <a:off x="2375756" y="5004544"/>
            <a:ext cx="4392488" cy="1008112"/>
          </a:xfrm>
          <a:prstGeom prst="diamond">
            <a:avLst/>
          </a:prstGeom>
          <a:solidFill>
            <a:schemeClr val="bg1"/>
          </a:solidFill>
          <a:ln w="28575" cap="flat" cmpd="sng" algn="ctr">
            <a:solidFill>
              <a:srgbClr val="008000"/>
            </a:solidFill>
            <a:prstDash val="solid"/>
            <a:round/>
            <a:headEnd type="none" w="med" len="med"/>
            <a:tailEnd type="none" w="med" len="med"/>
          </a:ln>
          <a:effectLst>
            <a:glow rad="1397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600" smtClean="0"/>
              <a:t>Успешна ли е процедурата</a:t>
            </a:r>
            <a:r>
              <a:rPr kumimoji="0" lang="bg-BG" sz="1600" b="1" i="0" u="none" strike="noStrike" cap="none" normalizeH="0" baseline="0" smtClean="0">
                <a:ln>
                  <a:noFill/>
                </a:ln>
                <a:solidFill>
                  <a:schemeClr val="tx1"/>
                </a:solidFill>
                <a:effectLst/>
                <a:latin typeface="Times New Roman" pitchFamily="18" charset="0"/>
              </a:rPr>
              <a:t>?</a:t>
            </a:r>
          </a:p>
        </p:txBody>
      </p:sp>
      <p:cxnSp>
        <p:nvCxnSpPr>
          <p:cNvPr id="44" name="Straight Arrow Connector 43"/>
          <p:cNvCxnSpPr>
            <a:stCxn id="37" idx="2"/>
            <a:endCxn id="28" idx="0"/>
          </p:cNvCxnSpPr>
          <p:nvPr/>
        </p:nvCxnSpPr>
        <p:spPr bwMode="auto">
          <a:xfrm>
            <a:off x="4572000" y="6012656"/>
            <a:ext cx="0" cy="296664"/>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a:xfrm>
            <a:off x="4697009" y="6012656"/>
            <a:ext cx="504056" cy="338554"/>
          </a:xfrm>
          <a:prstGeom prst="rect">
            <a:avLst/>
          </a:prstGeom>
          <a:noFill/>
        </p:spPr>
        <p:txBody>
          <a:bodyPr wrap="square" rtlCol="0">
            <a:spAutoFit/>
          </a:bodyPr>
          <a:lstStyle/>
          <a:p>
            <a:r>
              <a:rPr lang="bg-BG" sz="1600" smtClean="0">
                <a:solidFill>
                  <a:srgbClr val="008000"/>
                </a:solidFill>
              </a:rPr>
              <a:t>ДА</a:t>
            </a:r>
            <a:endParaRPr lang="bg-BG" sz="1600">
              <a:solidFill>
                <a:srgbClr val="008000"/>
              </a:solidFill>
            </a:endParaRPr>
          </a:p>
        </p:txBody>
      </p:sp>
      <p:cxnSp>
        <p:nvCxnSpPr>
          <p:cNvPr id="48" name="Straight Connector 47"/>
          <p:cNvCxnSpPr>
            <a:stCxn id="37" idx="3"/>
          </p:cNvCxnSpPr>
          <p:nvPr/>
        </p:nvCxnSpPr>
        <p:spPr bwMode="auto">
          <a:xfrm>
            <a:off x="6768244" y="5508600"/>
            <a:ext cx="1139356"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p:cNvCxnSpPr/>
          <p:nvPr/>
        </p:nvCxnSpPr>
        <p:spPr bwMode="auto">
          <a:xfrm flipV="1">
            <a:off x="7907600" y="2780928"/>
            <a:ext cx="16258" cy="2727672"/>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Box 50"/>
          <p:cNvSpPr txBox="1"/>
          <p:nvPr/>
        </p:nvSpPr>
        <p:spPr>
          <a:xfrm>
            <a:off x="7013886" y="5108490"/>
            <a:ext cx="648072" cy="400110"/>
          </a:xfrm>
          <a:prstGeom prst="rect">
            <a:avLst/>
          </a:prstGeom>
          <a:noFill/>
        </p:spPr>
        <p:txBody>
          <a:bodyPr wrap="square" rtlCol="0">
            <a:spAutoFit/>
          </a:bodyPr>
          <a:lstStyle/>
          <a:p>
            <a:r>
              <a:rPr lang="bg-BG" sz="2000" smtClean="0">
                <a:solidFill>
                  <a:srgbClr val="FF0000"/>
                </a:solidFill>
              </a:rPr>
              <a:t>НЕ</a:t>
            </a:r>
            <a:endParaRPr lang="bg-BG" sz="2000">
              <a:solidFill>
                <a:srgbClr val="FF0000"/>
              </a:solidFill>
            </a:endParaRPr>
          </a:p>
        </p:txBody>
      </p:sp>
    </p:spTree>
    <p:extLst>
      <p:ext uri="{BB962C8B-B14F-4D97-AF65-F5344CB8AC3E}">
        <p14:creationId xmlns:p14="http://schemas.microsoft.com/office/powerpoint/2010/main" val="11310033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p:cNvSpPr/>
          <p:nvPr/>
        </p:nvSpPr>
        <p:spPr bwMode="auto">
          <a:xfrm>
            <a:off x="4319972" y="188640"/>
            <a:ext cx="504056" cy="404664"/>
          </a:xfrm>
          <a:prstGeom prst="flowChartConnector">
            <a:avLst/>
          </a:prstGeom>
          <a:solidFill>
            <a:schemeClr val="bg1"/>
          </a:solidFill>
          <a:ln w="28575" cap="flat" cmpd="sng" algn="ctr">
            <a:solidFill>
              <a:srgbClr val="0000FF"/>
            </a:solidFill>
            <a:prstDash val="solid"/>
            <a:round/>
            <a:headEnd type="none" w="med" len="med"/>
            <a:tailEnd type="none" w="med" len="med"/>
          </a:ln>
          <a:effectLst>
            <a:glow rad="228600">
              <a:schemeClr val="accent6">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tx1"/>
                </a:solidFill>
                <a:effectLst/>
                <a:latin typeface="Times New Roman" pitchFamily="18" charset="0"/>
              </a:rPr>
              <a:t>3</a:t>
            </a:r>
          </a:p>
        </p:txBody>
      </p:sp>
      <p:cxnSp>
        <p:nvCxnSpPr>
          <p:cNvPr id="4" name="Straight Arrow Connector 3"/>
          <p:cNvCxnSpPr>
            <a:stCxn id="2" idx="4"/>
          </p:cNvCxnSpPr>
          <p:nvPr/>
        </p:nvCxnSpPr>
        <p:spPr bwMode="auto">
          <a:xfrm>
            <a:off x="4572000" y="593304"/>
            <a:ext cx="0" cy="387424"/>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lowchart: Predefined Process 4"/>
          <p:cNvSpPr/>
          <p:nvPr/>
        </p:nvSpPr>
        <p:spPr bwMode="auto">
          <a:xfrm>
            <a:off x="1619672" y="980728"/>
            <a:ext cx="5760640" cy="1512168"/>
          </a:xfrm>
          <a:prstGeom prst="flowChartPredefinedProcess">
            <a:avLst/>
          </a:prstGeom>
          <a:solidFill>
            <a:schemeClr val="bg1"/>
          </a:solidFill>
          <a:ln w="28575" cap="flat" cmpd="sng" algn="ctr">
            <a:solidFill>
              <a:srgbClr val="CC00CC"/>
            </a:solidFill>
            <a:prstDash val="solid"/>
            <a:round/>
            <a:headEnd type="none" w="med" len="med"/>
            <a:tailEnd type="none" w="med" len="med"/>
          </a:ln>
          <a:effectLst>
            <a:glow rad="228600">
              <a:srgbClr val="9900CC">
                <a:alpha val="40000"/>
              </a:srgb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600" smtClean="0"/>
              <a:t>Програмен (софтуерен) модул осъществяващ същинската автоматизирана обработка на икономическата информация – </a:t>
            </a:r>
            <a:r>
              <a:rPr lang="bg-BG" sz="2000" smtClean="0">
                <a:solidFill>
                  <a:srgbClr val="0000FF"/>
                </a:solidFill>
              </a:rPr>
              <a:t>регистриране на първичните данни и първичната информация </a:t>
            </a:r>
            <a:endParaRPr kumimoji="0" lang="bg-BG" sz="2000" b="1" i="0" u="none" strike="noStrike" cap="none" normalizeH="0" baseline="0" smtClean="0">
              <a:ln>
                <a:noFill/>
              </a:ln>
              <a:solidFill>
                <a:srgbClr val="0000FF"/>
              </a:solidFill>
              <a:effectLst/>
            </a:endParaRPr>
          </a:p>
        </p:txBody>
      </p:sp>
      <p:cxnSp>
        <p:nvCxnSpPr>
          <p:cNvPr id="7" name="Straight Arrow Connector 6"/>
          <p:cNvCxnSpPr>
            <a:stCxn id="5" idx="2"/>
          </p:cNvCxnSpPr>
          <p:nvPr/>
        </p:nvCxnSpPr>
        <p:spPr bwMode="auto">
          <a:xfrm>
            <a:off x="4499992" y="2492896"/>
            <a:ext cx="0" cy="576064"/>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lowchart: Direct Access Storage 7"/>
          <p:cNvSpPr/>
          <p:nvPr/>
        </p:nvSpPr>
        <p:spPr bwMode="auto">
          <a:xfrm>
            <a:off x="683568" y="3068960"/>
            <a:ext cx="7632848" cy="2016224"/>
          </a:xfrm>
          <a:prstGeom prst="flowChartMagneticDrum">
            <a:avLst/>
          </a:prstGeom>
          <a:solidFill>
            <a:schemeClr val="bg1"/>
          </a:solidFill>
          <a:ln w="28575" cap="flat" cmpd="sng" algn="ctr">
            <a:solidFill>
              <a:srgbClr val="009900"/>
            </a:solidFill>
            <a:prstDash val="solid"/>
            <a:round/>
            <a:headEnd type="none" w="med" len="med"/>
            <a:tailEnd type="none" w="med" len="med"/>
          </a:ln>
          <a:effectLst>
            <a:glow rad="228600">
              <a:srgbClr val="009900">
                <a:alpha val="40000"/>
              </a:srgb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rgbClr val="009900"/>
                </a:solidFill>
                <a:effectLst/>
                <a:latin typeface="Times New Roman" pitchFamily="18" charset="0"/>
              </a:rPr>
              <a:t>Първични работни файлове: </a:t>
            </a:r>
            <a:r>
              <a:rPr kumimoji="0" lang="bg-BG" sz="2400" b="1" i="0" u="none" strike="noStrike" cap="none" normalizeH="0" baseline="0" smtClean="0">
                <a:ln>
                  <a:noFill/>
                </a:ln>
                <a:solidFill>
                  <a:srgbClr val="FF0000"/>
                </a:solidFill>
                <a:effectLst/>
                <a:latin typeface="Times New Roman" pitchFamily="18" charset="0"/>
              </a:rPr>
              <a:t>първични данни </a:t>
            </a:r>
            <a:r>
              <a:rPr kumimoji="0" lang="bg-BG" sz="2400" b="1" i="0" u="none" strike="noStrike" cap="none" normalizeH="0" baseline="0" smtClean="0">
                <a:ln>
                  <a:noFill/>
                </a:ln>
                <a:solidFill>
                  <a:schemeClr val="tx1"/>
                </a:solidFill>
                <a:effectLst/>
                <a:latin typeface="Times New Roman" pitchFamily="18" charset="0"/>
              </a:rPr>
              <a:t>и </a:t>
            </a:r>
            <a:r>
              <a:rPr kumimoji="0" lang="bg-BG" sz="2400" b="1" i="0" u="none" strike="noStrike" cap="none" normalizeH="0" baseline="0" smtClean="0">
                <a:ln>
                  <a:noFill/>
                </a:ln>
                <a:solidFill>
                  <a:srgbClr val="0000FF"/>
                </a:solidFill>
                <a:effectLst/>
                <a:latin typeface="Times New Roman" pitchFamily="18" charset="0"/>
              </a:rPr>
              <a:t>първична информация</a:t>
            </a:r>
            <a:r>
              <a:rPr kumimoji="0" lang="bg-BG" sz="2400" b="1" i="0" u="none" strike="noStrike" cap="none" normalizeH="0" baseline="0" smtClean="0">
                <a:ln>
                  <a:noFill/>
                </a:ln>
                <a:solidFill>
                  <a:schemeClr val="tx1"/>
                </a:solidFill>
                <a:effectLst/>
                <a:latin typeface="Times New Roman" pitchFamily="18" charset="0"/>
              </a:rPr>
              <a:t> по </a:t>
            </a:r>
            <a:r>
              <a:rPr kumimoji="0" lang="bg-BG" sz="2400" b="1" i="0" u="none" strike="noStrike" cap="none" normalizeH="0" baseline="0" smtClean="0">
                <a:ln>
                  <a:noFill/>
                </a:ln>
                <a:solidFill>
                  <a:srgbClr val="FF00FF"/>
                </a:solidFill>
                <a:effectLst/>
                <a:latin typeface="Times New Roman" pitchFamily="18" charset="0"/>
              </a:rPr>
              <a:t>шифри на бизнес транзакциите </a:t>
            </a:r>
          </a:p>
        </p:txBody>
      </p:sp>
      <p:cxnSp>
        <p:nvCxnSpPr>
          <p:cNvPr id="12" name="Straight Arrow Connector 11"/>
          <p:cNvCxnSpPr>
            <a:stCxn id="8" idx="2"/>
          </p:cNvCxnSpPr>
          <p:nvPr/>
        </p:nvCxnSpPr>
        <p:spPr bwMode="auto">
          <a:xfrm>
            <a:off x="4499992" y="5085184"/>
            <a:ext cx="0" cy="792088"/>
          </a:xfrm>
          <a:prstGeom prst="straightConnector1">
            <a:avLst/>
          </a:prstGeom>
          <a:solidFill>
            <a:schemeClr val="accent1"/>
          </a:solidFill>
          <a:ln w="2857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lowchart: Terminator 12"/>
          <p:cNvSpPr/>
          <p:nvPr/>
        </p:nvSpPr>
        <p:spPr bwMode="auto">
          <a:xfrm>
            <a:off x="3599892" y="5877272"/>
            <a:ext cx="1800200" cy="576064"/>
          </a:xfrm>
          <a:prstGeom prst="flowChartTerminator">
            <a:avLst/>
          </a:prstGeom>
          <a:ln w="28575">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tx1"/>
                </a:solidFill>
                <a:effectLst/>
                <a:latin typeface="Times New Roman" pitchFamily="18" charset="0"/>
              </a:rPr>
              <a:t>КРАЙ</a:t>
            </a:r>
          </a:p>
        </p:txBody>
      </p:sp>
    </p:spTree>
    <p:extLst>
      <p:ext uri="{BB962C8B-B14F-4D97-AF65-F5344CB8AC3E}">
        <p14:creationId xmlns:p14="http://schemas.microsoft.com/office/powerpoint/2010/main" val="40416731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16632"/>
            <a:ext cx="8062664" cy="648072"/>
          </a:xfrm>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lvl="0">
              <a:spcBef>
                <a:spcPct val="50000"/>
              </a:spcBef>
            </a:pPr>
            <a:r>
              <a:rPr lang="bg-BG" sz="1800" b="1" kern="1200" cap="all">
                <a:ln/>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itchFamily="18" charset="0"/>
                <a:ea typeface="+mn-ea"/>
                <a:cs typeface="+mn-cs"/>
              </a:rPr>
              <a:t>Модул 1.2. </a:t>
            </a:r>
            <a:r>
              <a:rPr lang="bg-BG" sz="1800" b="1" kern="1200" cap="a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itchFamily="18" charset="0"/>
                <a:ea typeface="+mn-ea"/>
                <a:cs typeface="+mn-cs"/>
              </a:rPr>
              <a:t>Подготовка и първична обработка (филтриране) на данните.</a:t>
            </a:r>
            <a:endParaRPr lang="en-GB" sz="1800" b="1" kern="1200" cap="a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itchFamily="18" charset="0"/>
              <a:ea typeface="+mn-ea"/>
              <a:cs typeface="+mn-cs"/>
            </a:endParaRPr>
          </a:p>
        </p:txBody>
      </p:sp>
      <p:sp>
        <p:nvSpPr>
          <p:cNvPr id="3" name="Subtitle 2"/>
          <p:cNvSpPr>
            <a:spLocks noGrp="1"/>
          </p:cNvSpPr>
          <p:nvPr>
            <p:ph type="subTitle" idx="1"/>
          </p:nvPr>
        </p:nvSpPr>
        <p:spPr>
          <a:xfrm>
            <a:off x="251520" y="836712"/>
            <a:ext cx="8568952" cy="5472608"/>
          </a:xfrm>
        </p:spPr>
        <p:txBody>
          <a:bodyPr/>
          <a:lstStyle/>
          <a:p>
            <a:pPr marL="342900" indent="-342900" algn="l">
              <a:buClr>
                <a:srgbClr val="FF00FF"/>
              </a:buClr>
              <a:buSzPct val="105000"/>
              <a:buFont typeface="+mj-lt"/>
              <a:buAutoNum type="arabicParenR"/>
            </a:pPr>
            <a:r>
              <a:rPr lang="bg-BG" sz="1600" b="1" i="1" smtClean="0">
                <a:solidFill>
                  <a:srgbClr val="008000"/>
                </a:solidFill>
              </a:rPr>
              <a:t>Същност и предназначение</a:t>
            </a:r>
          </a:p>
          <a:p>
            <a:pPr marL="285750" indent="-285750" algn="l">
              <a:buClr>
                <a:srgbClr val="008000"/>
              </a:buClr>
              <a:buSzPct val="110000"/>
              <a:buFont typeface="Wingdings" pitchFamily="2" charset="2"/>
              <a:buChar char="§"/>
            </a:pPr>
            <a:r>
              <a:rPr lang="bg-BG" sz="1600" b="1" smtClean="0"/>
              <a:t>Организирана и систематизирана съвкупност от процеси, процедури и операции, които осъществяват подготовката и първачната (оперативната) обработка на данните;</a:t>
            </a:r>
          </a:p>
          <a:p>
            <a:pPr marL="285750" indent="-285750" algn="l">
              <a:buClr>
                <a:srgbClr val="008000"/>
              </a:buClr>
              <a:buSzPct val="110000"/>
              <a:buFont typeface="Wingdings" pitchFamily="2" charset="2"/>
              <a:buChar char="§"/>
            </a:pPr>
            <a:r>
              <a:rPr lang="bg-BG" sz="1600" b="1" smtClean="0">
                <a:solidFill>
                  <a:srgbClr val="9900CC"/>
                </a:solidFill>
              </a:rPr>
              <a:t>Подготовката</a:t>
            </a:r>
            <a:r>
              <a:rPr lang="bg-BG" sz="1600" b="1" smtClean="0"/>
              <a:t> се свежда до първоначалното групиране, подреждане (сортиране) и форматно адаптиране към обработващия приложен софтуер;</a:t>
            </a:r>
          </a:p>
          <a:p>
            <a:pPr marL="285750" indent="-285750" algn="l">
              <a:buClr>
                <a:srgbClr val="008000"/>
              </a:buClr>
              <a:buSzPct val="110000"/>
              <a:buFont typeface="Wingdings" pitchFamily="2" charset="2"/>
              <a:buChar char="§"/>
            </a:pPr>
            <a:r>
              <a:rPr lang="bg-BG" sz="1600" b="1" smtClean="0">
                <a:solidFill>
                  <a:srgbClr val="009900"/>
                </a:solidFill>
              </a:rPr>
              <a:t>Първичната обработка </a:t>
            </a:r>
            <a:r>
              <a:rPr lang="bg-BG" sz="1600" b="1" smtClean="0"/>
              <a:t>на данните е насочена към информационното обслужване на оперативния мениджмънт и първичното филтриране на данните.</a:t>
            </a:r>
          </a:p>
          <a:p>
            <a:pPr marL="342900" indent="-342900" algn="l">
              <a:buClr>
                <a:srgbClr val="FF00FF"/>
              </a:buClr>
              <a:buSzPct val="105000"/>
              <a:buFont typeface="+mj-lt"/>
              <a:buAutoNum type="arabicParenR" startAt="2"/>
            </a:pPr>
            <a:r>
              <a:rPr lang="bg-BG" sz="1600" b="1" i="1" smtClean="0">
                <a:solidFill>
                  <a:srgbClr val="6600CC"/>
                </a:solidFill>
              </a:rPr>
              <a:t>Конфигурация</a:t>
            </a:r>
          </a:p>
          <a:p>
            <a:pPr marL="285750" indent="-285750" algn="l">
              <a:buClr>
                <a:srgbClr val="6600CC"/>
              </a:buClr>
              <a:buSzPct val="105000"/>
              <a:buFont typeface="Wingdings" pitchFamily="2" charset="2"/>
              <a:buChar char="ü"/>
            </a:pPr>
            <a:r>
              <a:rPr lang="bg-BG" sz="1600" b="1" smtClean="0">
                <a:solidFill>
                  <a:srgbClr val="663300"/>
                </a:solidFill>
              </a:rPr>
              <a:t>Подготовка</a:t>
            </a:r>
            <a:r>
              <a:rPr lang="bg-BG" sz="1600" b="1" smtClean="0"/>
              <a:t> – първичните данни и първичната информация от първичните работни файлове се подлагат на предварителни подготвителни процедури, които се свеждат до:</a:t>
            </a:r>
          </a:p>
          <a:p>
            <a:pPr algn="l">
              <a:buClr>
                <a:srgbClr val="6600CC"/>
              </a:buClr>
              <a:buSzPct val="105000"/>
            </a:pPr>
            <a:r>
              <a:rPr lang="bg-BG" sz="1600" b="1"/>
              <a:t>	</a:t>
            </a:r>
            <a:r>
              <a:rPr lang="bg-BG" sz="1600" b="1" smtClean="0">
                <a:solidFill>
                  <a:srgbClr val="FF0000"/>
                </a:solidFill>
              </a:rPr>
              <a:t>а) </a:t>
            </a:r>
            <a:r>
              <a:rPr lang="bg-BG" sz="1600" b="1" smtClean="0"/>
              <a:t>групиране по дата и пореден номер на постъпване на бизнес транзакцията;</a:t>
            </a:r>
          </a:p>
          <a:p>
            <a:pPr algn="l">
              <a:buClr>
                <a:srgbClr val="6600CC"/>
              </a:buClr>
              <a:buSzPct val="105000"/>
            </a:pPr>
            <a:r>
              <a:rPr lang="bg-BG" sz="1600" b="1"/>
              <a:t>	</a:t>
            </a:r>
            <a:r>
              <a:rPr lang="bg-BG" sz="1600" b="1" smtClean="0">
                <a:solidFill>
                  <a:srgbClr val="FF0000"/>
                </a:solidFill>
              </a:rPr>
              <a:t>б) </a:t>
            </a:r>
            <a:r>
              <a:rPr lang="bg-BG" sz="1600" b="1" smtClean="0"/>
              <a:t>подреждане (сортиране) по основни оперативни класификационни признаци: бизнес партньор, структурно поделение, шифър на бизнес транзакцията и др.;</a:t>
            </a:r>
          </a:p>
          <a:p>
            <a:pPr algn="l">
              <a:buClr>
                <a:srgbClr val="6600CC"/>
              </a:buClr>
              <a:buSzPct val="105000"/>
            </a:pPr>
            <a:r>
              <a:rPr lang="bg-BG" sz="1600" b="1"/>
              <a:t>	</a:t>
            </a:r>
            <a:r>
              <a:rPr lang="bg-BG" sz="1600" b="1" smtClean="0">
                <a:solidFill>
                  <a:srgbClr val="FF0000"/>
                </a:solidFill>
              </a:rPr>
              <a:t>в)</a:t>
            </a:r>
            <a:r>
              <a:rPr lang="bg-BG" sz="1600" b="1" smtClean="0"/>
              <a:t> форматно адаптиране към приложния софтуер, който ще осъществи първичната обработка на данните: електронна таблица, оперативни модули на </a:t>
            </a:r>
            <a:r>
              <a:rPr lang="en-US" sz="1600" b="1" smtClean="0"/>
              <a:t>ERP Systems</a:t>
            </a:r>
            <a:r>
              <a:rPr lang="bg-BG" sz="1600" b="1" smtClean="0"/>
              <a:t>, </a:t>
            </a:r>
            <a:r>
              <a:rPr lang="en-US" sz="1600" b="1" smtClean="0"/>
              <a:t>CRM Systems, SCM Systems </a:t>
            </a:r>
            <a:r>
              <a:rPr lang="bg-BG" sz="1600" b="1" smtClean="0"/>
              <a:t> и др.</a:t>
            </a:r>
          </a:p>
          <a:p>
            <a:pPr marL="285750" indent="-285750" algn="l">
              <a:buClr>
                <a:srgbClr val="6600CC"/>
              </a:buClr>
              <a:buSzPct val="105000"/>
              <a:buFont typeface="Wingdings" pitchFamily="2" charset="2"/>
              <a:buChar char="ü"/>
            </a:pPr>
            <a:r>
              <a:rPr lang="bg-BG" sz="1600" b="1" smtClean="0">
                <a:solidFill>
                  <a:srgbClr val="FF0000"/>
                </a:solidFill>
              </a:rPr>
              <a:t>Първична (оперативна) обработка на данните </a:t>
            </a:r>
            <a:r>
              <a:rPr lang="bg-BG" sz="1600" b="1" smtClean="0"/>
              <a:t>–  осъществява обработка на първичните данни с цел информационното обслужване на оперативния мениджмънт;</a:t>
            </a:r>
          </a:p>
          <a:p>
            <a:pPr marL="285750" indent="-285750" algn="l">
              <a:buClr>
                <a:srgbClr val="6600CC"/>
              </a:buClr>
              <a:buSzPct val="105000"/>
              <a:buFont typeface="Wingdings" pitchFamily="2" charset="2"/>
              <a:buChar char="ü"/>
            </a:pPr>
            <a:r>
              <a:rPr lang="bg-BG" sz="1600" b="1" smtClean="0">
                <a:solidFill>
                  <a:srgbClr val="009900"/>
                </a:solidFill>
              </a:rPr>
              <a:t>Филтриране на данните – </a:t>
            </a:r>
            <a:r>
              <a:rPr lang="bg-BG" sz="1600" b="1" smtClean="0"/>
              <a:t>формиране на информационни съвкупности, които се отправят към оперативните бази от данни на бизнес организацията. </a:t>
            </a:r>
            <a:endParaRPr lang="bg-BG" sz="1600" b="1"/>
          </a:p>
        </p:txBody>
      </p:sp>
      <p:sp>
        <p:nvSpPr>
          <p:cNvPr id="4" name="Rectangle 12"/>
          <p:cNvSpPr>
            <a:spLocks noChangeArrowheads="1"/>
          </p:cNvSpPr>
          <p:nvPr/>
        </p:nvSpPr>
        <p:spPr bwMode="auto">
          <a:xfrm>
            <a:off x="250825" y="6453188"/>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30333605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fade">
                                      <p:cBhvr>
                                        <p:cTn id="54" dur="1000"/>
                                        <p:tgtEl>
                                          <p:spTgt spid="3">
                                            <p:txEl>
                                              <p:pRg st="5" end="5"/>
                                            </p:txEl>
                                          </p:spTgt>
                                        </p:tgtEl>
                                      </p:cBhvr>
                                    </p:animEffect>
                                    <p:anim calcmode="lin" valueType="num">
                                      <p:cBhvr>
                                        <p:cTn id="5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fade">
                                      <p:cBhvr>
                                        <p:cTn id="61" dur="1000"/>
                                        <p:tgtEl>
                                          <p:spTgt spid="3">
                                            <p:txEl>
                                              <p:pRg st="6" end="6"/>
                                            </p:txEl>
                                          </p:spTgt>
                                        </p:tgtEl>
                                      </p:cBhvr>
                                    </p:animEffect>
                                    <p:anim calcmode="lin" valueType="num">
                                      <p:cBhvr>
                                        <p:cTn id="6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animEffect transition="in" filter="fade">
                                      <p:cBhvr>
                                        <p:cTn id="68" dur="1000"/>
                                        <p:tgtEl>
                                          <p:spTgt spid="3">
                                            <p:txEl>
                                              <p:pRg st="7" end="7"/>
                                            </p:txEl>
                                          </p:spTgt>
                                        </p:tgtEl>
                                      </p:cBhvr>
                                    </p:animEffect>
                                    <p:anim calcmode="lin" valueType="num">
                                      <p:cBhvr>
                                        <p:cTn id="6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animEffect transition="in" filter="fade">
                                      <p:cBhvr>
                                        <p:cTn id="75" dur="1000"/>
                                        <p:tgtEl>
                                          <p:spTgt spid="3">
                                            <p:txEl>
                                              <p:pRg st="8" end="8"/>
                                            </p:txEl>
                                          </p:spTgt>
                                        </p:tgtEl>
                                      </p:cBhvr>
                                    </p:animEffect>
                                    <p:anim calcmode="lin" valueType="num">
                                      <p:cBhvr>
                                        <p:cTn id="7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fade">
                                      <p:cBhvr>
                                        <p:cTn id="82" dur="1000"/>
                                        <p:tgtEl>
                                          <p:spTgt spid="3">
                                            <p:txEl>
                                              <p:pRg st="9" end="9"/>
                                            </p:txEl>
                                          </p:spTgt>
                                        </p:tgtEl>
                                      </p:cBhvr>
                                    </p:animEffect>
                                    <p:anim calcmode="lin" valueType="num">
                                      <p:cBhvr>
                                        <p:cTn id="8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8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
                                            <p:txEl>
                                              <p:pRg st="10" end="10"/>
                                            </p:txEl>
                                          </p:spTgt>
                                        </p:tgtEl>
                                        <p:attrNameLst>
                                          <p:attrName>style.visibility</p:attrName>
                                        </p:attrNameLst>
                                      </p:cBhvr>
                                      <p:to>
                                        <p:strVal val="visible"/>
                                      </p:to>
                                    </p:set>
                                    <p:animEffect transition="in" filter="fade">
                                      <p:cBhvr>
                                        <p:cTn id="89" dur="1000"/>
                                        <p:tgtEl>
                                          <p:spTgt spid="3">
                                            <p:txEl>
                                              <p:pRg st="10" end="10"/>
                                            </p:txEl>
                                          </p:spTgt>
                                        </p:tgtEl>
                                      </p:cBhvr>
                                    </p:animEffect>
                                    <p:anim calcmode="lin" valueType="num">
                                      <p:cBhvr>
                                        <p:cTn id="9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9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188640"/>
            <a:ext cx="8784976" cy="5976664"/>
          </a:xfrm>
        </p:spPr>
        <p:txBody>
          <a:bodyPr/>
          <a:lstStyle/>
          <a:p>
            <a:pPr marL="342900" indent="-342900" algn="l">
              <a:buClr>
                <a:srgbClr val="0033CC"/>
              </a:buClr>
              <a:buSzPct val="105000"/>
              <a:buFont typeface="+mj-lt"/>
              <a:buAutoNum type="arabicParenR" startAt="3"/>
            </a:pPr>
            <a:r>
              <a:rPr lang="bg-BG" sz="1600" b="1" i="1" smtClean="0">
                <a:solidFill>
                  <a:srgbClr val="FF0000"/>
                </a:solidFill>
              </a:rPr>
              <a:t>Състояние и характеристики</a:t>
            </a:r>
          </a:p>
          <a:p>
            <a:pPr marL="285750" indent="-285750" algn="l">
              <a:buClr>
                <a:srgbClr val="FF0000"/>
              </a:buClr>
              <a:buFont typeface="Wingdings" pitchFamily="2" charset="2"/>
              <a:buChar char="q"/>
            </a:pPr>
            <a:r>
              <a:rPr lang="bg-BG" sz="1600" b="1" smtClean="0"/>
              <a:t>Осъществява се предимно на автоматизираните работни места (АРМ) на специалистите и сътрудниците от оперативните звена на бизнес организацията;</a:t>
            </a:r>
          </a:p>
          <a:p>
            <a:pPr marL="285750" indent="-285750" algn="l">
              <a:buClr>
                <a:srgbClr val="FF0000"/>
              </a:buClr>
              <a:buFont typeface="Wingdings" pitchFamily="2" charset="2"/>
              <a:buChar char="q"/>
            </a:pPr>
            <a:r>
              <a:rPr lang="bg-BG" sz="1600" b="1" smtClean="0"/>
              <a:t>Представлява най-ниското, оперативно стъпало на йерерхично-разпределената автоматизирана обработка на икономическата информация;</a:t>
            </a:r>
          </a:p>
          <a:p>
            <a:pPr marL="285750" indent="-285750" algn="l">
              <a:buClr>
                <a:srgbClr val="FF0000"/>
              </a:buClr>
              <a:buFont typeface="Wingdings" pitchFamily="2" charset="2"/>
              <a:buChar char="q"/>
            </a:pPr>
            <a:r>
              <a:rPr lang="bg-BG" sz="1600" b="1" smtClean="0"/>
              <a:t>Осъществява се по дейности и функции на оперативния мениджмънт;</a:t>
            </a:r>
          </a:p>
          <a:p>
            <a:pPr marL="285750" indent="-285750" algn="l">
              <a:buClr>
                <a:srgbClr val="FF0000"/>
              </a:buClr>
              <a:buFont typeface="Wingdings" pitchFamily="2" charset="2"/>
              <a:buChar char="q"/>
            </a:pPr>
            <a:r>
              <a:rPr lang="bg-BG" sz="1600" b="1" smtClean="0"/>
              <a:t>Свързани са с оперативното планиране, оперативното отчитане, оперативния анализ, оперативния контрол и оперативното регулиране;</a:t>
            </a:r>
          </a:p>
          <a:p>
            <a:pPr marL="285750" indent="-285750" algn="l">
              <a:buClr>
                <a:srgbClr val="FF0000"/>
              </a:buClr>
              <a:buFont typeface="Wingdings" pitchFamily="2" charset="2"/>
              <a:buChar char="q"/>
            </a:pPr>
            <a:r>
              <a:rPr lang="bg-BG" sz="1600" b="1" smtClean="0"/>
              <a:t>Зависи от внедрения тип бизнес информационна система.</a:t>
            </a:r>
          </a:p>
          <a:p>
            <a:pPr marL="342900" indent="-342900" algn="l">
              <a:buClr>
                <a:srgbClr val="FF0000"/>
              </a:buClr>
              <a:buSzPct val="105000"/>
              <a:buFont typeface="+mj-lt"/>
              <a:buAutoNum type="arabicParenR" startAt="4"/>
            </a:pPr>
            <a:r>
              <a:rPr lang="bg-BG" sz="1600" b="1" i="1" smtClean="0">
                <a:solidFill>
                  <a:srgbClr val="0000FF"/>
                </a:solidFill>
              </a:rPr>
              <a:t>Преследвани стратегии и тенденции на развитие</a:t>
            </a:r>
          </a:p>
          <a:p>
            <a:pPr marL="285750" indent="-285750" algn="l">
              <a:buClr>
                <a:srgbClr val="0000FF"/>
              </a:buClr>
              <a:buFont typeface="Wingdings" pitchFamily="2" charset="2"/>
              <a:buChar char="ü"/>
            </a:pPr>
            <a:r>
              <a:rPr lang="bg-BG" sz="1600" b="1" smtClean="0"/>
              <a:t>Доближаване на дейностите и процедурите по първичната обработка на данните до източника на възникване на първичните данни и информационно обслужване на оперативните потребности на оперативния мениджмънт;</a:t>
            </a:r>
          </a:p>
          <a:p>
            <a:pPr marL="285750" indent="-285750" algn="l">
              <a:buClr>
                <a:srgbClr val="0000FF"/>
              </a:buClr>
              <a:buFont typeface="Wingdings" pitchFamily="2" charset="2"/>
              <a:buChar char="ü"/>
            </a:pPr>
            <a:r>
              <a:rPr lang="bg-BG" sz="1600" b="1" smtClean="0"/>
              <a:t>Повишаване на оперативността, качеството, гъвкавостта и динамичността на информационните услуги, насочени към оперативните звена на управление;</a:t>
            </a:r>
          </a:p>
          <a:p>
            <a:pPr marL="285750" indent="-285750" algn="l">
              <a:buClr>
                <a:srgbClr val="0000FF"/>
              </a:buClr>
              <a:buFont typeface="Wingdings" pitchFamily="2" charset="2"/>
              <a:buChar char="ü"/>
            </a:pPr>
            <a:r>
              <a:rPr lang="bg-BG" sz="1600" b="1" smtClean="0"/>
              <a:t>Облекчаване на информационните канали на бизнес организациите, като чрез филтрирането на първичните данни и първичната информация, се пропускат само информационните съвкупности, които ще бъдат потребни за тактическия и стратегическия мениджмънт на бизнеса и актуализирането на оперативната база от данни;</a:t>
            </a:r>
          </a:p>
          <a:p>
            <a:pPr marL="285750" indent="-285750" algn="l">
              <a:buClr>
                <a:srgbClr val="0000FF"/>
              </a:buClr>
              <a:buFont typeface="Wingdings" pitchFamily="2" charset="2"/>
              <a:buChar char="ü"/>
            </a:pPr>
            <a:r>
              <a:rPr lang="bg-BG" sz="1600" b="1" smtClean="0"/>
              <a:t>Постига по-високо качество на информационното осигуряване и на информационното обслужване при по ниски разходи за обработка на данните и информацията.</a:t>
            </a:r>
            <a:endParaRPr lang="bg-BG" sz="1600" b="1"/>
          </a:p>
        </p:txBody>
      </p:sp>
      <p:sp>
        <p:nvSpPr>
          <p:cNvPr id="4" name="Rectangle 12"/>
          <p:cNvSpPr>
            <a:spLocks noChangeArrowheads="1"/>
          </p:cNvSpPr>
          <p:nvPr/>
        </p:nvSpPr>
        <p:spPr bwMode="auto">
          <a:xfrm>
            <a:off x="250825" y="6413212"/>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6943212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10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10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32"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8"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10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44"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10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10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62"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10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10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116632"/>
            <a:ext cx="7992888" cy="461665"/>
          </a:xfrm>
          <a:prstGeom prst="rect">
            <a:avLst/>
          </a:prstGeom>
        </p:spPr>
        <p:txBody>
          <a:bodyPr wrap="square">
            <a:spAutoFit/>
          </a:bodyPr>
          <a:lstStyle/>
          <a:p>
            <a:r>
              <a:rPr lang="bg-BG">
                <a:ln w="10541" cmpd="sng">
                  <a:solidFill>
                    <a:schemeClr val="accent1">
                      <a:shade val="88000"/>
                      <a:satMod val="110000"/>
                    </a:schemeClr>
                  </a:solidFill>
                  <a:prstDash val="solid"/>
                </a:ln>
                <a:solidFill>
                  <a:srgbClr val="6600CC"/>
                </a:solidFill>
              </a:rPr>
              <a:t>5. ПРИНЦИПНА ОРГАНИЗАЦИЯ НА МОДУЛА</a:t>
            </a:r>
            <a:endParaRPr lang="bg-BG">
              <a:solidFill>
                <a:srgbClr val="6600CC"/>
              </a:solidFill>
            </a:endParaRPr>
          </a:p>
        </p:txBody>
      </p:sp>
      <p:sp>
        <p:nvSpPr>
          <p:cNvPr id="3" name="Rectangle 12"/>
          <p:cNvSpPr>
            <a:spLocks noChangeArrowheads="1"/>
          </p:cNvSpPr>
          <p:nvPr/>
        </p:nvSpPr>
        <p:spPr bwMode="auto">
          <a:xfrm>
            <a:off x="250825" y="6453187"/>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0000CC"/>
                </a:solidFill>
              </a:rPr>
              <a:t>доц</a:t>
            </a:r>
            <a:r>
              <a:rPr lang="bg-BG" sz="1200">
                <a:solidFill>
                  <a:srgbClr val="0000CC"/>
                </a:solidFill>
              </a:rPr>
              <a:t>. д-р Л. Краев</a:t>
            </a:r>
            <a:endParaRPr lang="en-GB" sz="1200">
              <a:solidFill>
                <a:srgbClr val="0000CC"/>
              </a:solidFill>
            </a:endParaRPr>
          </a:p>
        </p:txBody>
      </p:sp>
      <p:sp>
        <p:nvSpPr>
          <p:cNvPr id="4" name="Flowchart: Direct Access Storage 3"/>
          <p:cNvSpPr/>
          <p:nvPr/>
        </p:nvSpPr>
        <p:spPr bwMode="auto">
          <a:xfrm>
            <a:off x="250825" y="764704"/>
            <a:ext cx="8497639" cy="1656184"/>
          </a:xfrm>
          <a:prstGeom prst="flowChartMagneticDrum">
            <a:avLst/>
          </a:prstGeom>
          <a:solidFill>
            <a:schemeClr val="bg1"/>
          </a:solidFill>
          <a:ln w="28575" cap="flat" cmpd="sng" algn="ctr">
            <a:solidFill>
              <a:srgbClr val="6600CC"/>
            </a:solidFill>
            <a:prstDash val="solid"/>
            <a:round/>
            <a:headEnd type="none" w="med" len="med"/>
            <a:tailEnd type="none" w="med" len="med"/>
          </a:ln>
          <a:effectLst>
            <a:glow rad="228600">
              <a:srgbClr val="9900CC">
                <a:alpha val="40000"/>
              </a:srgb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rgbClr val="009900"/>
                </a:solidFill>
                <a:effectLst/>
                <a:latin typeface="Times New Roman" pitchFamily="18" charset="0"/>
              </a:rPr>
              <a:t>Първични работни файлове: </a:t>
            </a:r>
            <a:r>
              <a:rPr kumimoji="0" lang="bg-BG" sz="2400" b="1" i="0" u="none" strike="noStrike" cap="none" normalizeH="0" baseline="0" smtClean="0">
                <a:ln>
                  <a:noFill/>
                </a:ln>
                <a:solidFill>
                  <a:srgbClr val="FF0000"/>
                </a:solidFill>
                <a:effectLst/>
                <a:latin typeface="Times New Roman" pitchFamily="18" charset="0"/>
              </a:rPr>
              <a:t>първични данни </a:t>
            </a:r>
            <a:r>
              <a:rPr kumimoji="0" lang="bg-BG" sz="2400" b="1" i="0" u="none" strike="noStrike" cap="none" normalizeH="0" baseline="0" smtClean="0">
                <a:ln>
                  <a:noFill/>
                </a:ln>
                <a:solidFill>
                  <a:schemeClr val="tx1"/>
                </a:solidFill>
                <a:effectLst/>
                <a:latin typeface="Times New Roman" pitchFamily="18" charset="0"/>
              </a:rPr>
              <a:t>и </a:t>
            </a:r>
            <a:r>
              <a:rPr kumimoji="0" lang="bg-BG" sz="2400" b="1" i="0" u="none" strike="noStrike" cap="none" normalizeH="0" baseline="0" smtClean="0">
                <a:ln>
                  <a:noFill/>
                </a:ln>
                <a:solidFill>
                  <a:srgbClr val="0000FF"/>
                </a:solidFill>
                <a:effectLst/>
                <a:latin typeface="Times New Roman" pitchFamily="18" charset="0"/>
              </a:rPr>
              <a:t>първична информация</a:t>
            </a:r>
            <a:r>
              <a:rPr kumimoji="0" lang="bg-BG" sz="2400" b="1" i="0" u="none" strike="noStrike" cap="none" normalizeH="0" baseline="0" smtClean="0">
                <a:ln>
                  <a:noFill/>
                </a:ln>
                <a:solidFill>
                  <a:schemeClr val="tx1"/>
                </a:solidFill>
                <a:effectLst/>
                <a:latin typeface="Times New Roman" pitchFamily="18" charset="0"/>
              </a:rPr>
              <a:t> по </a:t>
            </a:r>
            <a:r>
              <a:rPr kumimoji="0" lang="bg-BG" sz="2400" b="1" i="0" u="none" strike="noStrike" cap="none" normalizeH="0" baseline="0" smtClean="0">
                <a:ln>
                  <a:noFill/>
                </a:ln>
                <a:solidFill>
                  <a:srgbClr val="FF00FF"/>
                </a:solidFill>
                <a:effectLst/>
                <a:latin typeface="Times New Roman" pitchFamily="18" charset="0"/>
              </a:rPr>
              <a:t>шифри на бизнес транзакциите </a:t>
            </a:r>
          </a:p>
        </p:txBody>
      </p:sp>
      <p:sp>
        <p:nvSpPr>
          <p:cNvPr id="5" name="Flowchart: Predefined Process 4"/>
          <p:cNvSpPr/>
          <p:nvPr/>
        </p:nvSpPr>
        <p:spPr bwMode="auto">
          <a:xfrm>
            <a:off x="1605143" y="2924944"/>
            <a:ext cx="5760640" cy="1368152"/>
          </a:xfrm>
          <a:prstGeom prst="flowChartPredefinedProcess">
            <a:avLst/>
          </a:prstGeom>
          <a:solidFill>
            <a:schemeClr val="bg1"/>
          </a:solidFill>
          <a:ln w="28575" cap="flat" cmpd="sng" algn="ctr">
            <a:solidFill>
              <a:srgbClr val="CC00CC"/>
            </a:solidFill>
            <a:prstDash val="solid"/>
            <a:round/>
            <a:headEnd type="none" w="med" len="med"/>
            <a:tailEnd type="none" w="med" len="med"/>
          </a:ln>
          <a:effectLst>
            <a:glow rad="228600">
              <a:srgbClr val="9900CC">
                <a:alpha val="40000"/>
              </a:srgb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0000FF"/>
                </a:solidFill>
                <a:effectLst/>
              </a:rPr>
              <a:t>Първична обработка </a:t>
            </a:r>
            <a:r>
              <a:rPr kumimoji="0" lang="bg-BG" sz="2000" b="1" i="0" u="none" strike="noStrike" cap="none" normalizeH="0" baseline="0" smtClean="0">
                <a:ln>
                  <a:noFill/>
                </a:ln>
                <a:effectLst/>
              </a:rPr>
              <a:t>и</a:t>
            </a:r>
            <a:r>
              <a:rPr kumimoji="0" lang="bg-BG" sz="2000" b="1" i="0" u="none" strike="noStrike" cap="none" normalizeH="0" baseline="0" smtClean="0">
                <a:ln>
                  <a:noFill/>
                </a:ln>
                <a:solidFill>
                  <a:srgbClr val="0000FF"/>
                </a:solidFill>
                <a:effectLst/>
              </a:rPr>
              <a:t> </a:t>
            </a:r>
            <a:r>
              <a:rPr kumimoji="0" lang="bg-BG" sz="2000" b="1" i="0" u="none" strike="noStrike" cap="none" normalizeH="0" baseline="0" smtClean="0">
                <a:ln>
                  <a:noFill/>
                </a:ln>
                <a:solidFill>
                  <a:srgbClr val="FF0000"/>
                </a:solidFill>
                <a:effectLst/>
              </a:rPr>
              <a:t>първична филтриране </a:t>
            </a:r>
            <a:r>
              <a:rPr kumimoji="0" lang="bg-BG" sz="2000" b="1" i="0" u="none" strike="noStrike" cap="none" normalizeH="0" baseline="0" smtClean="0">
                <a:ln>
                  <a:noFill/>
                </a:ln>
                <a:solidFill>
                  <a:srgbClr val="0000FF"/>
                </a:solidFill>
                <a:effectLst/>
              </a:rPr>
              <a:t>на първичните данни и първичната информация на </a:t>
            </a:r>
            <a:r>
              <a:rPr kumimoji="0" lang="bg-BG" sz="2000" b="1" i="0" u="none" strike="noStrike" cap="none" normalizeH="0" baseline="0" smtClean="0">
                <a:ln>
                  <a:noFill/>
                </a:ln>
                <a:solidFill>
                  <a:srgbClr val="008000"/>
                </a:solidFill>
                <a:effectLst/>
              </a:rPr>
              <a:t>АРМ на сътрудниците и специалистите </a:t>
            </a:r>
          </a:p>
        </p:txBody>
      </p:sp>
      <p:sp>
        <p:nvSpPr>
          <p:cNvPr id="6" name="Flowchart: Magnetic Disk 5"/>
          <p:cNvSpPr/>
          <p:nvPr/>
        </p:nvSpPr>
        <p:spPr bwMode="auto">
          <a:xfrm>
            <a:off x="250825" y="4869160"/>
            <a:ext cx="3025031" cy="1440160"/>
          </a:xfrm>
          <a:prstGeom prst="flowChartMagneticDisk">
            <a:avLst/>
          </a:prstGeom>
          <a:solidFill>
            <a:schemeClr val="bg1"/>
          </a:solidFill>
          <a:ln w="28575" cap="flat" cmpd="sng" algn="ctr">
            <a:solidFill>
              <a:srgbClr val="008000"/>
            </a:solidFill>
            <a:prstDash val="solid"/>
            <a:round/>
            <a:headEnd type="none" w="med" len="med"/>
            <a:tailEnd type="none" w="med" len="med"/>
          </a:ln>
          <a:effectLst>
            <a:glow rad="228600">
              <a:srgbClr val="008000">
                <a:alpha val="40000"/>
              </a:srgb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tx1"/>
                </a:solidFill>
                <a:effectLst/>
                <a:latin typeface="Times New Roman" pitchFamily="18" charset="0"/>
              </a:rPr>
              <a:t>Филтрирани първични информационни съвкупности</a:t>
            </a:r>
          </a:p>
        </p:txBody>
      </p:sp>
      <p:sp>
        <p:nvSpPr>
          <p:cNvPr id="7" name="Flowchart: Multidocument 6"/>
          <p:cNvSpPr/>
          <p:nvPr/>
        </p:nvSpPr>
        <p:spPr bwMode="auto">
          <a:xfrm>
            <a:off x="4860032" y="4797152"/>
            <a:ext cx="3744416" cy="1794534"/>
          </a:xfrm>
          <a:prstGeom prst="flowChartMultidocument">
            <a:avLst/>
          </a:prstGeom>
          <a:solidFill>
            <a:schemeClr val="bg1"/>
          </a:solidFill>
          <a:ln w="28575" cap="flat" cmpd="sng" algn="ctr">
            <a:solidFill>
              <a:srgbClr val="0000FF"/>
            </a:solidFill>
            <a:prstDash val="solid"/>
            <a:round/>
            <a:headEnd type="none" w="med" len="med"/>
            <a:tailEnd type="none" w="med" len="med"/>
          </a:ln>
          <a:effectLst>
            <a:glow rad="228600">
              <a:schemeClr val="accent6">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tx1"/>
                </a:solidFill>
                <a:effectLst/>
                <a:latin typeface="Times New Roman" pitchFamily="18" charset="0"/>
              </a:rPr>
              <a:t>Оперативни планови задания, отчети и анализи</a:t>
            </a:r>
          </a:p>
        </p:txBody>
      </p:sp>
      <p:sp>
        <p:nvSpPr>
          <p:cNvPr id="8" name="Down Arrow 7"/>
          <p:cNvSpPr/>
          <p:nvPr/>
        </p:nvSpPr>
        <p:spPr bwMode="auto">
          <a:xfrm>
            <a:off x="3923928" y="2420888"/>
            <a:ext cx="756084" cy="504056"/>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9" name="Down Arrow 8"/>
          <p:cNvSpPr/>
          <p:nvPr/>
        </p:nvSpPr>
        <p:spPr bwMode="auto">
          <a:xfrm>
            <a:off x="1605143" y="4293096"/>
            <a:ext cx="590593" cy="576064"/>
          </a:xfrm>
          <a:prstGeom prst="downArrow">
            <a:avLst/>
          </a:prstGeom>
          <a:solidFill>
            <a:srgbClr val="FF0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 name="Down Arrow 9"/>
          <p:cNvSpPr/>
          <p:nvPr/>
        </p:nvSpPr>
        <p:spPr bwMode="auto">
          <a:xfrm>
            <a:off x="6732240" y="4293096"/>
            <a:ext cx="576064" cy="504056"/>
          </a:xfrm>
          <a:prstGeom prst="downArrow">
            <a:avLst/>
          </a:prstGeom>
          <a:solidFill>
            <a:srgbClr val="000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608529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16633"/>
            <a:ext cx="8784976" cy="792087"/>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 ФУНКЦИОНАЛНО-ТЕХНОЛОГИЧЕН МОДЕЛ</a:t>
            </a:r>
            <a:b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br>
            <a:r>
              <a:rPr lang="bg-BG" sz="16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glow rad="101600">
                    <a:srgbClr val="CC0099">
                      <a:alpha val="60000"/>
                    </a:srgbClr>
                  </a:glow>
                  <a:outerShdw blurRad="80000" dist="40000" dir="5040000" algn="tl">
                    <a:srgbClr val="000000">
                      <a:alpha val="30000"/>
                    </a:srgbClr>
                  </a:outerShdw>
                </a:effectLst>
              </a:rPr>
              <a:t>6.1. ПЪРВИ ВАРИАНТ – КЛАСИЧЕСКИ МОДЕЛ  </a:t>
            </a:r>
            <a:endParaRPr lang="bg-BG" sz="1600" b="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glow rad="101600">
                  <a:srgbClr val="CC0099">
                    <a:alpha val="60000"/>
                  </a:srgbClr>
                </a:glow>
                <a:outerShdw blurRad="80000" dist="40000" dir="5040000" algn="tl">
                  <a:srgbClr val="000000">
                    <a:alpha val="30000"/>
                  </a:srgbClr>
                </a:outerShdw>
              </a:effectLst>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07" y="2276872"/>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5007" y="3143277"/>
            <a:ext cx="1512168"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1</a:t>
            </a:r>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980728"/>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88024" y="1875499"/>
            <a:ext cx="1008112"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a:t>
            </a:r>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2299149"/>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380312" y="3170141"/>
            <a:ext cx="1512168"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a:t>
            </a:r>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4" name="Block Arc 13"/>
          <p:cNvSpPr/>
          <p:nvPr/>
        </p:nvSpPr>
        <p:spPr bwMode="auto">
          <a:xfrm>
            <a:off x="2064543" y="2492896"/>
            <a:ext cx="5184576" cy="2880320"/>
          </a:xfrm>
          <a:prstGeom prst="blockArc">
            <a:avLst/>
          </a:prstGeom>
          <a:solidFill>
            <a:srgbClr val="66CCFF"/>
          </a:solidFill>
          <a:ln w="38100" cap="flat" cmpd="sng" algn="ctr">
            <a:solidFill>
              <a:srgbClr val="0000FF"/>
            </a:solidFill>
            <a:prstDash val="solid"/>
            <a:round/>
            <a:headEnd type="none" w="med" len="med"/>
            <a:tailEnd type="none" w="med" len="med"/>
          </a:ln>
          <a:effectLst>
            <a:glow rad="2286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5" name="TextBox 14"/>
          <p:cNvSpPr txBox="1"/>
          <p:nvPr/>
        </p:nvSpPr>
        <p:spPr>
          <a:xfrm>
            <a:off x="3203848" y="2636912"/>
            <a:ext cx="3024336" cy="523220"/>
          </a:xfrm>
          <a:prstGeom prst="rect">
            <a:avLst/>
          </a:prstGeom>
          <a:noFill/>
        </p:spPr>
        <p:txBody>
          <a:bodyPr wrap="square" rtlCol="0">
            <a:spAutoFit/>
          </a:bodyPr>
          <a:lstStyle/>
          <a:p>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rPr>
              <a:t>LAN</a:t>
            </a:r>
            <a:endParaRPr lang="bg-BG"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endParaRPr>
          </a:p>
        </p:txBody>
      </p:sp>
      <p:graphicFrame>
        <p:nvGraphicFramePr>
          <p:cNvPr id="16" name="Diagram 15"/>
          <p:cNvGraphicFramePr/>
          <p:nvPr>
            <p:extLst>
              <p:ext uri="{D42A27DB-BD31-4B8C-83A1-F6EECF244321}">
                <p14:modId xmlns:p14="http://schemas.microsoft.com/office/powerpoint/2010/main" val="2255528770"/>
              </p:ext>
            </p:extLst>
          </p:nvPr>
        </p:nvGraphicFramePr>
        <p:xfrm>
          <a:off x="899592" y="5013176"/>
          <a:ext cx="7344816" cy="16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Up-Down Arrow 17"/>
          <p:cNvSpPr/>
          <p:nvPr/>
        </p:nvSpPr>
        <p:spPr bwMode="auto">
          <a:xfrm rot="7844428">
            <a:off x="1818366" y="3038247"/>
            <a:ext cx="355472" cy="579391"/>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9" name="Up-Down Arrow 18"/>
          <p:cNvSpPr/>
          <p:nvPr/>
        </p:nvSpPr>
        <p:spPr bwMode="auto">
          <a:xfrm rot="10800000">
            <a:off x="4574284" y="1781308"/>
            <a:ext cx="355472" cy="720080"/>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0" name="Up-Down Arrow 19"/>
          <p:cNvSpPr/>
          <p:nvPr/>
        </p:nvSpPr>
        <p:spPr bwMode="auto">
          <a:xfrm rot="14419740">
            <a:off x="7071384" y="2932557"/>
            <a:ext cx="355472" cy="579391"/>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1" name="Up-Down Arrow 20"/>
          <p:cNvSpPr/>
          <p:nvPr/>
        </p:nvSpPr>
        <p:spPr bwMode="auto">
          <a:xfrm>
            <a:off x="4283968" y="3222252"/>
            <a:ext cx="864096" cy="1646908"/>
          </a:xfrm>
          <a:prstGeom prst="upDownArrow">
            <a:avLst/>
          </a:prstGeom>
          <a:solidFill>
            <a:srgbClr val="FF00FF"/>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2" name="TextBox 21"/>
          <p:cNvSpPr txBox="1"/>
          <p:nvPr/>
        </p:nvSpPr>
        <p:spPr>
          <a:xfrm>
            <a:off x="1616960" y="6093296"/>
            <a:ext cx="6079742" cy="369332"/>
          </a:xfrm>
          <a:prstGeom prst="rect">
            <a:avLst/>
          </a:prstGeom>
          <a:noFill/>
        </p:spPr>
        <p:txBody>
          <a:bodyPr wrap="square" rtlCol="0">
            <a:spAutoFit/>
          </a:bodyPr>
          <a:lstStyle/>
          <a:p>
            <a:r>
              <a:rPr lang="bg-BG" sz="1800" cap="all"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rPr>
              <a:t>КОРПОРАТИВЕН (СОБСТВЕН) ЦЕНТЪР ЗА ДАННИ</a:t>
            </a:r>
            <a:endParaRPr lang="bg-BG" sz="1800" cap="all">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endParaRPr>
          </a:p>
        </p:txBody>
      </p:sp>
      <p:sp>
        <p:nvSpPr>
          <p:cNvPr id="23" name="TextBox 22"/>
          <p:cNvSpPr txBox="1"/>
          <p:nvPr/>
        </p:nvSpPr>
        <p:spPr>
          <a:xfrm>
            <a:off x="395537" y="1138186"/>
            <a:ext cx="3096344" cy="923330"/>
          </a:xfrm>
          <a:prstGeom prst="rect">
            <a:avLst/>
          </a:prstGeom>
          <a:effectLst>
            <a:glow rad="1397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bg-BG" sz="1800" smtClean="0">
                <a:solidFill>
                  <a:srgbClr val="FF0000"/>
                </a:solidFill>
              </a:rPr>
              <a:t>Малки фирми</a:t>
            </a:r>
          </a:p>
          <a:p>
            <a:r>
              <a:rPr lang="bg-BG" sz="1800" smtClean="0">
                <a:solidFill>
                  <a:srgbClr val="0000FF"/>
                </a:solidFill>
              </a:rPr>
              <a:t>Средни фирми</a:t>
            </a:r>
          </a:p>
          <a:p>
            <a:r>
              <a:rPr lang="bg-BG" sz="1800" smtClean="0">
                <a:solidFill>
                  <a:srgbClr val="FF00FF"/>
                </a:solidFill>
              </a:rPr>
              <a:t>Корпоративни организации</a:t>
            </a:r>
            <a:endParaRPr lang="bg-BG" sz="1800">
              <a:solidFill>
                <a:srgbClr val="FF00FF"/>
              </a:solidFill>
            </a:endParaRPr>
          </a:p>
        </p:txBody>
      </p:sp>
      <p:sp>
        <p:nvSpPr>
          <p:cNvPr id="24" name="TextBox 23"/>
          <p:cNvSpPr txBox="1"/>
          <p:nvPr/>
        </p:nvSpPr>
        <p:spPr>
          <a:xfrm>
            <a:off x="6084168" y="1196533"/>
            <a:ext cx="2808312" cy="584775"/>
          </a:xfrm>
          <a:prstGeom prst="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bg-BG" sz="1600" smtClean="0">
                <a:solidFill>
                  <a:srgbClr val="008000"/>
                </a:solidFill>
              </a:rPr>
              <a:t>СОБСТВЕНА ИНФРАСТРУКТУРА</a:t>
            </a:r>
            <a:endParaRPr lang="bg-BG" sz="1600">
              <a:solidFill>
                <a:srgbClr val="008000"/>
              </a:solidFill>
            </a:endParaRPr>
          </a:p>
        </p:txBody>
      </p:sp>
    </p:spTree>
    <p:extLst>
      <p:ext uri="{BB962C8B-B14F-4D97-AF65-F5344CB8AC3E}">
        <p14:creationId xmlns:p14="http://schemas.microsoft.com/office/powerpoint/2010/main" val="6238082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99FF99"/>
            </a:gs>
            <a:gs pos="50000">
              <a:srgbClr val="9966FF"/>
            </a:gs>
            <a:gs pos="100000">
              <a:srgbClr val="99FF99"/>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09600" y="381000"/>
            <a:ext cx="7848600" cy="1392238"/>
          </a:xfrm>
          <a:solidFill>
            <a:srgbClr val="66FFFF"/>
          </a:solidFill>
          <a:scene3d>
            <a:camera prst="legacyObliqueTopLeft"/>
            <a:lightRig rig="legacyFlat3" dir="t"/>
          </a:scene3d>
          <a:sp3d extrusionH="430200" prstMaterial="legacyMatte">
            <a:bevelT w="13500" h="13500" prst="angle"/>
            <a:bevelB w="13500" h="13500" prst="angle"/>
            <a:extrusionClr>
              <a:srgbClr val="66FFFF"/>
            </a:extrusionClr>
          </a:sp3d>
        </p:spPr>
        <p:txBody>
          <a:bodyPr>
            <a:flatTx/>
          </a:bodyPr>
          <a:lstStyle/>
          <a:p>
            <a:r>
              <a:rPr lang="bg-BG" sz="2800" b="1">
                <a:solidFill>
                  <a:srgbClr val="9900CC"/>
                </a:solidFill>
              </a:rPr>
              <a:t>Тема 2. </a:t>
            </a:r>
            <a:r>
              <a:rPr lang="bg-BG" sz="2800" b="1" smtClean="0">
                <a:solidFill>
                  <a:srgbClr val="9900CC"/>
                </a:solidFill>
              </a:rPr>
              <a:t>АОИИ </a:t>
            </a:r>
            <a:r>
              <a:rPr lang="bg-BG" sz="2800" b="1">
                <a:solidFill>
                  <a:srgbClr val="9900CC"/>
                </a:solidFill>
              </a:rPr>
              <a:t>в системата на информационния мениджмънт в предприятията, фирмите и корпорациите.</a:t>
            </a:r>
            <a:endParaRPr lang="en-GB" sz="2800" b="1">
              <a:solidFill>
                <a:srgbClr val="9900CC"/>
              </a:solidFill>
            </a:endParaRPr>
          </a:p>
        </p:txBody>
      </p:sp>
      <p:sp>
        <p:nvSpPr>
          <p:cNvPr id="4099" name="Rectangle 3"/>
          <p:cNvSpPr>
            <a:spLocks noGrp="1" noChangeArrowheads="1"/>
          </p:cNvSpPr>
          <p:nvPr>
            <p:ph type="body" sz="half" idx="1"/>
          </p:nvPr>
        </p:nvSpPr>
        <p:spPr>
          <a:xfrm>
            <a:off x="381000" y="2276475"/>
            <a:ext cx="5791200" cy="3667125"/>
          </a:xfrm>
          <a:solidFill>
            <a:srgbClr val="FFCC99"/>
          </a:solidFill>
          <a:scene3d>
            <a:camera prst="legacyObliqueTopLeft"/>
            <a:lightRig rig="legacyFlat3" dir="t"/>
          </a:scene3d>
          <a:sp3d extrusionH="430200" prstMaterial="legacyMatte">
            <a:bevelT w="13500" h="13500" prst="angle"/>
            <a:bevelB w="13500" h="13500" prst="angle"/>
            <a:extrusionClr>
              <a:srgbClr val="FFCC99"/>
            </a:extrusionClr>
          </a:sp3d>
        </p:spPr>
        <p:txBody>
          <a:bodyPr>
            <a:flatTx/>
          </a:bodyPr>
          <a:lstStyle/>
          <a:p>
            <a:pPr>
              <a:lnSpc>
                <a:spcPct val="90000"/>
              </a:lnSpc>
            </a:pPr>
            <a:r>
              <a:rPr lang="bg-BG" sz="2400" b="1" i="1" u="sng">
                <a:solidFill>
                  <a:schemeClr val="accent2"/>
                </a:solidFill>
              </a:rPr>
              <a:t>Основни въпроси:</a:t>
            </a:r>
            <a:endParaRPr lang="bg-BG" sz="2400" b="1">
              <a:solidFill>
                <a:schemeClr val="accent2"/>
              </a:solidFill>
            </a:endParaRPr>
          </a:p>
          <a:p>
            <a:pPr>
              <a:lnSpc>
                <a:spcPct val="90000"/>
              </a:lnSpc>
            </a:pPr>
            <a:endParaRPr lang="bg-BG" sz="2400" b="1">
              <a:solidFill>
                <a:schemeClr val="accent2"/>
              </a:solidFill>
            </a:endParaRPr>
          </a:p>
          <a:p>
            <a:pPr>
              <a:lnSpc>
                <a:spcPct val="90000"/>
              </a:lnSpc>
            </a:pPr>
            <a:r>
              <a:rPr lang="bg-BG" sz="2400" b="1"/>
              <a:t>1. </a:t>
            </a:r>
            <a:r>
              <a:rPr lang="bg-BG" sz="2400" b="1">
                <a:solidFill>
                  <a:srgbClr val="FF3300"/>
                </a:solidFill>
              </a:rPr>
              <a:t>(3.)</a:t>
            </a:r>
            <a:r>
              <a:rPr lang="bg-BG" sz="2400" b="1"/>
              <a:t> Системен подход в изследването на </a:t>
            </a:r>
            <a:r>
              <a:rPr lang="bg-BG" sz="2400" b="1" smtClean="0"/>
              <a:t>АОИИ</a:t>
            </a:r>
            <a:r>
              <a:rPr lang="bg-BG" sz="2400" b="1"/>
              <a:t>.</a:t>
            </a:r>
            <a:endParaRPr lang="bg-BG" sz="2400" b="1" i="1" u="sng"/>
          </a:p>
          <a:p>
            <a:pPr>
              <a:lnSpc>
                <a:spcPct val="90000"/>
              </a:lnSpc>
            </a:pPr>
            <a:r>
              <a:rPr lang="bg-BG" sz="2400" b="1" i="1"/>
              <a:t>    </a:t>
            </a:r>
            <a:r>
              <a:rPr lang="bg-BG" sz="2400" b="1" i="1">
                <a:solidFill>
                  <a:srgbClr val="006600"/>
                </a:solidFill>
              </a:rPr>
              <a:t>Литература: </a:t>
            </a:r>
            <a:r>
              <a:rPr lang="bg-BG" sz="2400" b="1" i="1">
                <a:solidFill>
                  <a:srgbClr val="FF00FF"/>
                </a:solidFill>
              </a:rPr>
              <a:t>лекциите;</a:t>
            </a:r>
          </a:p>
          <a:p>
            <a:pPr>
              <a:lnSpc>
                <a:spcPct val="90000"/>
              </a:lnSpc>
            </a:pPr>
            <a:endParaRPr lang="bg-BG" sz="2400" b="1" i="1"/>
          </a:p>
          <a:p>
            <a:pPr>
              <a:lnSpc>
                <a:spcPct val="90000"/>
              </a:lnSpc>
            </a:pPr>
            <a:r>
              <a:rPr lang="bg-BG" sz="2400" b="1"/>
              <a:t>2. </a:t>
            </a:r>
            <a:r>
              <a:rPr lang="bg-BG" sz="2400" b="1">
                <a:solidFill>
                  <a:srgbClr val="FF3300"/>
                </a:solidFill>
              </a:rPr>
              <a:t>(4.)</a:t>
            </a:r>
            <a:r>
              <a:rPr lang="bg-BG" sz="2400" b="1"/>
              <a:t> Същност, задачи и функции на системата за </a:t>
            </a:r>
            <a:r>
              <a:rPr lang="bg-BG" sz="2400" b="1" smtClean="0"/>
              <a:t>АОИИ</a:t>
            </a:r>
            <a:r>
              <a:rPr lang="bg-BG" sz="2400" b="1"/>
              <a:t>.</a:t>
            </a:r>
          </a:p>
          <a:p>
            <a:pPr>
              <a:lnSpc>
                <a:spcPct val="90000"/>
              </a:lnSpc>
            </a:pPr>
            <a:r>
              <a:rPr lang="bg-BG" sz="2400" b="1"/>
              <a:t>    </a:t>
            </a:r>
            <a:r>
              <a:rPr lang="bg-BG" sz="2400" b="1" i="1"/>
              <a:t> </a:t>
            </a:r>
            <a:r>
              <a:rPr lang="bg-BG" sz="2400" b="1" i="1">
                <a:solidFill>
                  <a:srgbClr val="006600"/>
                </a:solidFill>
              </a:rPr>
              <a:t>Литература: </a:t>
            </a:r>
            <a:r>
              <a:rPr lang="bg-BG" sz="2400" b="1" i="1">
                <a:solidFill>
                  <a:srgbClr val="FF00FF"/>
                </a:solidFill>
              </a:rPr>
              <a:t>лекциите.</a:t>
            </a:r>
            <a:endParaRPr lang="en-GB" sz="2400" b="1" i="1" u="sng">
              <a:solidFill>
                <a:srgbClr val="FF00FF"/>
              </a:solidFill>
            </a:endParaRPr>
          </a:p>
        </p:txBody>
      </p:sp>
      <p:sp>
        <p:nvSpPr>
          <p:cNvPr id="4101" name="Rectangle 5"/>
          <p:cNvSpPr>
            <a:spLocks noChangeArrowheads="1"/>
          </p:cNvSpPr>
          <p:nvPr/>
        </p:nvSpPr>
        <p:spPr bwMode="auto">
          <a:xfrm>
            <a:off x="304800" y="62484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pic>
        <p:nvPicPr>
          <p:cNvPr id="4103" name="Picture 7" descr="pe01496_"/>
          <p:cNvPicPr>
            <a:picLocks noGrp="1" noChangeAspect="1" noChangeArrowheads="1"/>
          </p:cNvPicPr>
          <p:nvPr>
            <p:ph type="clipArt" sz="half" idx="2"/>
          </p:nvPr>
        </p:nvPicPr>
        <p:blipFill>
          <a:blip r:embed="rId2" cstate="print">
            <a:extLst>
              <a:ext uri="{28A0092B-C50C-407E-A947-70E740481C1C}">
                <a14:useLocalDpi xmlns:a14="http://schemas.microsoft.com/office/drawing/2010/main" val="0"/>
              </a:ext>
            </a:extLst>
          </a:blip>
          <a:srcRect/>
          <a:stretch>
            <a:fillRect/>
          </a:stretch>
        </p:blipFill>
        <p:spPr>
          <a:xfrm>
            <a:off x="6516688" y="2205038"/>
            <a:ext cx="2286000" cy="3962400"/>
          </a:xfrm>
          <a:solidFill>
            <a:srgbClr val="FF99FF"/>
          </a:solid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p:cTn id="7" dur="500" fill="hold"/>
                                        <p:tgtEl>
                                          <p:spTgt spid="4103"/>
                                        </p:tgtEl>
                                        <p:attrNameLst>
                                          <p:attrName>ppt_w</p:attrName>
                                        </p:attrNameLst>
                                      </p:cBhvr>
                                      <p:tavLst>
                                        <p:tav tm="0">
                                          <p:val>
                                            <p:fltVal val="0"/>
                                          </p:val>
                                        </p:tav>
                                        <p:tav tm="100000">
                                          <p:val>
                                            <p:strVal val="#ppt_w"/>
                                          </p:val>
                                        </p:tav>
                                      </p:tavLst>
                                    </p:anim>
                                    <p:anim calcmode="lin" valueType="num">
                                      <p:cBhvr>
                                        <p:cTn id="8" dur="500" fill="hold"/>
                                        <p:tgtEl>
                                          <p:spTgt spid="4103"/>
                                        </p:tgtEl>
                                        <p:attrNameLst>
                                          <p:attrName>ppt_h</p:attrName>
                                        </p:attrNameLst>
                                      </p:cBhvr>
                                      <p:tavLst>
                                        <p:tav tm="0">
                                          <p:val>
                                            <p:fltVal val="0"/>
                                          </p:val>
                                        </p:tav>
                                        <p:tav tm="100000">
                                          <p:val>
                                            <p:strVal val="#ppt_h"/>
                                          </p:val>
                                        </p:tav>
                                      </p:tavLst>
                                    </p:anim>
                                    <p:anim calcmode="lin" valueType="num">
                                      <p:cBhvr>
                                        <p:cTn id="9" dur="500" fill="hold"/>
                                        <p:tgtEl>
                                          <p:spTgt spid="4103"/>
                                        </p:tgtEl>
                                        <p:attrNameLst>
                                          <p:attrName>ppt_x</p:attrName>
                                        </p:attrNameLst>
                                      </p:cBhvr>
                                      <p:tavLst>
                                        <p:tav tm="0">
                                          <p:val>
                                            <p:fltVal val="0.5"/>
                                          </p:val>
                                        </p:tav>
                                        <p:tav tm="100000">
                                          <p:val>
                                            <p:strVal val="#ppt_x"/>
                                          </p:val>
                                        </p:tav>
                                      </p:tavLst>
                                    </p:anim>
                                    <p:anim calcmode="lin" valueType="num">
                                      <p:cBhvr>
                                        <p:cTn id="10" dur="500" fill="hold"/>
                                        <p:tgtEl>
                                          <p:spTgt spid="4103"/>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4098">
                                            <p:txEl>
                                              <p:pRg st="0" end="0"/>
                                            </p:txEl>
                                          </p:spTgt>
                                        </p:tgtEl>
                                        <p:attrNameLst>
                                          <p:attrName>style.visibility</p:attrName>
                                        </p:attrNameLst>
                                      </p:cBhvr>
                                      <p:to>
                                        <p:strVal val="visible"/>
                                      </p:to>
                                    </p:set>
                                    <p:anim calcmode="lin" valueType="num">
                                      <p:cBhvr additive="base">
                                        <p:cTn id="15" dur="500" fill="hold"/>
                                        <p:tgtEl>
                                          <p:spTgt spid="409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099">
                                            <p:txEl>
                                              <p:pRg st="0" end="0"/>
                                            </p:txEl>
                                          </p:spTgt>
                                        </p:tgtEl>
                                        <p:attrNameLst>
                                          <p:attrName>style.visibility</p:attrName>
                                        </p:attrNameLst>
                                      </p:cBhvr>
                                      <p:to>
                                        <p:strVal val="visible"/>
                                      </p:to>
                                    </p:set>
                                    <p:animEffect transition="in" filter="wipe(left)">
                                      <p:cBhvr>
                                        <p:cTn id="21" dur="500"/>
                                        <p:tgtEl>
                                          <p:spTgt spid="4099">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099">
                                            <p:txEl>
                                              <p:pRg st="2" end="2"/>
                                            </p:txEl>
                                          </p:spTgt>
                                        </p:tgtEl>
                                        <p:attrNameLst>
                                          <p:attrName>style.visibility</p:attrName>
                                        </p:attrNameLst>
                                      </p:cBhvr>
                                      <p:to>
                                        <p:strVal val="visible"/>
                                      </p:to>
                                    </p:set>
                                    <p:animEffect transition="in" filter="wipe(left)">
                                      <p:cBhvr>
                                        <p:cTn id="26" dur="500"/>
                                        <p:tgtEl>
                                          <p:spTgt spid="4099">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099">
                                            <p:txEl>
                                              <p:pRg st="3" end="3"/>
                                            </p:txEl>
                                          </p:spTgt>
                                        </p:tgtEl>
                                        <p:attrNameLst>
                                          <p:attrName>style.visibility</p:attrName>
                                        </p:attrNameLst>
                                      </p:cBhvr>
                                      <p:to>
                                        <p:strVal val="visible"/>
                                      </p:to>
                                    </p:set>
                                    <p:animEffect transition="in" filter="wipe(left)">
                                      <p:cBhvr>
                                        <p:cTn id="31" dur="500"/>
                                        <p:tgtEl>
                                          <p:spTgt spid="4099">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099">
                                            <p:txEl>
                                              <p:pRg st="5" end="5"/>
                                            </p:txEl>
                                          </p:spTgt>
                                        </p:tgtEl>
                                        <p:attrNameLst>
                                          <p:attrName>style.visibility</p:attrName>
                                        </p:attrNameLst>
                                      </p:cBhvr>
                                      <p:to>
                                        <p:strVal val="visible"/>
                                      </p:to>
                                    </p:set>
                                    <p:animEffect transition="in" filter="wipe(left)">
                                      <p:cBhvr>
                                        <p:cTn id="36" dur="500"/>
                                        <p:tgtEl>
                                          <p:spTgt spid="4099">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099">
                                            <p:txEl>
                                              <p:pRg st="6" end="6"/>
                                            </p:txEl>
                                          </p:spTgt>
                                        </p:tgtEl>
                                        <p:attrNameLst>
                                          <p:attrName>style.visibility</p:attrName>
                                        </p:attrNameLst>
                                      </p:cBhvr>
                                      <p:to>
                                        <p:strVal val="visible"/>
                                      </p:to>
                                    </p:set>
                                    <p:animEffect transition="in" filter="wipe(left)">
                                      <p:cBhvr>
                                        <p:cTn id="41" dur="500"/>
                                        <p:tgtEl>
                                          <p:spTgt spid="4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autoUpdateAnimBg="0"/>
      <p:bldP spid="4099"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16633"/>
            <a:ext cx="8784976" cy="792087"/>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 ФУНКЦИОНАЛНО-ТЕХНОЛОГИЧЕН МОДЕЛ</a:t>
            </a:r>
            <a:b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br>
            <a:r>
              <a:rPr lang="bg-BG" sz="1600" b="1" cap="all" smtClean="0">
                <a:ln w="9000" cmpd="sng">
                  <a:solidFill>
                    <a:schemeClr val="accent4">
                      <a:shade val="50000"/>
                      <a:satMod val="120000"/>
                    </a:schemeClr>
                  </a:solidFill>
                  <a:prstDash val="solid"/>
                </a:ln>
                <a:solidFill>
                  <a:srgbClr val="FF00FF"/>
                </a:solidFill>
                <a:effectLst>
                  <a:reflection blurRad="12700" stA="28000" endPos="45000" dist="1000" dir="5400000" sy="-100000" algn="bl" rotWithShape="0"/>
                </a:effectLst>
              </a:rPr>
              <a:t>6.2. ВТОРИ ВАРИАНТ –  КОРПОРАТИВЕН ВИРТУАЛИЗИРАН МОДЕЛ </a:t>
            </a:r>
            <a:endParaRPr lang="bg-BG" sz="1600" b="1">
              <a:ln w="11430"/>
              <a:solidFill>
                <a:srgbClr val="FF00FF"/>
              </a:solidFill>
              <a:effectLst>
                <a:glow rad="101600">
                  <a:srgbClr val="CC0099">
                    <a:alpha val="60000"/>
                  </a:srgbClr>
                </a:glow>
                <a:outerShdw blurRad="80000" dist="40000" dir="5040000" algn="tl">
                  <a:srgbClr val="000000">
                    <a:alpha val="30000"/>
                  </a:srgbClr>
                </a:outerShdw>
              </a:effectLst>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07" y="2276872"/>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5007" y="3143277"/>
            <a:ext cx="1512168" cy="646331"/>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1</a:t>
            </a:r>
            <a:endParaRPr lang="bg-BG" sz="1400"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bg-BG" sz="1800" cap="all" baseline="-2500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rgbClr val="FF0000">
                      <a:alpha val="60000"/>
                    </a:srgbClr>
                  </a:glow>
                  <a:reflection blurRad="12700" stA="28000" endPos="45000" dist="1000" dir="5400000" sy="-100000" algn="bl" rotWithShape="0"/>
                </a:effectLst>
              </a:rPr>
              <a:t>ТЪНЪК КЛИЕНТ</a:t>
            </a:r>
            <a:endParaRPr lang="bg-BG" sz="1800" cap="all" baseline="-2500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rgbClr val="FF0000">
                    <a:alpha val="60000"/>
                  </a:srgbClr>
                </a:glow>
                <a:reflection blurRad="12700" stA="28000" endPos="45000" dist="1000" dir="5400000" sy="-100000" algn="bl" rotWithShape="0"/>
              </a:effectLst>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980728"/>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929756" y="1744360"/>
            <a:ext cx="1586460" cy="892552"/>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a:t>
            </a:r>
            <a:endPar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bg-BG" sz="1800" cap="all" baseline="-2500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rgbClr val="FF0000">
                      <a:alpha val="60000"/>
                    </a:srgbClr>
                  </a:glow>
                  <a:reflection blurRad="12700" stA="28000" endPos="45000" dist="1000" dir="5400000" sy="-100000" algn="bl" rotWithShape="0"/>
                </a:effectLst>
              </a:rPr>
              <a:t>ТЪНЪК КЛИЕНТ</a:t>
            </a:r>
          </a:p>
          <a:p>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2299149"/>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380312" y="3170141"/>
            <a:ext cx="1656184" cy="892552"/>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a:t>
            </a:r>
            <a:endPar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bg-BG" sz="1800" cap="all" baseline="-2500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rgbClr val="FF0000">
                      <a:alpha val="60000"/>
                    </a:srgbClr>
                  </a:glow>
                  <a:reflection blurRad="12700" stA="28000" endPos="45000" dist="1000" dir="5400000" sy="-100000" algn="bl" rotWithShape="0"/>
                </a:effectLst>
              </a:rPr>
              <a:t>ТЪНЪК КЛИЕНТ</a:t>
            </a:r>
          </a:p>
          <a:p>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4" name="Block Arc 13"/>
          <p:cNvSpPr/>
          <p:nvPr/>
        </p:nvSpPr>
        <p:spPr bwMode="auto">
          <a:xfrm>
            <a:off x="2064543" y="2492896"/>
            <a:ext cx="5184576" cy="2880320"/>
          </a:xfrm>
          <a:prstGeom prst="blockArc">
            <a:avLst/>
          </a:prstGeom>
          <a:solidFill>
            <a:srgbClr val="66CCFF"/>
          </a:solidFill>
          <a:ln w="38100" cap="flat" cmpd="sng" algn="ctr">
            <a:solidFill>
              <a:srgbClr val="0000FF"/>
            </a:solidFill>
            <a:prstDash val="solid"/>
            <a:round/>
            <a:headEnd type="none" w="med" len="med"/>
            <a:tailEnd type="none" w="med" len="med"/>
          </a:ln>
          <a:effectLst>
            <a:glow rad="2286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5" name="TextBox 14"/>
          <p:cNvSpPr txBox="1"/>
          <p:nvPr/>
        </p:nvSpPr>
        <p:spPr>
          <a:xfrm>
            <a:off x="3203848" y="2636912"/>
            <a:ext cx="3024336" cy="523220"/>
          </a:xfrm>
          <a:prstGeom prst="rect">
            <a:avLst/>
          </a:prstGeom>
          <a:noFill/>
        </p:spPr>
        <p:txBody>
          <a:bodyPr wrap="square" rtlCol="0">
            <a:spAutoFit/>
          </a:bodyPr>
          <a:lstStyle/>
          <a:p>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rPr>
              <a:t>LAN</a:t>
            </a:r>
            <a:endParaRPr lang="bg-BG"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endParaRPr>
          </a:p>
        </p:txBody>
      </p:sp>
      <p:graphicFrame>
        <p:nvGraphicFramePr>
          <p:cNvPr id="16" name="Diagram 15"/>
          <p:cNvGraphicFramePr/>
          <p:nvPr>
            <p:extLst>
              <p:ext uri="{D42A27DB-BD31-4B8C-83A1-F6EECF244321}">
                <p14:modId xmlns:p14="http://schemas.microsoft.com/office/powerpoint/2010/main" val="1931545431"/>
              </p:ext>
            </p:extLst>
          </p:nvPr>
        </p:nvGraphicFramePr>
        <p:xfrm>
          <a:off x="899592" y="5013176"/>
          <a:ext cx="7344816" cy="16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Up-Down Arrow 17"/>
          <p:cNvSpPr/>
          <p:nvPr/>
        </p:nvSpPr>
        <p:spPr bwMode="auto">
          <a:xfrm rot="7844428">
            <a:off x="1818366" y="3038247"/>
            <a:ext cx="355472" cy="579391"/>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9" name="Up-Down Arrow 18"/>
          <p:cNvSpPr/>
          <p:nvPr/>
        </p:nvSpPr>
        <p:spPr bwMode="auto">
          <a:xfrm rot="10800000">
            <a:off x="4574284" y="1781308"/>
            <a:ext cx="355472" cy="720080"/>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0" name="Up-Down Arrow 19"/>
          <p:cNvSpPr/>
          <p:nvPr/>
        </p:nvSpPr>
        <p:spPr bwMode="auto">
          <a:xfrm rot="14419740">
            <a:off x="7071384" y="2932557"/>
            <a:ext cx="355472" cy="579391"/>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1" name="Up-Down Arrow 20"/>
          <p:cNvSpPr/>
          <p:nvPr/>
        </p:nvSpPr>
        <p:spPr bwMode="auto">
          <a:xfrm>
            <a:off x="4283968" y="3222252"/>
            <a:ext cx="864096" cy="1646908"/>
          </a:xfrm>
          <a:prstGeom prst="upDownArrow">
            <a:avLst/>
          </a:prstGeom>
          <a:solidFill>
            <a:srgbClr val="FF00FF"/>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2" name="TextBox 21"/>
          <p:cNvSpPr txBox="1"/>
          <p:nvPr/>
        </p:nvSpPr>
        <p:spPr>
          <a:xfrm>
            <a:off x="1187624" y="6105873"/>
            <a:ext cx="6948772" cy="338554"/>
          </a:xfrm>
          <a:prstGeom prst="rect">
            <a:avLst/>
          </a:prstGeom>
          <a:noFill/>
        </p:spPr>
        <p:txBody>
          <a:bodyPr wrap="square" rtlCol="0">
            <a:spAutoFit/>
          </a:bodyPr>
          <a:lstStyle/>
          <a:p>
            <a:r>
              <a:rPr lang="bg-BG" sz="1600" cap="all"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rPr>
              <a:t>КОРПОРАТИВЕН (СОБСТВЕН) ЦЕНТЪР ЗА ОБРАБОТКА НА ДАННИ</a:t>
            </a:r>
            <a:endParaRPr lang="bg-BG" sz="1600" cap="all">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endParaRPr>
          </a:p>
        </p:txBody>
      </p:sp>
      <p:sp>
        <p:nvSpPr>
          <p:cNvPr id="17" name="TextBox 16"/>
          <p:cNvSpPr txBox="1"/>
          <p:nvPr/>
        </p:nvSpPr>
        <p:spPr>
          <a:xfrm>
            <a:off x="413669" y="1124744"/>
            <a:ext cx="3164866" cy="923330"/>
          </a:xfrm>
          <a:prstGeom prst="rect">
            <a:avLst/>
          </a:prstGeom>
          <a:effectLst>
            <a:glow rad="1397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bg-BG" sz="1800" smtClean="0">
                <a:solidFill>
                  <a:srgbClr val="FF0000"/>
                </a:solidFill>
              </a:rPr>
              <a:t>Малки фирми</a:t>
            </a:r>
          </a:p>
          <a:p>
            <a:r>
              <a:rPr lang="bg-BG" sz="1800" smtClean="0">
                <a:solidFill>
                  <a:srgbClr val="0000FF"/>
                </a:solidFill>
              </a:rPr>
              <a:t>Средни фирми</a:t>
            </a:r>
          </a:p>
          <a:p>
            <a:r>
              <a:rPr lang="bg-BG" sz="1800" smtClean="0">
                <a:solidFill>
                  <a:srgbClr val="FF00FF"/>
                </a:solidFill>
              </a:rPr>
              <a:t>Корпоративни организации</a:t>
            </a:r>
            <a:endParaRPr lang="bg-BG" sz="1800">
              <a:solidFill>
                <a:srgbClr val="FF00FF"/>
              </a:solidFill>
            </a:endParaRPr>
          </a:p>
        </p:txBody>
      </p:sp>
      <p:sp>
        <p:nvSpPr>
          <p:cNvPr id="23" name="TextBox 22"/>
          <p:cNvSpPr txBox="1"/>
          <p:nvPr/>
        </p:nvSpPr>
        <p:spPr>
          <a:xfrm>
            <a:off x="6084168" y="1102077"/>
            <a:ext cx="2808312" cy="584775"/>
          </a:xfrm>
          <a:prstGeom prst="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bg-BG" sz="1600" smtClean="0">
                <a:solidFill>
                  <a:srgbClr val="008000"/>
                </a:solidFill>
              </a:rPr>
              <a:t>СОБСТВЕНА ИНФРАСТРУКТУРА</a:t>
            </a:r>
            <a:endParaRPr lang="bg-BG" sz="1600">
              <a:solidFill>
                <a:srgbClr val="008000"/>
              </a:solidFill>
            </a:endParaRPr>
          </a:p>
        </p:txBody>
      </p:sp>
    </p:spTree>
    <p:extLst>
      <p:ext uri="{BB962C8B-B14F-4D97-AF65-F5344CB8AC3E}">
        <p14:creationId xmlns:p14="http://schemas.microsoft.com/office/powerpoint/2010/main" val="18868311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16633"/>
            <a:ext cx="8784976" cy="792087"/>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 ФУНКЦИОНАЛНО-ТЕХНОЛОГИЧЕН МОДЕЛ</a:t>
            </a:r>
            <a:b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br>
            <a:r>
              <a:rPr lang="bg-BG" sz="1600" b="1" smtClean="0">
                <a:solidFill>
                  <a:srgbClr val="FF00FF"/>
                </a:solidFill>
              </a:rPr>
              <a:t>6.</a:t>
            </a:r>
            <a:r>
              <a:rPr lang="en-US" sz="1600" b="1" smtClean="0">
                <a:solidFill>
                  <a:srgbClr val="FF00FF"/>
                </a:solidFill>
              </a:rPr>
              <a:t>3</a:t>
            </a:r>
            <a:r>
              <a:rPr lang="bg-BG" sz="1600" b="1" smtClean="0">
                <a:solidFill>
                  <a:srgbClr val="FF00FF"/>
                </a:solidFill>
              </a:rPr>
              <a:t>. ТРЕТИ ВАРИАНТ – РАЗВИТ КОРПОРАТИВЕН МОДЕЛ  </a:t>
            </a:r>
            <a:endParaRPr lang="bg-BG" sz="1600" b="1">
              <a:solidFill>
                <a:srgbClr val="FF00FF"/>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07" y="2276872"/>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5007" y="3143277"/>
            <a:ext cx="1512168"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1</a:t>
            </a:r>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980728"/>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88024" y="1875499"/>
            <a:ext cx="1008112"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a:t>
            </a:r>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2299149"/>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380312" y="3170141"/>
            <a:ext cx="1512168"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a:t>
            </a:r>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aphicFrame>
        <p:nvGraphicFramePr>
          <p:cNvPr id="16" name="Diagram 15"/>
          <p:cNvGraphicFramePr/>
          <p:nvPr>
            <p:extLst>
              <p:ext uri="{D42A27DB-BD31-4B8C-83A1-F6EECF244321}">
                <p14:modId xmlns:p14="http://schemas.microsoft.com/office/powerpoint/2010/main" val="3312830531"/>
              </p:ext>
            </p:extLst>
          </p:nvPr>
        </p:nvGraphicFramePr>
        <p:xfrm>
          <a:off x="899592" y="5013176"/>
          <a:ext cx="7344816" cy="16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TextBox 21"/>
          <p:cNvSpPr txBox="1"/>
          <p:nvPr/>
        </p:nvSpPr>
        <p:spPr>
          <a:xfrm>
            <a:off x="1011091" y="6093296"/>
            <a:ext cx="7125305" cy="338554"/>
          </a:xfrm>
          <a:prstGeom prst="rect">
            <a:avLst/>
          </a:prstGeom>
          <a:noFill/>
        </p:spPr>
        <p:txBody>
          <a:bodyPr wrap="square" rtlCol="0">
            <a:spAutoFit/>
          </a:bodyPr>
          <a:lstStyle/>
          <a:p>
            <a:r>
              <a:rPr lang="bg-BG" sz="1600" cap="all"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rPr>
              <a:t>КОРПОРАТИВЕН (СОБСТВЕН) ЦЕНТЪР ЗА</a:t>
            </a:r>
            <a:r>
              <a:rPr lang="en-US" sz="1600" cap="all"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rPr>
              <a:t> </a:t>
            </a:r>
            <a:r>
              <a:rPr lang="bg-BG" sz="1600" cap="all" smtClean="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rPr>
              <a:t>ОБРАБОТКА НА  ДАННИ</a:t>
            </a:r>
            <a:endParaRPr lang="bg-BG" sz="1600" cap="all">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endParaRPr>
          </a:p>
        </p:txBody>
      </p:sp>
      <p:sp>
        <p:nvSpPr>
          <p:cNvPr id="23" name="TextBox 22"/>
          <p:cNvSpPr txBox="1"/>
          <p:nvPr/>
        </p:nvSpPr>
        <p:spPr>
          <a:xfrm>
            <a:off x="243362" y="986233"/>
            <a:ext cx="2088231" cy="646331"/>
          </a:xfrm>
          <a:prstGeom prst="rect">
            <a:avLst/>
          </a:prstGeom>
          <a:ln w="38100"/>
          <a:effectLst>
            <a:glow rad="139700">
              <a:srgbClr val="9900FF">
                <a:alpha val="40000"/>
              </a:srgb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bg-BG" sz="1800" smtClean="0">
                <a:solidFill>
                  <a:srgbClr val="0000FF"/>
                </a:solidFill>
              </a:rPr>
              <a:t>Корпоративни организации</a:t>
            </a:r>
            <a:endParaRPr lang="bg-BG" sz="1800">
              <a:solidFill>
                <a:srgbClr val="0000FF"/>
              </a:solidFill>
            </a:endParaRPr>
          </a:p>
        </p:txBody>
      </p:sp>
      <p:sp>
        <p:nvSpPr>
          <p:cNvPr id="24" name="TextBox 23"/>
          <p:cNvSpPr txBox="1"/>
          <p:nvPr/>
        </p:nvSpPr>
        <p:spPr>
          <a:xfrm>
            <a:off x="6650305" y="1047788"/>
            <a:ext cx="2092794" cy="523220"/>
          </a:xfrm>
          <a:prstGeom prst="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bg-BG" sz="1400" smtClean="0">
                <a:solidFill>
                  <a:srgbClr val="008000"/>
                </a:solidFill>
              </a:rPr>
              <a:t>СОБСТВЕНА ИНФРАСТРУКТУРА</a:t>
            </a:r>
            <a:endParaRPr lang="bg-BG" sz="1400">
              <a:solidFill>
                <a:srgbClr val="008000"/>
              </a:solidFill>
            </a:endParaRPr>
          </a:p>
        </p:txBody>
      </p:sp>
      <p:sp>
        <p:nvSpPr>
          <p:cNvPr id="3" name="Left-Right Arrow 2"/>
          <p:cNvSpPr/>
          <p:nvPr/>
        </p:nvSpPr>
        <p:spPr bwMode="auto">
          <a:xfrm rot="20691120">
            <a:off x="1721922" y="1878268"/>
            <a:ext cx="2323451" cy="300573"/>
          </a:xfrm>
          <a:prstGeom prst="leftRightArrow">
            <a:avLst/>
          </a:prstGeom>
          <a:solidFill>
            <a:srgbClr val="FF00FF"/>
          </a:solidFill>
          <a:ln w="381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5" name="Left-Right Arrow 24"/>
          <p:cNvSpPr/>
          <p:nvPr/>
        </p:nvSpPr>
        <p:spPr bwMode="auto">
          <a:xfrm rot="1007555">
            <a:off x="5448715" y="1912444"/>
            <a:ext cx="1981863" cy="300573"/>
          </a:xfrm>
          <a:prstGeom prst="leftRightArrow">
            <a:avLst/>
          </a:prstGeom>
          <a:solidFill>
            <a:srgbClr val="FF00FF"/>
          </a:solidFill>
          <a:ln w="381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 name="Cube 9"/>
          <p:cNvSpPr/>
          <p:nvPr/>
        </p:nvSpPr>
        <p:spPr bwMode="auto">
          <a:xfrm>
            <a:off x="3425521" y="2492897"/>
            <a:ext cx="2376264" cy="1800199"/>
          </a:xfrm>
          <a:prstGeom prst="cube">
            <a:avLst/>
          </a:prstGeom>
          <a:solidFill>
            <a:srgbClr val="FF3399"/>
          </a:solidFill>
          <a:ln w="571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600" smtClean="0"/>
              <a:t>КОРПОРАТИВЕН</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chemeClr val="tx1"/>
                </a:solidFill>
                <a:effectLst/>
                <a:latin typeface="Times New Roman" pitchFamily="18" charset="0"/>
              </a:rPr>
              <a:t>ГРИД</a:t>
            </a:r>
            <a:endParaRPr kumimoji="0" lang="en-US" sz="1600" b="1" i="0" u="none" strike="noStrike" cap="none" normalizeH="0" baseline="0" smtClean="0">
              <a:ln>
                <a:noFill/>
              </a:ln>
              <a:solidFill>
                <a:schemeClr val="tx1"/>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bg-BG" sz="1600" b="1" i="0" u="none" strike="noStrike" cap="none" normalizeH="0" baseline="0" smtClean="0">
              <a:ln>
                <a:noFill/>
              </a:ln>
              <a:solidFill>
                <a:schemeClr val="tx1"/>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1600" smtClean="0"/>
              <a:t>(GRID COMPUTING)</a:t>
            </a:r>
            <a:endParaRPr kumimoji="0" lang="bg-BG" sz="1600" b="1" i="0" u="none" strike="noStrike" cap="none" normalizeH="0" baseline="0" smtClean="0">
              <a:ln>
                <a:noFill/>
              </a:ln>
              <a:solidFill>
                <a:schemeClr val="tx1"/>
              </a:solidFill>
              <a:effectLst/>
              <a:latin typeface="Times New Roman" pitchFamily="18" charset="0"/>
            </a:endParaRPr>
          </a:p>
        </p:txBody>
      </p:sp>
      <p:sp>
        <p:nvSpPr>
          <p:cNvPr id="26" name="Left-Right Arrow 25"/>
          <p:cNvSpPr/>
          <p:nvPr/>
        </p:nvSpPr>
        <p:spPr bwMode="auto">
          <a:xfrm rot="20106813">
            <a:off x="5716416" y="3347689"/>
            <a:ext cx="1733237" cy="300573"/>
          </a:xfrm>
          <a:prstGeom prst="leftRightArrow">
            <a:avLst/>
          </a:prstGeom>
          <a:solidFill>
            <a:srgbClr val="FF00FF"/>
          </a:solidFill>
          <a:ln w="381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7" name="Left-Right Arrow 26"/>
          <p:cNvSpPr/>
          <p:nvPr/>
        </p:nvSpPr>
        <p:spPr bwMode="auto">
          <a:xfrm rot="1997580">
            <a:off x="1562965" y="3521976"/>
            <a:ext cx="1984199" cy="300573"/>
          </a:xfrm>
          <a:prstGeom prst="leftRightArrow">
            <a:avLst/>
          </a:prstGeom>
          <a:solidFill>
            <a:srgbClr val="FF00FF"/>
          </a:solidFill>
          <a:ln w="381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1" name="Up-Down Arrow 10"/>
          <p:cNvSpPr/>
          <p:nvPr/>
        </p:nvSpPr>
        <p:spPr bwMode="auto">
          <a:xfrm>
            <a:off x="4379156" y="4293096"/>
            <a:ext cx="372863" cy="576064"/>
          </a:xfrm>
          <a:prstGeom prst="upDownArrow">
            <a:avLst/>
          </a:prstGeom>
          <a:solidFill>
            <a:srgbClr val="00B0F0"/>
          </a:solidFill>
          <a:ln w="38100" cap="flat" cmpd="sng" algn="ctr">
            <a:solidFill>
              <a:srgbClr val="FF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0071673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16633"/>
            <a:ext cx="8784976" cy="792087"/>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 ФУНКЦИОНАЛНО-ТЕХНОЛОГИЧЕН МОДЕЛ</a:t>
            </a:r>
            <a:b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br>
            <a:r>
              <a:rPr lang="bg-BG" sz="1600" smtClean="0">
                <a:solidFill>
                  <a:srgbClr val="990099"/>
                </a:solidFill>
              </a:rPr>
              <a:t>6.</a:t>
            </a:r>
            <a:r>
              <a:rPr lang="en-US" sz="1600" smtClean="0">
                <a:solidFill>
                  <a:srgbClr val="990099"/>
                </a:solidFill>
              </a:rPr>
              <a:t>4</a:t>
            </a:r>
            <a:r>
              <a:rPr lang="bg-BG" sz="1600" smtClean="0">
                <a:solidFill>
                  <a:srgbClr val="990099"/>
                </a:solidFill>
              </a:rPr>
              <a:t>. ЧЕТВЪРТИ ВАРИАНТ – МОДЕЛ ОРИЕНТИРАН КЪМ ВЪНШНИ УСЛУГИ </a:t>
            </a:r>
            <a:endParaRPr lang="bg-BG" sz="1600">
              <a:solidFill>
                <a:srgbClr val="990099"/>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07" y="2276872"/>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5007" y="3143277"/>
            <a:ext cx="1512168" cy="646331"/>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1</a:t>
            </a:r>
            <a:endParaRPr lang="bg-BG" sz="1400"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bg-BG" sz="1800" cap="all" baseline="-2500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rgbClr val="FF0000">
                      <a:alpha val="60000"/>
                    </a:srgbClr>
                  </a:glow>
                  <a:reflection blurRad="12700" stA="28000" endPos="45000" dist="1000" dir="5400000" sy="-100000" algn="bl" rotWithShape="0"/>
                </a:effectLst>
              </a:rPr>
              <a:t>ТЪНЪК КЛИЕНТ</a:t>
            </a:r>
            <a:endParaRPr lang="bg-BG" sz="1800" cap="all" baseline="-2500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rgbClr val="FF0000">
                    <a:alpha val="60000"/>
                  </a:srgbClr>
                </a:glow>
                <a:reflection blurRad="12700" stA="28000" endPos="45000" dist="1000" dir="5400000" sy="-100000" algn="bl" rotWithShape="0"/>
              </a:effectLst>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980728"/>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929756" y="1744360"/>
            <a:ext cx="1586460" cy="892552"/>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a:t>
            </a:r>
            <a:endPar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bg-BG" sz="1800" cap="all" baseline="-2500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rgbClr val="FF0000">
                      <a:alpha val="60000"/>
                    </a:srgbClr>
                  </a:glow>
                  <a:reflection blurRad="12700" stA="28000" endPos="45000" dist="1000" dir="5400000" sy="-100000" algn="bl" rotWithShape="0"/>
                </a:effectLst>
              </a:rPr>
              <a:t>ТЪНЪК КЛИЕНТ</a:t>
            </a:r>
          </a:p>
          <a:p>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2299149"/>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380312" y="3170141"/>
            <a:ext cx="1656184" cy="892552"/>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a:t>
            </a:r>
            <a:endPar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bg-BG" sz="1800" cap="all" baseline="-2500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101600">
                    <a:srgbClr val="FF0000">
                      <a:alpha val="60000"/>
                    </a:srgbClr>
                  </a:glow>
                  <a:reflection blurRad="12700" stA="28000" endPos="45000" dist="1000" dir="5400000" sy="-100000" algn="bl" rotWithShape="0"/>
                </a:effectLst>
              </a:rPr>
              <a:t>ТЪНЪК КЛИЕНТ</a:t>
            </a:r>
          </a:p>
          <a:p>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4" name="Block Arc 13"/>
          <p:cNvSpPr/>
          <p:nvPr/>
        </p:nvSpPr>
        <p:spPr bwMode="auto">
          <a:xfrm>
            <a:off x="2064543" y="2492896"/>
            <a:ext cx="5184576" cy="2880320"/>
          </a:xfrm>
          <a:prstGeom prst="blockArc">
            <a:avLst/>
          </a:prstGeom>
          <a:solidFill>
            <a:srgbClr val="66CCFF"/>
          </a:solidFill>
          <a:ln w="38100" cap="flat" cmpd="sng" algn="ctr">
            <a:solidFill>
              <a:srgbClr val="0000FF"/>
            </a:solidFill>
            <a:prstDash val="solid"/>
            <a:round/>
            <a:headEnd type="none" w="med" len="med"/>
            <a:tailEnd type="none" w="med" len="med"/>
          </a:ln>
          <a:effectLst>
            <a:glow rad="2286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5" name="TextBox 14"/>
          <p:cNvSpPr txBox="1"/>
          <p:nvPr/>
        </p:nvSpPr>
        <p:spPr>
          <a:xfrm>
            <a:off x="3203848" y="2636912"/>
            <a:ext cx="3024336" cy="523220"/>
          </a:xfrm>
          <a:prstGeom prst="rect">
            <a:avLst/>
          </a:prstGeom>
          <a:noFill/>
        </p:spPr>
        <p:txBody>
          <a:bodyPr wrap="square" rtlCol="0">
            <a:spAutoFit/>
          </a:bodyPr>
          <a:lstStyle/>
          <a:p>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rPr>
              <a:t>LAN</a:t>
            </a:r>
            <a:endParaRPr lang="bg-BG"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endParaRPr>
          </a:p>
        </p:txBody>
      </p:sp>
      <p:sp>
        <p:nvSpPr>
          <p:cNvPr id="18" name="Up-Down Arrow 17"/>
          <p:cNvSpPr/>
          <p:nvPr/>
        </p:nvSpPr>
        <p:spPr bwMode="auto">
          <a:xfrm rot="7844428">
            <a:off x="1818366" y="3038247"/>
            <a:ext cx="355472" cy="579391"/>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9" name="Up-Down Arrow 18"/>
          <p:cNvSpPr/>
          <p:nvPr/>
        </p:nvSpPr>
        <p:spPr bwMode="auto">
          <a:xfrm rot="10800000">
            <a:off x="4574284" y="1781308"/>
            <a:ext cx="355472" cy="720080"/>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0" name="Up-Down Arrow 19"/>
          <p:cNvSpPr/>
          <p:nvPr/>
        </p:nvSpPr>
        <p:spPr bwMode="auto">
          <a:xfrm rot="14419740">
            <a:off x="7071384" y="2932557"/>
            <a:ext cx="355472" cy="579391"/>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1" name="Up-Down Arrow 20"/>
          <p:cNvSpPr/>
          <p:nvPr/>
        </p:nvSpPr>
        <p:spPr bwMode="auto">
          <a:xfrm>
            <a:off x="4283968" y="3222252"/>
            <a:ext cx="864096" cy="1286868"/>
          </a:xfrm>
          <a:prstGeom prst="upDownArrow">
            <a:avLst/>
          </a:prstGeom>
          <a:solidFill>
            <a:srgbClr val="FF00FF"/>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7" name="TextBox 16"/>
          <p:cNvSpPr txBox="1"/>
          <p:nvPr/>
        </p:nvSpPr>
        <p:spPr>
          <a:xfrm>
            <a:off x="413669" y="1124744"/>
            <a:ext cx="3164866" cy="923330"/>
          </a:xfrm>
          <a:prstGeom prst="rect">
            <a:avLst/>
          </a:prstGeom>
          <a:effectLst>
            <a:glow rad="1397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bg-BG" sz="1800" smtClean="0">
                <a:solidFill>
                  <a:srgbClr val="FF0000"/>
                </a:solidFill>
              </a:rPr>
              <a:t>Малки фирми</a:t>
            </a:r>
          </a:p>
          <a:p>
            <a:r>
              <a:rPr lang="bg-BG" sz="1800" smtClean="0">
                <a:solidFill>
                  <a:srgbClr val="0000FF"/>
                </a:solidFill>
              </a:rPr>
              <a:t>Средни фирми</a:t>
            </a:r>
          </a:p>
          <a:p>
            <a:r>
              <a:rPr lang="bg-BG" sz="1800" smtClean="0">
                <a:solidFill>
                  <a:srgbClr val="FF00FF"/>
                </a:solidFill>
              </a:rPr>
              <a:t>Корпоративни организации</a:t>
            </a:r>
            <a:endParaRPr lang="bg-BG" sz="1800">
              <a:solidFill>
                <a:srgbClr val="FF00FF"/>
              </a:solidFill>
            </a:endParaRPr>
          </a:p>
        </p:txBody>
      </p:sp>
      <p:sp>
        <p:nvSpPr>
          <p:cNvPr id="23" name="TextBox 22"/>
          <p:cNvSpPr txBox="1"/>
          <p:nvPr/>
        </p:nvSpPr>
        <p:spPr>
          <a:xfrm>
            <a:off x="6084168" y="1102077"/>
            <a:ext cx="2808312" cy="584775"/>
          </a:xfrm>
          <a:prstGeom prst="rect">
            <a:avLst/>
          </a:prstGeom>
          <a:ln w="38100">
            <a:solidFill>
              <a:srgbClr val="9900FF"/>
            </a:solidFill>
          </a:ln>
          <a:effectLst>
            <a:glow rad="228600">
              <a:srgbClr val="FF00FF">
                <a:alpha val="40000"/>
              </a:srgb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bg-BG" sz="1600" smtClean="0">
                <a:solidFill>
                  <a:srgbClr val="008000"/>
                </a:solidFill>
              </a:rPr>
              <a:t>СТРАТЕГИЯ КЪМ </a:t>
            </a:r>
            <a:r>
              <a:rPr lang="en-US" sz="1600" smtClean="0">
                <a:solidFill>
                  <a:srgbClr val="990099"/>
                </a:solidFill>
              </a:rPr>
              <a:t>OUTSOURCING</a:t>
            </a:r>
            <a:endParaRPr lang="bg-BG" sz="1600">
              <a:solidFill>
                <a:srgbClr val="990099"/>
              </a:solidFill>
            </a:endParaRPr>
          </a:p>
        </p:txBody>
      </p:sp>
      <p:sp>
        <p:nvSpPr>
          <p:cNvPr id="3" name="Explosion 2 2"/>
          <p:cNvSpPr/>
          <p:nvPr/>
        </p:nvSpPr>
        <p:spPr bwMode="auto">
          <a:xfrm>
            <a:off x="611561" y="4333699"/>
            <a:ext cx="7848872" cy="914400"/>
          </a:xfrm>
          <a:prstGeom prst="irregularSeal2">
            <a:avLst/>
          </a:prstGeom>
          <a:solidFill>
            <a:srgbClr val="FFFF00"/>
          </a:solidFill>
          <a:ln w="3810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mtClean="0">
                <a:solidFill>
                  <a:srgbClr val="FF0000"/>
                </a:solidFill>
              </a:rPr>
              <a:t>INTERNET</a:t>
            </a:r>
            <a:endParaRPr kumimoji="0" lang="bg-BG" sz="2400" b="1" i="0" u="none" strike="noStrike" cap="none" normalizeH="0" baseline="0" smtClean="0">
              <a:ln>
                <a:noFill/>
              </a:ln>
              <a:solidFill>
                <a:srgbClr val="FF0000"/>
              </a:solidFill>
              <a:effectLst/>
            </a:endParaRPr>
          </a:p>
        </p:txBody>
      </p:sp>
      <p:pic>
        <p:nvPicPr>
          <p:cNvPr id="1026" name="Picture 2" descr="http://t3.gstatic.com/images?q=tbn:ANd9GcQVIXE9ezNaFfKgypU18KzN5ycrviv4YMC_0ZBCTm_MEaoFpu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5373216"/>
            <a:ext cx="3672408" cy="13830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bwMode="auto">
          <a:xfrm>
            <a:off x="4656831" y="5085184"/>
            <a:ext cx="0" cy="288032"/>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5722986" y="5013176"/>
            <a:ext cx="0" cy="356840"/>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a:off x="3203848" y="5104083"/>
            <a:ext cx="0" cy="288032"/>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a:off x="3851920" y="5104083"/>
            <a:ext cx="0" cy="288032"/>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a:off x="5292080" y="5013176"/>
            <a:ext cx="0" cy="366076"/>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7209807" y="5229200"/>
            <a:ext cx="1643361" cy="1415772"/>
          </a:xfrm>
          <a:prstGeom prst="rect">
            <a:avLst/>
          </a:prstGeom>
          <a:effectLst>
            <a:glow rad="2286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bg-BG" sz="1400" smtClean="0"/>
              <a:t>УСЛУГИ:</a:t>
            </a:r>
          </a:p>
          <a:p>
            <a:r>
              <a:rPr lang="en-US" smtClean="0"/>
              <a:t>SaaS</a:t>
            </a:r>
          </a:p>
          <a:p>
            <a:r>
              <a:rPr lang="en-US" smtClean="0"/>
              <a:t>SaaA</a:t>
            </a:r>
          </a:p>
          <a:p>
            <a:r>
              <a:rPr lang="en-US" smtClean="0"/>
              <a:t>SaaP</a:t>
            </a:r>
            <a:endParaRPr lang="bg-BG"/>
          </a:p>
        </p:txBody>
      </p:sp>
      <p:sp>
        <p:nvSpPr>
          <p:cNvPr id="31" name="Left-Right Arrow 30"/>
          <p:cNvSpPr/>
          <p:nvPr/>
        </p:nvSpPr>
        <p:spPr bwMode="auto">
          <a:xfrm>
            <a:off x="6228184" y="5805264"/>
            <a:ext cx="981623" cy="259470"/>
          </a:xfrm>
          <a:prstGeom prst="leftRightArrow">
            <a:avLst/>
          </a:prstGeom>
          <a:solidFill>
            <a:srgbClr val="FF00FF"/>
          </a:solid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24" name="TextBox 1023"/>
          <p:cNvSpPr txBox="1"/>
          <p:nvPr/>
        </p:nvSpPr>
        <p:spPr>
          <a:xfrm>
            <a:off x="255007" y="5661248"/>
            <a:ext cx="1652697" cy="707886"/>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bg-BG" sz="2000" smtClean="0"/>
              <a:t>ЦЕНИ НА УСЛУГИТЕ</a:t>
            </a:r>
            <a:endParaRPr lang="bg-BG" sz="2000"/>
          </a:p>
        </p:txBody>
      </p:sp>
      <p:sp>
        <p:nvSpPr>
          <p:cNvPr id="1025" name="Left-Right Arrow 1024"/>
          <p:cNvSpPr/>
          <p:nvPr/>
        </p:nvSpPr>
        <p:spPr bwMode="auto">
          <a:xfrm>
            <a:off x="1907704" y="5805265"/>
            <a:ext cx="648072" cy="360040"/>
          </a:xfrm>
          <a:prstGeom prst="leftRightArrow">
            <a:avLst/>
          </a:prstGeom>
          <a:solidFill>
            <a:schemeClr val="accent1">
              <a:lumMod val="60000"/>
              <a:lumOff val="40000"/>
            </a:schemeClr>
          </a:solidFill>
          <a:ln w="28575" cap="flat" cmpd="sng" algn="ctr">
            <a:solidFill>
              <a:srgbClr val="FF339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25670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16633"/>
            <a:ext cx="8784976" cy="792087"/>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 ФУНКЦИОНАЛНО-ТЕХНОЛОГИЧЕН МОДЕЛ</a:t>
            </a:r>
            <a:br>
              <a:rPr lang="bg-BG" sz="2000" b="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br>
            <a:r>
              <a:rPr lang="bg-BG" sz="1600" smtClean="0">
                <a:solidFill>
                  <a:srgbClr val="990033"/>
                </a:solidFill>
              </a:rPr>
              <a:t>6.5. ПЕТИ ВАРИАНТ – МОДЕЛ ОРИЕНТИРАН КЪМ </a:t>
            </a:r>
            <a:r>
              <a:rPr lang="en-US" sz="1600" smtClean="0">
                <a:solidFill>
                  <a:srgbClr val="0000FF"/>
                </a:solidFill>
              </a:rPr>
              <a:t>CLOUD COMPUTING</a:t>
            </a:r>
            <a:r>
              <a:rPr lang="bg-BG" sz="1600" smtClean="0">
                <a:solidFill>
                  <a:srgbClr val="0000FF"/>
                </a:solidFill>
              </a:rPr>
              <a:t> </a:t>
            </a:r>
            <a:endParaRPr lang="bg-BG" sz="1600">
              <a:solidFill>
                <a:srgbClr val="0000FF"/>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07" y="2276872"/>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5007" y="3143277"/>
            <a:ext cx="1512168"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1</a:t>
            </a:r>
            <a:endParaRPr lang="bg-BG" sz="1400"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980728"/>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929756" y="1744360"/>
            <a:ext cx="1586460" cy="707886"/>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a:t>
            </a:r>
            <a:endPar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lang="bg-BG" baseline="-250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2299149"/>
            <a:ext cx="1512168"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380312" y="3170141"/>
            <a:ext cx="1656184"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АРМ</a:t>
            </a:r>
            <a:r>
              <a:rPr lang="en-US"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a:t>
            </a:r>
            <a:endParaRPr lang="bg-BG" baseline="-250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4" name="Block Arc 13"/>
          <p:cNvSpPr/>
          <p:nvPr/>
        </p:nvSpPr>
        <p:spPr bwMode="auto">
          <a:xfrm>
            <a:off x="2064543" y="2492896"/>
            <a:ext cx="5184576" cy="2880320"/>
          </a:xfrm>
          <a:prstGeom prst="blockArc">
            <a:avLst/>
          </a:prstGeom>
          <a:solidFill>
            <a:srgbClr val="66CCFF"/>
          </a:solidFill>
          <a:ln w="38100" cap="flat" cmpd="sng" algn="ctr">
            <a:solidFill>
              <a:srgbClr val="0000FF"/>
            </a:solidFill>
            <a:prstDash val="solid"/>
            <a:round/>
            <a:headEnd type="none" w="med" len="med"/>
            <a:tailEnd type="none" w="med" len="med"/>
          </a:ln>
          <a:effectLst>
            <a:glow rad="2286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5" name="TextBox 14"/>
          <p:cNvSpPr txBox="1"/>
          <p:nvPr/>
        </p:nvSpPr>
        <p:spPr>
          <a:xfrm>
            <a:off x="3203848" y="2636912"/>
            <a:ext cx="3024336" cy="523220"/>
          </a:xfrm>
          <a:prstGeom prst="rect">
            <a:avLst/>
          </a:prstGeom>
          <a:noFill/>
        </p:spPr>
        <p:txBody>
          <a:bodyPr wrap="square" rtlCol="0">
            <a:spAutoFit/>
          </a:bodyPr>
          <a:lstStyle/>
          <a:p>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rPr>
              <a:t>LAN</a:t>
            </a:r>
            <a:endParaRPr lang="bg-BG"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endParaRPr>
          </a:p>
        </p:txBody>
      </p:sp>
      <p:sp>
        <p:nvSpPr>
          <p:cNvPr id="18" name="Up-Down Arrow 17"/>
          <p:cNvSpPr/>
          <p:nvPr/>
        </p:nvSpPr>
        <p:spPr bwMode="auto">
          <a:xfrm rot="7844428">
            <a:off x="1818366" y="3038247"/>
            <a:ext cx="355472" cy="579391"/>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9" name="Up-Down Arrow 18"/>
          <p:cNvSpPr/>
          <p:nvPr/>
        </p:nvSpPr>
        <p:spPr bwMode="auto">
          <a:xfrm rot="10800000">
            <a:off x="4574284" y="1781308"/>
            <a:ext cx="355472" cy="720080"/>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0" name="Up-Down Arrow 19"/>
          <p:cNvSpPr/>
          <p:nvPr/>
        </p:nvSpPr>
        <p:spPr bwMode="auto">
          <a:xfrm rot="14419740">
            <a:off x="7071384" y="2932557"/>
            <a:ext cx="355472" cy="579391"/>
          </a:xfrm>
          <a:prstGeom prst="upDownArrow">
            <a:avLst>
              <a:gd name="adj1" fmla="val 0"/>
              <a:gd name="adj2" fmla="val 46793"/>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1" name="Up-Down Arrow 20"/>
          <p:cNvSpPr/>
          <p:nvPr/>
        </p:nvSpPr>
        <p:spPr bwMode="auto">
          <a:xfrm>
            <a:off x="4283968" y="3222252"/>
            <a:ext cx="864096" cy="1286868"/>
          </a:xfrm>
          <a:prstGeom prst="upDownArrow">
            <a:avLst/>
          </a:prstGeom>
          <a:solidFill>
            <a:srgbClr val="FF00FF"/>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7" name="TextBox 16"/>
          <p:cNvSpPr txBox="1"/>
          <p:nvPr/>
        </p:nvSpPr>
        <p:spPr>
          <a:xfrm>
            <a:off x="413669" y="1124744"/>
            <a:ext cx="3164866" cy="923330"/>
          </a:xfrm>
          <a:prstGeom prst="rect">
            <a:avLst/>
          </a:prstGeom>
          <a:effectLst>
            <a:glow rad="1397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bg-BG" sz="1800" smtClean="0">
                <a:solidFill>
                  <a:srgbClr val="FF0000"/>
                </a:solidFill>
              </a:rPr>
              <a:t>Малки фирми</a:t>
            </a:r>
          </a:p>
          <a:p>
            <a:r>
              <a:rPr lang="bg-BG" sz="1800" smtClean="0">
                <a:solidFill>
                  <a:srgbClr val="0000FF"/>
                </a:solidFill>
              </a:rPr>
              <a:t>Средни фирми</a:t>
            </a:r>
          </a:p>
          <a:p>
            <a:r>
              <a:rPr lang="bg-BG" sz="1800" smtClean="0">
                <a:solidFill>
                  <a:srgbClr val="FF00FF"/>
                </a:solidFill>
              </a:rPr>
              <a:t>Корпоративни организации</a:t>
            </a:r>
            <a:endParaRPr lang="bg-BG" sz="1800">
              <a:solidFill>
                <a:srgbClr val="FF00FF"/>
              </a:solidFill>
            </a:endParaRPr>
          </a:p>
        </p:txBody>
      </p:sp>
      <p:sp>
        <p:nvSpPr>
          <p:cNvPr id="23" name="TextBox 22"/>
          <p:cNvSpPr txBox="1"/>
          <p:nvPr/>
        </p:nvSpPr>
        <p:spPr>
          <a:xfrm>
            <a:off x="6084168" y="1102077"/>
            <a:ext cx="2808312" cy="584775"/>
          </a:xfrm>
          <a:prstGeom prst="rect">
            <a:avLst/>
          </a:prstGeom>
          <a:ln w="38100">
            <a:solidFill>
              <a:srgbClr val="9900FF"/>
            </a:solidFill>
          </a:ln>
          <a:effectLst>
            <a:glow rad="228600">
              <a:srgbClr val="FF00FF">
                <a:alpha val="40000"/>
              </a:srgb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bg-BG" sz="1600" smtClean="0">
                <a:solidFill>
                  <a:srgbClr val="008000"/>
                </a:solidFill>
              </a:rPr>
              <a:t>СТРАТЕГИЯ КЪМ</a:t>
            </a:r>
            <a:endParaRPr lang="en-US" sz="1600" smtClean="0">
              <a:solidFill>
                <a:srgbClr val="008000"/>
              </a:solidFill>
            </a:endParaRPr>
          </a:p>
          <a:p>
            <a:r>
              <a:rPr lang="bg-BG" sz="1600" smtClean="0">
                <a:solidFill>
                  <a:srgbClr val="008000"/>
                </a:solidFill>
              </a:rPr>
              <a:t> </a:t>
            </a:r>
            <a:r>
              <a:rPr lang="en-US" sz="1600" smtClean="0">
                <a:solidFill>
                  <a:srgbClr val="0000FF"/>
                </a:solidFill>
              </a:rPr>
              <a:t>CLOUD COMPUTING</a:t>
            </a:r>
            <a:endParaRPr lang="bg-BG" sz="1600">
              <a:solidFill>
                <a:srgbClr val="0000FF"/>
              </a:solidFill>
            </a:endParaRPr>
          </a:p>
        </p:txBody>
      </p:sp>
      <p:sp>
        <p:nvSpPr>
          <p:cNvPr id="3" name="Explosion 2 2"/>
          <p:cNvSpPr/>
          <p:nvPr/>
        </p:nvSpPr>
        <p:spPr bwMode="auto">
          <a:xfrm>
            <a:off x="611561" y="4333699"/>
            <a:ext cx="7848872" cy="914400"/>
          </a:xfrm>
          <a:prstGeom prst="irregularSeal2">
            <a:avLst/>
          </a:prstGeom>
          <a:solidFill>
            <a:srgbClr val="FFFF00"/>
          </a:solidFill>
          <a:ln w="3810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mtClean="0">
                <a:solidFill>
                  <a:srgbClr val="FF0000"/>
                </a:solidFill>
              </a:rPr>
              <a:t>INTERNET</a:t>
            </a:r>
            <a:endParaRPr kumimoji="0" lang="bg-BG" sz="2400" b="1" i="0" u="none" strike="noStrike" cap="none" normalizeH="0" baseline="0" smtClean="0">
              <a:ln>
                <a:noFill/>
              </a:ln>
              <a:solidFill>
                <a:srgbClr val="FF0000"/>
              </a:solidFill>
              <a:effectLst/>
            </a:endParaRPr>
          </a:p>
        </p:txBody>
      </p:sp>
      <p:cxnSp>
        <p:nvCxnSpPr>
          <p:cNvPr id="11" name="Straight Arrow Connector 10"/>
          <p:cNvCxnSpPr/>
          <p:nvPr/>
        </p:nvCxnSpPr>
        <p:spPr bwMode="auto">
          <a:xfrm>
            <a:off x="4656831" y="5085184"/>
            <a:ext cx="0" cy="288032"/>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5722986" y="5013176"/>
            <a:ext cx="0" cy="356840"/>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a:off x="3203848" y="5104083"/>
            <a:ext cx="0" cy="288032"/>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a:off x="3851920" y="5104083"/>
            <a:ext cx="0" cy="288032"/>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a:off x="5292080" y="5013176"/>
            <a:ext cx="0" cy="366076"/>
          </a:xfrm>
          <a:prstGeom prst="straightConnector1">
            <a:avLst/>
          </a:prstGeom>
          <a:solidFill>
            <a:schemeClr val="accent1"/>
          </a:solidFill>
          <a:ln w="28575"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7209807" y="5229200"/>
            <a:ext cx="1643361" cy="1415772"/>
          </a:xfrm>
          <a:prstGeom prst="rect">
            <a:avLst/>
          </a:prstGeom>
          <a:effectLst>
            <a:glow rad="2286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bg-BG" sz="1400" smtClean="0"/>
              <a:t>УСЛУГИ:</a:t>
            </a:r>
          </a:p>
          <a:p>
            <a:r>
              <a:rPr lang="en-US" smtClean="0"/>
              <a:t>SaaS</a:t>
            </a:r>
          </a:p>
          <a:p>
            <a:r>
              <a:rPr lang="en-US" smtClean="0"/>
              <a:t>SaaA</a:t>
            </a:r>
          </a:p>
          <a:p>
            <a:r>
              <a:rPr lang="en-US" smtClean="0"/>
              <a:t>SaaP</a:t>
            </a:r>
            <a:endParaRPr lang="bg-BG"/>
          </a:p>
        </p:txBody>
      </p:sp>
      <p:sp>
        <p:nvSpPr>
          <p:cNvPr id="31" name="Left-Right Arrow 30"/>
          <p:cNvSpPr/>
          <p:nvPr/>
        </p:nvSpPr>
        <p:spPr bwMode="auto">
          <a:xfrm>
            <a:off x="6042999" y="5805264"/>
            <a:ext cx="1166808" cy="259470"/>
          </a:xfrm>
          <a:prstGeom prst="leftRightArrow">
            <a:avLst/>
          </a:prstGeom>
          <a:solidFill>
            <a:srgbClr val="FF00FF"/>
          </a:solid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024" name="TextBox 1023"/>
          <p:cNvSpPr txBox="1"/>
          <p:nvPr/>
        </p:nvSpPr>
        <p:spPr>
          <a:xfrm>
            <a:off x="255007" y="5661248"/>
            <a:ext cx="1652697" cy="707886"/>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bg-BG" sz="2000" smtClean="0"/>
              <a:t>ЦЕНИ НА УСЛУГИТЕ</a:t>
            </a:r>
            <a:endParaRPr lang="bg-BG" sz="2000"/>
          </a:p>
        </p:txBody>
      </p:sp>
      <p:sp>
        <p:nvSpPr>
          <p:cNvPr id="1025" name="Left-Right Arrow 1024"/>
          <p:cNvSpPr/>
          <p:nvPr/>
        </p:nvSpPr>
        <p:spPr bwMode="auto">
          <a:xfrm>
            <a:off x="1907704" y="5805265"/>
            <a:ext cx="678911" cy="360040"/>
          </a:xfrm>
          <a:prstGeom prst="leftRightArrow">
            <a:avLst/>
          </a:prstGeom>
          <a:solidFill>
            <a:schemeClr val="accent1">
              <a:lumMod val="60000"/>
              <a:lumOff val="40000"/>
            </a:schemeClr>
          </a:solidFill>
          <a:ln w="28575" cap="flat" cmpd="sng" algn="ctr">
            <a:solidFill>
              <a:srgbClr val="FF339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pic>
        <p:nvPicPr>
          <p:cNvPr id="3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615" y="5370016"/>
            <a:ext cx="3456384" cy="127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27379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825" y="116632"/>
            <a:ext cx="8713663" cy="1080120"/>
          </a:xfrm>
        </p:spPr>
        <p:txBody>
          <a:bodyPr/>
          <a:lstStyle/>
          <a:p>
            <a:pPr lvl="0">
              <a:spcBef>
                <a:spcPct val="50000"/>
              </a:spcBef>
            </a:pPr>
            <a:r>
              <a:rPr lang="bg-BG" sz="2400" b="1" kern="1200">
                <a:solidFill>
                  <a:srgbClr val="9900FF"/>
                </a:solidFill>
                <a:latin typeface="Times New Roman" pitchFamily="18" charset="0"/>
                <a:ea typeface="+mn-ea"/>
                <a:cs typeface="+mn-cs"/>
              </a:rPr>
              <a:t>Модул </a:t>
            </a:r>
            <a:r>
              <a:rPr lang="bg-BG" sz="2400" b="1" kern="1200" smtClean="0">
                <a:solidFill>
                  <a:srgbClr val="9900FF"/>
                </a:solidFill>
                <a:latin typeface="Times New Roman" pitchFamily="18" charset="0"/>
                <a:ea typeface="+mn-ea"/>
                <a:cs typeface="+mn-cs"/>
              </a:rPr>
              <a:t>1.</a:t>
            </a:r>
            <a:r>
              <a:rPr lang="en-US" sz="2400" b="1" kern="1200" smtClean="0">
                <a:solidFill>
                  <a:srgbClr val="9900FF"/>
                </a:solidFill>
                <a:latin typeface="Times New Roman" pitchFamily="18" charset="0"/>
                <a:ea typeface="+mn-ea"/>
                <a:cs typeface="+mn-cs"/>
              </a:rPr>
              <a:t>3</a:t>
            </a:r>
            <a:r>
              <a:rPr lang="bg-BG" sz="2400" b="1" kern="1200" smtClean="0">
                <a:solidFill>
                  <a:srgbClr val="9900FF"/>
                </a:solidFill>
                <a:latin typeface="Times New Roman" pitchFamily="18" charset="0"/>
                <a:ea typeface="+mn-ea"/>
                <a:cs typeface="+mn-cs"/>
              </a:rPr>
              <a:t>. </a:t>
            </a:r>
            <a:r>
              <a:rPr lang="bg-BG" sz="2400" b="1" kern="1200">
                <a:solidFill>
                  <a:srgbClr val="9900FF"/>
                </a:solidFill>
                <a:latin typeface="Times New Roman" pitchFamily="18" charset="0"/>
                <a:ea typeface="+mn-ea"/>
                <a:cs typeface="+mn-cs"/>
              </a:rPr>
              <a:t>Предаване на първично филтрираната информация към “пунктовете” за съсредоточаване на информационния ресурс</a:t>
            </a:r>
            <a:r>
              <a:rPr lang="bg-BG" sz="2400" b="1" kern="1200" smtClean="0">
                <a:solidFill>
                  <a:srgbClr val="9900FF"/>
                </a:solidFill>
                <a:latin typeface="Times New Roman" pitchFamily="18" charset="0"/>
                <a:ea typeface="+mn-ea"/>
                <a:cs typeface="+mn-cs"/>
              </a:rPr>
              <a:t>.</a:t>
            </a:r>
            <a:endParaRPr lang="en-GB" sz="2400" b="1" kern="1200">
              <a:solidFill>
                <a:srgbClr val="9900FF"/>
              </a:solidFill>
              <a:latin typeface="Times New Roman" pitchFamily="18" charset="0"/>
              <a:ea typeface="+mn-ea"/>
              <a:cs typeface="+mn-cs"/>
            </a:endParaRPr>
          </a:p>
        </p:txBody>
      </p:sp>
      <p:sp>
        <p:nvSpPr>
          <p:cNvPr id="3" name="Subtitle 2"/>
          <p:cNvSpPr>
            <a:spLocks noGrp="1"/>
          </p:cNvSpPr>
          <p:nvPr>
            <p:ph type="subTitle" idx="1"/>
          </p:nvPr>
        </p:nvSpPr>
        <p:spPr>
          <a:xfrm>
            <a:off x="250825" y="1196752"/>
            <a:ext cx="8568952" cy="4968552"/>
          </a:xfrm>
        </p:spPr>
        <p:txBody>
          <a:bodyPr/>
          <a:lstStyle/>
          <a:p>
            <a:pPr marL="342900" indent="-342900" algn="l">
              <a:buClr>
                <a:srgbClr val="9900FF"/>
              </a:buClr>
              <a:buSzPct val="105000"/>
              <a:buFont typeface="+mj-lt"/>
              <a:buAutoNum type="arabicParenR"/>
            </a:pPr>
            <a:r>
              <a:rPr lang="bg-BG" sz="1600" b="1" i="1" smtClean="0">
                <a:solidFill>
                  <a:srgbClr val="9900FF"/>
                </a:solidFill>
              </a:rPr>
              <a:t>Същност и предназначение</a:t>
            </a:r>
          </a:p>
          <a:p>
            <a:pPr marL="285750" indent="-285750" algn="l">
              <a:buClr>
                <a:srgbClr val="008000"/>
              </a:buClr>
              <a:buSzPct val="110000"/>
              <a:buFont typeface="Wingdings" pitchFamily="2" charset="2"/>
              <a:buChar char="§"/>
            </a:pPr>
            <a:r>
              <a:rPr lang="bg-BG" sz="1600" b="1" smtClean="0"/>
              <a:t>Организирана и систематизирана съвкупност от процеси, процедури и операции, които осъществяват подготовката и осъществяването на предаването на първично филтрираната информация (информационни съвкупности);</a:t>
            </a:r>
          </a:p>
          <a:p>
            <a:pPr marL="285750" indent="-285750" algn="l">
              <a:buClr>
                <a:srgbClr val="008000"/>
              </a:buClr>
              <a:buSzPct val="110000"/>
              <a:buFont typeface="Wingdings" pitchFamily="2" charset="2"/>
              <a:buChar char="§"/>
            </a:pPr>
            <a:r>
              <a:rPr lang="bg-BG" sz="1600" b="1" smtClean="0">
                <a:solidFill>
                  <a:srgbClr val="9900CC"/>
                </a:solidFill>
              </a:rPr>
              <a:t>Подготовката</a:t>
            </a:r>
            <a:r>
              <a:rPr lang="bg-BG" sz="1600" b="1" smtClean="0"/>
              <a:t> се свежда до първоначалното форматно адаптиране, кодиране и протоколно привъзване на информационните съвкупности (съобщения) към използваните комуникационни технологии;</a:t>
            </a:r>
          </a:p>
          <a:p>
            <a:pPr marL="285750" indent="-285750" algn="l">
              <a:buClr>
                <a:srgbClr val="008000"/>
              </a:buClr>
              <a:buSzPct val="110000"/>
              <a:buFont typeface="Wingdings" pitchFamily="2" charset="2"/>
              <a:buChar char="§"/>
            </a:pPr>
            <a:r>
              <a:rPr lang="bg-BG" sz="1600" b="1" smtClean="0">
                <a:solidFill>
                  <a:srgbClr val="009900"/>
                </a:solidFill>
              </a:rPr>
              <a:t>Осъществяването на предаването  </a:t>
            </a:r>
            <a:r>
              <a:rPr lang="bg-BG" sz="1600" b="1" smtClean="0"/>
              <a:t>по същество трансферира първично филтрираните информационни съвкупности към пунктовете за съсредоточаване на информационния ресурс (оперативни бази от данни, складове за данни, центрове за данни и др.).</a:t>
            </a:r>
          </a:p>
          <a:p>
            <a:pPr marL="342900" indent="-342900" algn="l">
              <a:buClr>
                <a:srgbClr val="9900FF"/>
              </a:buClr>
              <a:buSzPct val="105000"/>
              <a:buFont typeface="+mj-lt"/>
              <a:buAutoNum type="arabicParenR" startAt="2"/>
            </a:pPr>
            <a:r>
              <a:rPr lang="bg-BG" sz="1600" b="1" i="1" smtClean="0">
                <a:solidFill>
                  <a:srgbClr val="6600CC"/>
                </a:solidFill>
              </a:rPr>
              <a:t>Конфигурация</a:t>
            </a:r>
          </a:p>
          <a:p>
            <a:pPr marL="285750" indent="-285750" algn="l">
              <a:buClr>
                <a:srgbClr val="6600CC"/>
              </a:buClr>
              <a:buSzPct val="105000"/>
              <a:buFont typeface="Wingdings" pitchFamily="2" charset="2"/>
              <a:buChar char="ü"/>
            </a:pPr>
            <a:r>
              <a:rPr lang="bg-BG" sz="1600" b="1" smtClean="0">
                <a:solidFill>
                  <a:srgbClr val="FF00FF"/>
                </a:solidFill>
              </a:rPr>
              <a:t>Средства, методи, техники и технологии за подготовка </a:t>
            </a:r>
            <a:r>
              <a:rPr lang="bg-BG" sz="1600" b="1" smtClean="0"/>
              <a:t>на филтрираните първични информационни съвкупности за предаване (трансфериране);</a:t>
            </a:r>
          </a:p>
          <a:p>
            <a:pPr marL="285750" indent="-285750" algn="l">
              <a:buClr>
                <a:srgbClr val="6600CC"/>
              </a:buClr>
              <a:buSzPct val="105000"/>
              <a:buFont typeface="Wingdings" pitchFamily="2" charset="2"/>
              <a:buChar char="ü"/>
            </a:pPr>
            <a:r>
              <a:rPr lang="bg-BG" sz="1600" b="1" smtClean="0">
                <a:solidFill>
                  <a:srgbClr val="0000FF"/>
                </a:solidFill>
              </a:rPr>
              <a:t>Преносна среда за трансфериране </a:t>
            </a:r>
            <a:r>
              <a:rPr lang="bg-BG" sz="1600" b="1" smtClean="0"/>
              <a:t>на филтрираните първични информационни съвкупности към центровете за съспредоточаване на информационния ресурс;</a:t>
            </a:r>
          </a:p>
          <a:p>
            <a:pPr marL="285750" indent="-285750" algn="l">
              <a:buClr>
                <a:srgbClr val="6600CC"/>
              </a:buClr>
              <a:buSzPct val="105000"/>
              <a:buFont typeface="Wingdings" pitchFamily="2" charset="2"/>
              <a:buChar char="ü"/>
            </a:pPr>
            <a:r>
              <a:rPr lang="bg-BG" sz="1600" b="1" smtClean="0"/>
              <a:t>Софтуерни и технологични решения за форматно и протоколно превързване на информационните съвкупности към изискванията на преносната среда;</a:t>
            </a:r>
          </a:p>
          <a:p>
            <a:pPr marL="285750" indent="-285750" algn="l">
              <a:buClr>
                <a:srgbClr val="6600CC"/>
              </a:buClr>
              <a:buSzPct val="105000"/>
              <a:buFont typeface="Wingdings" pitchFamily="2" charset="2"/>
              <a:buChar char="ü"/>
            </a:pPr>
            <a:r>
              <a:rPr lang="bg-BG" sz="1600" b="1" smtClean="0"/>
              <a:t>Софтуерни и технологични платформи за сигурност и безопасност на предаването. </a:t>
            </a:r>
            <a:endParaRPr lang="bg-BG" sz="1600" b="1"/>
          </a:p>
        </p:txBody>
      </p:sp>
      <p:sp>
        <p:nvSpPr>
          <p:cNvPr id="4" name="Rectangle 12"/>
          <p:cNvSpPr>
            <a:spLocks noChangeArrowheads="1"/>
          </p:cNvSpPr>
          <p:nvPr/>
        </p:nvSpPr>
        <p:spPr bwMode="auto">
          <a:xfrm>
            <a:off x="250825" y="6453188"/>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5583899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fade">
                                      <p:cBhvr>
                                        <p:cTn id="54" dur="1000"/>
                                        <p:tgtEl>
                                          <p:spTgt spid="3">
                                            <p:txEl>
                                              <p:pRg st="5" end="5"/>
                                            </p:txEl>
                                          </p:spTgt>
                                        </p:tgtEl>
                                      </p:cBhvr>
                                    </p:animEffect>
                                    <p:anim calcmode="lin" valueType="num">
                                      <p:cBhvr>
                                        <p:cTn id="5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fade">
                                      <p:cBhvr>
                                        <p:cTn id="61" dur="1000"/>
                                        <p:tgtEl>
                                          <p:spTgt spid="3">
                                            <p:txEl>
                                              <p:pRg st="6" end="6"/>
                                            </p:txEl>
                                          </p:spTgt>
                                        </p:tgtEl>
                                      </p:cBhvr>
                                    </p:animEffect>
                                    <p:anim calcmode="lin" valueType="num">
                                      <p:cBhvr>
                                        <p:cTn id="6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animEffect transition="in" filter="fade">
                                      <p:cBhvr>
                                        <p:cTn id="68" dur="1000"/>
                                        <p:tgtEl>
                                          <p:spTgt spid="3">
                                            <p:txEl>
                                              <p:pRg st="7" end="7"/>
                                            </p:txEl>
                                          </p:spTgt>
                                        </p:tgtEl>
                                      </p:cBhvr>
                                    </p:animEffect>
                                    <p:anim calcmode="lin" valueType="num">
                                      <p:cBhvr>
                                        <p:cTn id="6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animEffect transition="in" filter="fade">
                                      <p:cBhvr>
                                        <p:cTn id="75" dur="1000"/>
                                        <p:tgtEl>
                                          <p:spTgt spid="3">
                                            <p:txEl>
                                              <p:pRg st="8" end="8"/>
                                            </p:txEl>
                                          </p:spTgt>
                                        </p:tgtEl>
                                      </p:cBhvr>
                                    </p:animEffect>
                                    <p:anim calcmode="lin" valueType="num">
                                      <p:cBhvr>
                                        <p:cTn id="7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188640"/>
            <a:ext cx="8784976" cy="5976664"/>
          </a:xfrm>
        </p:spPr>
        <p:txBody>
          <a:bodyPr/>
          <a:lstStyle/>
          <a:p>
            <a:pPr marL="342900" indent="-342900" algn="l">
              <a:buClr>
                <a:srgbClr val="9900FF"/>
              </a:buClr>
              <a:buSzPct val="105000"/>
              <a:buFont typeface="+mj-lt"/>
              <a:buAutoNum type="arabicParenR" startAt="3"/>
            </a:pPr>
            <a:r>
              <a:rPr lang="bg-BG" sz="1600" b="1" i="1" smtClean="0">
                <a:solidFill>
                  <a:srgbClr val="9900FF"/>
                </a:solidFill>
              </a:rPr>
              <a:t>Състояние и характеристики</a:t>
            </a:r>
          </a:p>
          <a:p>
            <a:pPr marL="285750" indent="-285750" algn="l">
              <a:buClr>
                <a:srgbClr val="FF0000"/>
              </a:buClr>
              <a:buFont typeface="Wingdings" pitchFamily="2" charset="2"/>
              <a:buChar char="q"/>
            </a:pPr>
            <a:r>
              <a:rPr lang="bg-BG" sz="1600" b="1" smtClean="0"/>
              <a:t>Осъществява се предимно в </a:t>
            </a:r>
            <a:r>
              <a:rPr lang="bg-BG" sz="1600" b="1" smtClean="0">
                <a:solidFill>
                  <a:srgbClr val="008000"/>
                </a:solidFill>
              </a:rPr>
              <a:t>рамките на бизнес организацията</a:t>
            </a:r>
            <a:r>
              <a:rPr lang="bg-BG" sz="1600" b="1" smtClean="0"/>
              <a:t>, като се използват ресурсите на компютърните локални и корпоративни мрежи и Интранет;</a:t>
            </a:r>
          </a:p>
          <a:p>
            <a:pPr marL="285750" indent="-285750" algn="l">
              <a:buClr>
                <a:srgbClr val="FF0000"/>
              </a:buClr>
              <a:buFont typeface="Wingdings" pitchFamily="2" charset="2"/>
              <a:buChar char="q"/>
            </a:pPr>
            <a:r>
              <a:rPr lang="bg-BG" sz="1600" b="1" smtClean="0"/>
              <a:t>Реализирането на </a:t>
            </a:r>
            <a:r>
              <a:rPr lang="bg-BG" sz="1600" b="1" smtClean="0">
                <a:solidFill>
                  <a:srgbClr val="FF0000"/>
                </a:solidFill>
              </a:rPr>
              <a:t>комуникациите с бизнес партньорите </a:t>
            </a:r>
            <a:r>
              <a:rPr lang="bg-BG" sz="1600" b="1" smtClean="0"/>
              <a:t>(доставчици, клиенти, дебитори , кредитори и др.) се осъществява чрез Екстранет и Интернет;</a:t>
            </a:r>
          </a:p>
          <a:p>
            <a:pPr marL="285750" indent="-285750" algn="l">
              <a:buClr>
                <a:srgbClr val="FF0000"/>
              </a:buClr>
              <a:buFont typeface="Wingdings" pitchFamily="2" charset="2"/>
              <a:buChar char="q"/>
            </a:pPr>
            <a:r>
              <a:rPr lang="bg-BG" sz="1600" b="1" smtClean="0"/>
              <a:t>За </a:t>
            </a:r>
            <a:r>
              <a:rPr lang="bg-BG" sz="1600" b="1" smtClean="0">
                <a:solidFill>
                  <a:srgbClr val="FF00FF"/>
                </a:solidFill>
              </a:rPr>
              <a:t>големите корпоративни и международни бизнес организации </a:t>
            </a:r>
            <a:r>
              <a:rPr lang="bg-BG" sz="1600" b="1" smtClean="0"/>
              <a:t>могат да се изграждат собствени комуникационни мрежи;</a:t>
            </a:r>
          </a:p>
          <a:p>
            <a:pPr marL="285750" indent="-285750" algn="l">
              <a:buClr>
                <a:srgbClr val="FF0000"/>
              </a:buClr>
              <a:buFont typeface="Wingdings" pitchFamily="2" charset="2"/>
              <a:buChar char="q"/>
            </a:pPr>
            <a:r>
              <a:rPr lang="bg-BG" sz="1600" b="1" smtClean="0"/>
              <a:t>Могат да се </a:t>
            </a:r>
            <a:r>
              <a:rPr lang="bg-BG" sz="1600" b="1" smtClean="0">
                <a:solidFill>
                  <a:srgbClr val="CC0099"/>
                </a:solidFill>
              </a:rPr>
              <a:t>арендоват, вземат под наем или да се ползват услугите </a:t>
            </a:r>
            <a:r>
              <a:rPr lang="bg-BG" sz="1600" b="1" smtClean="0"/>
              <a:t>на комуникационни оператори, в т. ч. и изграждането на </a:t>
            </a:r>
            <a:r>
              <a:rPr lang="bg-BG" sz="1600" b="1" smtClean="0">
                <a:solidFill>
                  <a:srgbClr val="9900CC"/>
                </a:solidFill>
              </a:rPr>
              <a:t>виртуални частни комуникационни мрежи</a:t>
            </a:r>
            <a:r>
              <a:rPr lang="bg-BG" sz="1600" b="1" smtClean="0"/>
              <a:t>;</a:t>
            </a:r>
          </a:p>
          <a:p>
            <a:pPr marL="285750" indent="-285750" algn="l">
              <a:buClr>
                <a:srgbClr val="FF0000"/>
              </a:buClr>
              <a:buFont typeface="Wingdings" pitchFamily="2" charset="2"/>
              <a:buChar char="q"/>
            </a:pPr>
            <a:r>
              <a:rPr lang="bg-BG" sz="1600" b="1" smtClean="0"/>
              <a:t>Все повече са свързани и интегрирани с </a:t>
            </a:r>
            <a:r>
              <a:rPr lang="bg-BG" sz="1600" b="1" smtClean="0">
                <a:solidFill>
                  <a:srgbClr val="008000"/>
                </a:solidFill>
              </a:rPr>
              <a:t>мобилните комуникационни технологии</a:t>
            </a:r>
            <a:r>
              <a:rPr lang="bg-BG" sz="1600" b="1" smtClean="0"/>
              <a:t>.</a:t>
            </a:r>
          </a:p>
          <a:p>
            <a:pPr marL="342900" indent="-342900" algn="l">
              <a:buClr>
                <a:srgbClr val="9900CC"/>
              </a:buClr>
              <a:buSzPct val="105000"/>
              <a:buFont typeface="+mj-lt"/>
              <a:buAutoNum type="arabicParenR" startAt="4"/>
            </a:pPr>
            <a:r>
              <a:rPr lang="bg-BG" sz="1600" b="1" i="1" smtClean="0">
                <a:solidFill>
                  <a:srgbClr val="9900CC"/>
                </a:solidFill>
              </a:rPr>
              <a:t>Преследвани стратегии и тенденции на развитие</a:t>
            </a:r>
          </a:p>
          <a:p>
            <a:pPr marL="285750" indent="-285750" algn="l">
              <a:buClr>
                <a:srgbClr val="0000FF"/>
              </a:buClr>
              <a:buFont typeface="Wingdings" pitchFamily="2" charset="2"/>
              <a:buChar char="ü"/>
            </a:pPr>
            <a:r>
              <a:rPr lang="bg-BG" sz="1600" b="1" smtClean="0"/>
              <a:t>Осигуряване на бързина, надеждност, сигурност и безопасност на трансферирането на първично филтрираните информационни съвкупности към центровете за съсредоточаване на информационния ресурс;</a:t>
            </a:r>
          </a:p>
          <a:p>
            <a:pPr marL="285750" indent="-285750" algn="l">
              <a:buClr>
                <a:srgbClr val="0000FF"/>
              </a:buClr>
              <a:buFont typeface="Wingdings" pitchFamily="2" charset="2"/>
              <a:buChar char="ü"/>
            </a:pPr>
            <a:r>
              <a:rPr lang="bg-BG" sz="1600" b="1" smtClean="0"/>
              <a:t>Предаването (трансферирането) трябва да се осъществява не само оперативно и рационално, но и при обосновани инвестиционни и експлоатационни разходи;</a:t>
            </a:r>
          </a:p>
          <a:p>
            <a:pPr marL="285750" indent="-285750" algn="l">
              <a:buClr>
                <a:srgbClr val="0000FF"/>
              </a:buClr>
              <a:buFont typeface="Wingdings" pitchFamily="2" charset="2"/>
              <a:buChar char="ü"/>
            </a:pPr>
            <a:r>
              <a:rPr lang="bg-BG" sz="1600" b="1" smtClean="0"/>
              <a:t>Мобилните комуникационни средства и технологии навлизат все по-осезателно и в процесите на предаване на бизнес информация, в т. ч. и на оперативна информация;</a:t>
            </a:r>
          </a:p>
          <a:p>
            <a:pPr marL="285750" indent="-285750" algn="l">
              <a:buClr>
                <a:srgbClr val="0000FF"/>
              </a:buClr>
              <a:buFont typeface="Wingdings" pitchFamily="2" charset="2"/>
              <a:buChar char="ü"/>
            </a:pPr>
            <a:r>
              <a:rPr lang="bg-BG" sz="1600" b="1" smtClean="0"/>
              <a:t>Интернет технологиите предлагат нови и надеждни средства и механизми за скоростно и надеждно предаване на данни чрез използването на производителни широколентови комуникационни линии;</a:t>
            </a:r>
          </a:p>
          <a:p>
            <a:pPr marL="285750" indent="-285750" algn="l">
              <a:buClr>
                <a:srgbClr val="0000FF"/>
              </a:buClr>
              <a:buFont typeface="Wingdings" pitchFamily="2" charset="2"/>
              <a:buChar char="ü"/>
            </a:pPr>
            <a:r>
              <a:rPr lang="bg-BG" sz="1600" b="1" smtClean="0"/>
              <a:t>Сателитните комуникационни технологии допълват мобилните в определени ситуации.</a:t>
            </a:r>
            <a:endParaRPr lang="bg-BG" sz="1600" b="1"/>
          </a:p>
        </p:txBody>
      </p:sp>
      <p:sp>
        <p:nvSpPr>
          <p:cNvPr id="4" name="Rectangle 12"/>
          <p:cNvSpPr>
            <a:spLocks noChangeArrowheads="1"/>
          </p:cNvSpPr>
          <p:nvPr/>
        </p:nvSpPr>
        <p:spPr bwMode="auto">
          <a:xfrm>
            <a:off x="250825" y="6413212"/>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1468275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10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10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32"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8"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10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44"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10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10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62"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10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10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10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116632"/>
            <a:ext cx="7992888" cy="461665"/>
          </a:xfrm>
          <a:prstGeom prst="rect">
            <a:avLst/>
          </a:prstGeom>
        </p:spPr>
        <p:txBody>
          <a:bodyPr wrap="square">
            <a:spAutoFit/>
          </a:bodyPr>
          <a:lstStyle/>
          <a:p>
            <a:r>
              <a:rPr lang="bg-BG">
                <a:ln w="10541" cmpd="sng">
                  <a:solidFill>
                    <a:schemeClr val="accent1">
                      <a:shade val="88000"/>
                      <a:satMod val="110000"/>
                    </a:schemeClr>
                  </a:solidFill>
                  <a:prstDash val="solid"/>
                </a:ln>
                <a:solidFill>
                  <a:srgbClr val="6600CC"/>
                </a:solidFill>
              </a:rPr>
              <a:t>5. ПРИНЦИПНА ОРГАНИЗАЦИЯ НА МОДУЛА</a:t>
            </a:r>
            <a:endParaRPr lang="bg-BG">
              <a:solidFill>
                <a:srgbClr val="6600CC"/>
              </a:solidFill>
            </a:endParaRPr>
          </a:p>
        </p:txBody>
      </p:sp>
      <p:sp>
        <p:nvSpPr>
          <p:cNvPr id="3" name="Rectangle 12"/>
          <p:cNvSpPr>
            <a:spLocks noChangeArrowheads="1"/>
          </p:cNvSpPr>
          <p:nvPr/>
        </p:nvSpPr>
        <p:spPr bwMode="auto">
          <a:xfrm>
            <a:off x="250825" y="6453187"/>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0000CC"/>
                </a:solidFill>
              </a:rPr>
              <a:t>доц</a:t>
            </a:r>
            <a:r>
              <a:rPr lang="bg-BG" sz="1200">
                <a:solidFill>
                  <a:srgbClr val="0000CC"/>
                </a:solidFill>
              </a:rPr>
              <a:t>. д-р Л. Краев</a:t>
            </a:r>
            <a:endParaRPr lang="en-GB" sz="1200">
              <a:solidFill>
                <a:srgbClr val="0000CC"/>
              </a:solidFill>
            </a:endParaRPr>
          </a:p>
        </p:txBody>
      </p:sp>
      <p:sp>
        <p:nvSpPr>
          <p:cNvPr id="6" name="Flowchart: Magnetic Disk 5"/>
          <p:cNvSpPr/>
          <p:nvPr/>
        </p:nvSpPr>
        <p:spPr bwMode="auto">
          <a:xfrm>
            <a:off x="467544" y="980728"/>
            <a:ext cx="8136904" cy="1008112"/>
          </a:xfrm>
          <a:prstGeom prst="flowChartMagneticDisk">
            <a:avLst/>
          </a:prstGeom>
          <a:solidFill>
            <a:srgbClr val="99FFCC"/>
          </a:solidFill>
          <a:ln w="28575" cap="flat" cmpd="sng" algn="ctr">
            <a:solidFill>
              <a:srgbClr val="008000"/>
            </a:solidFill>
            <a:prstDash val="solid"/>
            <a:round/>
            <a:headEnd type="none" w="med" len="med"/>
            <a:tailEnd type="none" w="med" len="med"/>
          </a:ln>
          <a:effectLst>
            <a:glow rad="228600">
              <a:srgbClr val="008000">
                <a:alpha val="40000"/>
              </a:srgb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b="1" i="0" u="none" strike="noStrike" cap="none" normalizeH="0" baseline="0" smtClean="0">
                <a:ln>
                  <a:noFill/>
                </a:ln>
                <a:solidFill>
                  <a:srgbClr val="0000FF"/>
                </a:solidFill>
                <a:effectLst/>
                <a:latin typeface="Times New Roman" pitchFamily="18" charset="0"/>
              </a:rPr>
              <a:t>Филтрирани първични информационни съвкупности</a:t>
            </a:r>
          </a:p>
        </p:txBody>
      </p:sp>
      <p:sp>
        <p:nvSpPr>
          <p:cNvPr id="11" name="Down Arrow 10"/>
          <p:cNvSpPr/>
          <p:nvPr/>
        </p:nvSpPr>
        <p:spPr bwMode="auto">
          <a:xfrm>
            <a:off x="3779912" y="1988840"/>
            <a:ext cx="1440160" cy="576064"/>
          </a:xfrm>
          <a:prstGeom prst="downArrow">
            <a:avLst/>
          </a:prstGeom>
          <a:solidFill>
            <a:srgbClr val="FF00FF"/>
          </a:solidFill>
          <a:ln w="381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2" name="Cloud Callout 11"/>
          <p:cNvSpPr/>
          <p:nvPr/>
        </p:nvSpPr>
        <p:spPr bwMode="auto">
          <a:xfrm>
            <a:off x="257237" y="2513856"/>
            <a:ext cx="8713663" cy="1563216"/>
          </a:xfrm>
          <a:prstGeom prst="cloudCallout">
            <a:avLst/>
          </a:prstGeom>
          <a:solidFill>
            <a:srgbClr val="66CCFF"/>
          </a:solidFill>
          <a:ln w="38100" cap="flat" cmpd="sng" algn="ctr">
            <a:solidFill>
              <a:srgbClr val="0000FF"/>
            </a:solidFill>
            <a:prstDash val="solid"/>
            <a:round/>
            <a:headEnd type="none" w="med" len="med"/>
            <a:tailEnd type="none" w="med" len="med"/>
          </a:ln>
          <a:effectLst>
            <a:glow rad="2286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0000FF"/>
                </a:solidFill>
                <a:effectLst/>
                <a:latin typeface="Times New Roman" pitchFamily="18" charset="0"/>
              </a:rPr>
              <a:t>ПРЕНОСНА (КОМУНИКАЦИОННА) СРЕДА</a:t>
            </a:r>
          </a:p>
          <a:p>
            <a:pPr marL="0" marR="0" indent="0" algn="ctr" defTabSz="914400" rtl="0" eaLnBrk="1" fontAlgn="base" latinLnBrk="0" hangingPunct="1">
              <a:lnSpc>
                <a:spcPct val="100000"/>
              </a:lnSpc>
              <a:spcBef>
                <a:spcPct val="0"/>
              </a:spcBef>
              <a:spcAft>
                <a:spcPct val="0"/>
              </a:spcAft>
              <a:buClrTx/>
              <a:buSzTx/>
              <a:buFontTx/>
              <a:buNone/>
              <a:tabLst/>
            </a:pPr>
            <a:r>
              <a:rPr lang="en-US" sz="1600" smtClean="0">
                <a:solidFill>
                  <a:srgbClr val="FF0000"/>
                </a:solidFill>
              </a:rPr>
              <a:t>LAN,</a:t>
            </a:r>
            <a:r>
              <a:rPr lang="bg-BG" sz="1600" smtClean="0">
                <a:solidFill>
                  <a:srgbClr val="FF0000"/>
                </a:solidFill>
              </a:rPr>
              <a:t> ИНТЕРНЕТ, ИНТРАНЕТ, ЕКСТРАНЕТ, КОРПОРАТИВНИ МРЕЖИ, МОБИЛНИ ОПЕРАТОРИ, ВИРТУАЛНИ ЧАСТНИ МРЕЖИ И ДР.</a:t>
            </a:r>
            <a:endParaRPr kumimoji="0" lang="bg-BG" sz="1600" b="1" i="0" u="none" strike="noStrike" cap="none" normalizeH="0" baseline="0" smtClean="0">
              <a:ln>
                <a:noFill/>
              </a:ln>
              <a:solidFill>
                <a:srgbClr val="FF0000"/>
              </a:solidFill>
              <a:effectLst/>
            </a:endParaRPr>
          </a:p>
        </p:txBody>
      </p:sp>
      <p:sp>
        <p:nvSpPr>
          <p:cNvPr id="13" name="Down Arrow 12"/>
          <p:cNvSpPr/>
          <p:nvPr/>
        </p:nvSpPr>
        <p:spPr bwMode="auto">
          <a:xfrm>
            <a:off x="3766910" y="4077072"/>
            <a:ext cx="1453162" cy="576064"/>
          </a:xfrm>
          <a:prstGeom prst="downArrow">
            <a:avLst/>
          </a:prstGeom>
          <a:solidFill>
            <a:schemeClr val="accent1"/>
          </a:solidFill>
          <a:ln w="3810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4" name="Flowchart: Direct Access Storage 13"/>
          <p:cNvSpPr/>
          <p:nvPr/>
        </p:nvSpPr>
        <p:spPr bwMode="auto">
          <a:xfrm>
            <a:off x="250825" y="4653136"/>
            <a:ext cx="8720075" cy="1584176"/>
          </a:xfrm>
          <a:prstGeom prst="flowChartMagneticDrum">
            <a:avLst/>
          </a:prstGeom>
          <a:solidFill>
            <a:srgbClr val="FF00FF"/>
          </a:solidFill>
          <a:ln w="5715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bg1"/>
                </a:solidFill>
                <a:effectLst/>
                <a:latin typeface="Times New Roman" pitchFamily="18" charset="0"/>
              </a:rPr>
              <a:t>ЦЕНТРОВЕ ЗА СЪСРЕДОТОЧАВАНЕ НА ИНФОРМАЦИОННИЯ РЕСУРС</a:t>
            </a:r>
          </a:p>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chemeClr val="bg1"/>
                </a:solidFill>
              </a:rPr>
              <a:t>(ОПЕРАТИВНИ БАЗИ ОТ ДАННИ; СКЛАДОВЕ ЗА ДАННИ; ЦЕНТРОВЕ ЗА ДАННИ (КОРПОРАТИВНИ ИЛИ ПУБЛИЧНИ)</a:t>
            </a:r>
            <a:endParaRPr kumimoji="0" lang="bg-BG" sz="1600" b="1" i="0" u="none" strike="noStrike" cap="none" normalizeH="0" baseline="0" smtClean="0">
              <a:ln>
                <a:noFill/>
              </a:ln>
              <a:solidFill>
                <a:schemeClr val="bg1"/>
              </a:solidFill>
              <a:effectLst/>
            </a:endParaRPr>
          </a:p>
        </p:txBody>
      </p:sp>
    </p:spTree>
    <p:extLst>
      <p:ext uri="{BB962C8B-B14F-4D97-AF65-F5344CB8AC3E}">
        <p14:creationId xmlns:p14="http://schemas.microsoft.com/office/powerpoint/2010/main" val="14285599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00113" y="260350"/>
            <a:ext cx="7272337" cy="1143000"/>
          </a:xfrm>
          <a:solidFill>
            <a:srgbClr val="FFFF99"/>
          </a:solidFill>
          <a:ln w="76200">
            <a:solidFill>
              <a:srgbClr val="0066FF"/>
            </a:solidFill>
            <a:miter lim="800000"/>
            <a:headEnd/>
            <a:tailEnd/>
          </a:ln>
        </p:spPr>
        <p:txBody>
          <a:bodyPr/>
          <a:lstStyle/>
          <a:p>
            <a:pPr eaLnBrk="1" hangingPunct="1"/>
            <a:r>
              <a:rPr lang="en-US" sz="2800" b="1" smtClean="0">
                <a:solidFill>
                  <a:srgbClr val="FF3300"/>
                </a:solidFill>
              </a:rPr>
              <a:t>6</a:t>
            </a:r>
            <a:r>
              <a:rPr lang="bg-BG" sz="2800" b="1" smtClean="0">
                <a:solidFill>
                  <a:srgbClr val="FF3300"/>
                </a:solidFill>
              </a:rPr>
              <a:t>.</a:t>
            </a:r>
            <a:r>
              <a:rPr lang="bg-BG" sz="2800" b="1" smtClean="0">
                <a:solidFill>
                  <a:schemeClr val="tx1"/>
                </a:solidFill>
              </a:rPr>
              <a:t> АОИИ и компютризираните комуникационни технологии.</a:t>
            </a:r>
            <a:endParaRPr lang="bg-BG" sz="2800" b="1" smtClean="0"/>
          </a:p>
        </p:txBody>
      </p:sp>
      <p:sp>
        <p:nvSpPr>
          <p:cNvPr id="11267" name="Rectangle 3"/>
          <p:cNvSpPr>
            <a:spLocks noGrp="1" noChangeArrowheads="1"/>
          </p:cNvSpPr>
          <p:nvPr>
            <p:ph type="body" idx="1"/>
          </p:nvPr>
        </p:nvSpPr>
        <p:spPr>
          <a:xfrm>
            <a:off x="539750" y="1916113"/>
            <a:ext cx="8104188" cy="4114800"/>
          </a:xfrm>
          <a:solidFill>
            <a:srgbClr val="CCECFF"/>
          </a:solidFill>
          <a:ln w="76200">
            <a:solidFill>
              <a:srgbClr val="66FF99"/>
            </a:solidFill>
            <a:miter lim="800000"/>
            <a:headEnd/>
            <a:tailEnd/>
          </a:ln>
        </p:spPr>
        <p:txBody>
          <a:bodyPr/>
          <a:lstStyle/>
          <a:p>
            <a:pPr eaLnBrk="1" hangingPunct="1">
              <a:lnSpc>
                <a:spcPct val="90000"/>
              </a:lnSpc>
            </a:pPr>
            <a:r>
              <a:rPr lang="bg-BG" sz="2400" b="1" smtClean="0"/>
              <a:t>Технологии, които реализират чрез компютърни системи и мрежи, комуникационни инфраструктури (линии, магистрали, средства и съоръжения):</a:t>
            </a:r>
          </a:p>
          <a:p>
            <a:pPr eaLnBrk="1" hangingPunct="1">
              <a:lnSpc>
                <a:spcPct val="90000"/>
              </a:lnSpc>
              <a:buClr>
                <a:srgbClr val="FF00FF"/>
              </a:buClr>
              <a:buSzPct val="120000"/>
              <a:buFont typeface="Wingdings" pitchFamily="2" charset="2"/>
              <a:buChar char="Ø"/>
            </a:pPr>
            <a:r>
              <a:rPr lang="bg-BG" sz="2400" b="1" smtClean="0"/>
              <a:t> </a:t>
            </a:r>
            <a:r>
              <a:rPr lang="bg-BG" sz="2400" b="1" smtClean="0">
                <a:solidFill>
                  <a:srgbClr val="FF3300"/>
                </a:solidFill>
              </a:rPr>
              <a:t>предаването на информационните съобщения на локално равнище (в рамките на бизнес организацията),</a:t>
            </a:r>
          </a:p>
          <a:p>
            <a:pPr eaLnBrk="1" hangingPunct="1">
              <a:lnSpc>
                <a:spcPct val="90000"/>
              </a:lnSpc>
              <a:buClr>
                <a:srgbClr val="FF00FF"/>
              </a:buClr>
              <a:buSzPct val="120000"/>
              <a:buFont typeface="Wingdings" pitchFamily="2" charset="2"/>
              <a:buChar char="Ø"/>
            </a:pPr>
            <a:r>
              <a:rPr lang="bg-BG" sz="2400" b="1" smtClean="0"/>
              <a:t> </a:t>
            </a:r>
            <a:r>
              <a:rPr lang="bg-BG" sz="2400" b="1" smtClean="0">
                <a:solidFill>
                  <a:srgbClr val="339966"/>
                </a:solidFill>
              </a:rPr>
              <a:t>на национално, регионално и глобално ниво,</a:t>
            </a:r>
          </a:p>
          <a:p>
            <a:pPr eaLnBrk="1" hangingPunct="1">
              <a:lnSpc>
                <a:spcPct val="90000"/>
              </a:lnSpc>
              <a:buClr>
                <a:srgbClr val="FF00FF"/>
              </a:buClr>
              <a:buSzPct val="120000"/>
              <a:buFont typeface="Wingdings" pitchFamily="2" charset="2"/>
              <a:buChar char="Ø"/>
            </a:pPr>
            <a:r>
              <a:rPr lang="bg-BG" sz="2400" b="1" smtClean="0"/>
              <a:t> </a:t>
            </a:r>
            <a:r>
              <a:rPr lang="bg-BG" sz="2400" b="1" smtClean="0">
                <a:solidFill>
                  <a:srgbClr val="0000FF"/>
                </a:solidFill>
              </a:rPr>
              <a:t>като запазват съдържанието и структурата на предаваните информационни съвкупности,</a:t>
            </a:r>
          </a:p>
          <a:p>
            <a:pPr eaLnBrk="1" hangingPunct="1">
              <a:lnSpc>
                <a:spcPct val="90000"/>
              </a:lnSpc>
              <a:buClr>
                <a:srgbClr val="FF00FF"/>
              </a:buClr>
              <a:buSzPct val="120000"/>
              <a:buFont typeface="Wingdings" pitchFamily="2" charset="2"/>
              <a:buChar char="Ø"/>
            </a:pPr>
            <a:r>
              <a:rPr lang="bg-BG" sz="2400" b="1" smtClean="0">
                <a:solidFill>
                  <a:srgbClr val="990000"/>
                </a:solidFill>
              </a:rPr>
              <a:t>осигурявайки висока скорост на предаване, качество, надеждност и сигурност на комуникациите.</a:t>
            </a:r>
          </a:p>
        </p:txBody>
      </p:sp>
      <p:sp>
        <p:nvSpPr>
          <p:cNvPr id="11268" name="Text Box 4"/>
          <p:cNvSpPr txBox="1">
            <a:spLocks noChangeArrowheads="1"/>
          </p:cNvSpPr>
          <p:nvPr/>
        </p:nvSpPr>
        <p:spPr bwMode="auto">
          <a:xfrm>
            <a:off x="323850" y="6308725"/>
            <a:ext cx="1676400" cy="2762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bg-BG" sz="1200" b="1">
                <a:solidFill>
                  <a:srgbClr val="CC3300"/>
                </a:solidFill>
                <a:cs typeface="Times New Roman" pitchFamily="18" charset="0"/>
              </a:rPr>
              <a:t>©</a:t>
            </a:r>
            <a:r>
              <a:rPr lang="bg-BG" sz="1200" b="1">
                <a:solidFill>
                  <a:srgbClr val="CC3300"/>
                </a:solidFill>
              </a:rPr>
              <a:t> </a:t>
            </a:r>
            <a:r>
              <a:rPr lang="bg-BG" sz="1200" b="1" smtClean="0">
                <a:solidFill>
                  <a:srgbClr val="CC3300"/>
                </a:solidFill>
              </a:rPr>
              <a:t>доц</a:t>
            </a:r>
            <a:r>
              <a:rPr lang="bg-BG" sz="1200" b="1">
                <a:solidFill>
                  <a:srgbClr val="CC3300"/>
                </a:solidFill>
              </a:rPr>
              <a:t>. д-р Л. Краев</a:t>
            </a:r>
            <a:endParaRPr lang="en-GB" sz="1200" b="1">
              <a:solidFill>
                <a:srgbClr val="CC3300"/>
              </a:solidFill>
            </a:endParaRPr>
          </a:p>
        </p:txBody>
      </p:sp>
    </p:spTree>
    <p:extLst>
      <p:ext uri="{BB962C8B-B14F-4D97-AF65-F5344CB8AC3E}">
        <p14:creationId xmlns:p14="http://schemas.microsoft.com/office/powerpoint/2010/main" val="3747890691"/>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ppt_x"/>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additive="base">
                                        <p:cTn id="13" dur="500" fill="hold"/>
                                        <p:tgtEl>
                                          <p:spTgt spid="11266"/>
                                        </p:tgtEl>
                                        <p:attrNameLst>
                                          <p:attrName>ppt_x</p:attrName>
                                        </p:attrNameLst>
                                      </p:cBhvr>
                                      <p:tavLst>
                                        <p:tav tm="0">
                                          <p:val>
                                            <p:strVal val="0-#ppt_w/2"/>
                                          </p:val>
                                        </p:tav>
                                        <p:tav tm="100000">
                                          <p:val>
                                            <p:strVal val="#ppt_x"/>
                                          </p:val>
                                        </p:tav>
                                      </p:tavLst>
                                    </p:anim>
                                    <p:anim calcmode="lin" valueType="num">
                                      <p:cBhvr additive="base">
                                        <p:cTn id="14"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267">
                                            <p:bg/>
                                          </p:spTgt>
                                        </p:tgtEl>
                                        <p:attrNameLst>
                                          <p:attrName>style.visibility</p:attrName>
                                        </p:attrNameLst>
                                      </p:cBhvr>
                                      <p:to>
                                        <p:strVal val="visible"/>
                                      </p:to>
                                    </p:set>
                                    <p:anim calcmode="lin" valueType="num">
                                      <p:cBhvr additive="base">
                                        <p:cTn id="19" dur="500" fill="hold"/>
                                        <p:tgtEl>
                                          <p:spTgt spid="11267">
                                            <p:bg/>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267">
                                            <p:bg/>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267">
                                            <p:txEl>
                                              <p:pRg st="0" end="0"/>
                                            </p:txEl>
                                          </p:spTgt>
                                        </p:tgtEl>
                                        <p:attrNameLst>
                                          <p:attrName>style.visibility</p:attrName>
                                        </p:attrNameLst>
                                      </p:cBhvr>
                                      <p:to>
                                        <p:strVal val="visible"/>
                                      </p:to>
                                    </p:set>
                                    <p:anim calcmode="lin" valueType="num">
                                      <p:cBhvr additive="base">
                                        <p:cTn id="25" dur="500" fill="hold"/>
                                        <p:tgtEl>
                                          <p:spTgt spid="1126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267">
                                            <p:txEl>
                                              <p:pRg st="1" end="1"/>
                                            </p:txEl>
                                          </p:spTgt>
                                        </p:tgtEl>
                                        <p:attrNameLst>
                                          <p:attrName>style.visibility</p:attrName>
                                        </p:attrNameLst>
                                      </p:cBhvr>
                                      <p:to>
                                        <p:strVal val="visible"/>
                                      </p:to>
                                    </p:set>
                                    <p:anim calcmode="lin" valueType="num">
                                      <p:cBhvr additive="base">
                                        <p:cTn id="31" dur="500" fill="hold"/>
                                        <p:tgtEl>
                                          <p:spTgt spid="11267">
                                            <p:txEl>
                                              <p:pRg st="1" end="1"/>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2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1267">
                                            <p:txEl>
                                              <p:pRg st="2" end="2"/>
                                            </p:txEl>
                                          </p:spTgt>
                                        </p:tgtEl>
                                        <p:attrNameLst>
                                          <p:attrName>style.visibility</p:attrName>
                                        </p:attrNameLst>
                                      </p:cBhvr>
                                      <p:to>
                                        <p:strVal val="visible"/>
                                      </p:to>
                                    </p:set>
                                    <p:anim calcmode="lin" valueType="num">
                                      <p:cBhvr additive="base">
                                        <p:cTn id="37" dur="500" fill="hold"/>
                                        <p:tgtEl>
                                          <p:spTgt spid="11267">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12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267">
                                            <p:txEl>
                                              <p:pRg st="3" end="3"/>
                                            </p:txEl>
                                          </p:spTgt>
                                        </p:tgtEl>
                                        <p:attrNameLst>
                                          <p:attrName>style.visibility</p:attrName>
                                        </p:attrNameLst>
                                      </p:cBhvr>
                                      <p:to>
                                        <p:strVal val="visible"/>
                                      </p:to>
                                    </p:set>
                                    <p:anim calcmode="lin" valueType="num">
                                      <p:cBhvr additive="base">
                                        <p:cTn id="43" dur="500" fill="hold"/>
                                        <p:tgtEl>
                                          <p:spTgt spid="11267">
                                            <p:txEl>
                                              <p:pRg st="3" end="3"/>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2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1267">
                                            <p:txEl>
                                              <p:pRg st="4" end="4"/>
                                            </p:txEl>
                                          </p:spTgt>
                                        </p:tgtEl>
                                        <p:attrNameLst>
                                          <p:attrName>style.visibility</p:attrName>
                                        </p:attrNameLst>
                                      </p:cBhvr>
                                      <p:to>
                                        <p:strVal val="visible"/>
                                      </p:to>
                                    </p:set>
                                    <p:anim calcmode="lin" valueType="num">
                                      <p:cBhvr additive="base">
                                        <p:cTn id="49" dur="500" fill="hold"/>
                                        <p:tgtEl>
                                          <p:spTgt spid="11267">
                                            <p:txEl>
                                              <p:pRg st="4" end="4"/>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126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p:bldP spid="11267" grpId="0" build="p" animBg="1"/>
      <p:bldP spid="112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5" y="116632"/>
            <a:ext cx="886339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bg-BG" sz="200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7. ПРИНЦИПЕН ПРОГРАМНО-ТЕХНОЛОГИЧЕН МОДЕЛ НА </a:t>
            </a:r>
            <a:r>
              <a:rPr lang="bg-BG" sz="2000"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МОДУЛА</a:t>
            </a:r>
          </a:p>
        </p:txBody>
      </p:sp>
      <p:sp>
        <p:nvSpPr>
          <p:cNvPr id="3" name="Rectangle 12"/>
          <p:cNvSpPr>
            <a:spLocks noChangeArrowheads="1"/>
          </p:cNvSpPr>
          <p:nvPr/>
        </p:nvSpPr>
        <p:spPr bwMode="auto">
          <a:xfrm>
            <a:off x="250825" y="6453187"/>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0000CC"/>
                </a:solidFill>
              </a:rPr>
              <a:t>доц</a:t>
            </a:r>
            <a:r>
              <a:rPr lang="bg-BG" sz="1200">
                <a:solidFill>
                  <a:srgbClr val="0000CC"/>
                </a:solidFill>
              </a:rPr>
              <a:t>. д-р Л. Краев</a:t>
            </a:r>
            <a:endParaRPr lang="en-GB" sz="1200">
              <a:solidFill>
                <a:srgbClr val="0000CC"/>
              </a:solidFill>
            </a:endParaRPr>
          </a:p>
        </p:txBody>
      </p:sp>
      <p:sp>
        <p:nvSpPr>
          <p:cNvPr id="6" name="Flowchart: Magnetic Disk 5"/>
          <p:cNvSpPr/>
          <p:nvPr/>
        </p:nvSpPr>
        <p:spPr bwMode="auto">
          <a:xfrm>
            <a:off x="467544" y="980728"/>
            <a:ext cx="8136904" cy="1008112"/>
          </a:xfrm>
          <a:prstGeom prst="flowChartMagneticDisk">
            <a:avLst/>
          </a:prstGeom>
          <a:solidFill>
            <a:srgbClr val="66CCFF"/>
          </a:solidFill>
          <a:ln w="28575" cap="flat" cmpd="sng" algn="ctr">
            <a:solidFill>
              <a:srgbClr val="0000FF"/>
            </a:solidFill>
            <a:prstDash val="solid"/>
            <a:round/>
            <a:headEnd type="none" w="med" len="med"/>
            <a:tailEnd type="none" w="med" len="med"/>
          </a:ln>
          <a:effectLst>
            <a:glow rad="2286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b="1" i="0" u="none" strike="noStrike" cap="none" normalizeH="0" baseline="0" smtClean="0">
                <a:ln>
                  <a:noFill/>
                </a:ln>
                <a:solidFill>
                  <a:srgbClr val="0000FF"/>
                </a:solidFill>
                <a:effectLst/>
                <a:latin typeface="Times New Roman" pitchFamily="18" charset="0"/>
              </a:rPr>
              <a:t>Филтриран първичен информационен </a:t>
            </a:r>
            <a:r>
              <a:rPr kumimoji="0" lang="bg-BG" b="1" i="0" u="none" strike="noStrike" cap="none" normalizeH="0" baseline="0" smtClean="0">
                <a:ln>
                  <a:noFill/>
                </a:ln>
                <a:solidFill>
                  <a:srgbClr val="FF0000"/>
                </a:solidFill>
                <a:effectLst/>
                <a:latin typeface="Times New Roman" pitchFamily="18" charset="0"/>
              </a:rPr>
              <a:t>входен поток</a:t>
            </a:r>
          </a:p>
        </p:txBody>
      </p:sp>
      <p:sp>
        <p:nvSpPr>
          <p:cNvPr id="11" name="Down Arrow 10"/>
          <p:cNvSpPr/>
          <p:nvPr/>
        </p:nvSpPr>
        <p:spPr bwMode="auto">
          <a:xfrm>
            <a:off x="3779912" y="1988840"/>
            <a:ext cx="1440160" cy="576064"/>
          </a:xfrm>
          <a:prstGeom prst="downArrow">
            <a:avLst/>
          </a:prstGeom>
          <a:solidFill>
            <a:srgbClr val="FF0000"/>
          </a:solidFill>
          <a:ln w="381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3" name="Down Arrow 12"/>
          <p:cNvSpPr/>
          <p:nvPr/>
        </p:nvSpPr>
        <p:spPr bwMode="auto">
          <a:xfrm>
            <a:off x="3766910" y="4077072"/>
            <a:ext cx="1453162" cy="576064"/>
          </a:xfrm>
          <a:prstGeom prst="downArrow">
            <a:avLst/>
          </a:prstGeom>
          <a:solidFill>
            <a:schemeClr val="accent1"/>
          </a:solidFill>
          <a:ln w="3810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4" name="Flowchart: Direct Access Storage 13"/>
          <p:cNvSpPr/>
          <p:nvPr/>
        </p:nvSpPr>
        <p:spPr bwMode="auto">
          <a:xfrm>
            <a:off x="250825" y="4653136"/>
            <a:ext cx="8720075" cy="1584176"/>
          </a:xfrm>
          <a:prstGeom prst="flowChartMagneticDrum">
            <a:avLst/>
          </a:prstGeom>
          <a:solidFill>
            <a:srgbClr val="008000"/>
          </a:solidFill>
          <a:ln w="57150" cap="flat" cmpd="sng" algn="ctr">
            <a:solidFill>
              <a:srgbClr val="99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12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b="1" i="0" u="none" strike="noStrike" cap="none" normalizeH="0" baseline="0" smtClean="0">
                <a:ln>
                  <a:noFill/>
                </a:ln>
                <a:solidFill>
                  <a:schemeClr val="bg1"/>
                </a:solidFill>
                <a:effectLst/>
              </a:rPr>
              <a:t>ПЪРВИЧЕН ИНФОРМАЦИОНЕН </a:t>
            </a:r>
            <a:r>
              <a:rPr kumimoji="0" lang="bg-BG" sz="2800" b="1" i="0" u="none" strike="noStrike" cap="none" normalizeH="0" baseline="0" smtClean="0">
                <a:ln>
                  <a:noFill/>
                </a:ln>
                <a:solidFill>
                  <a:schemeClr val="bg1"/>
                </a:solidFill>
                <a:effectLst/>
              </a:rPr>
              <a:t>ИЗХОДЕН ПОТОК</a:t>
            </a:r>
          </a:p>
        </p:txBody>
      </p:sp>
      <p:sp>
        <p:nvSpPr>
          <p:cNvPr id="4" name="Hexagon 3"/>
          <p:cNvSpPr/>
          <p:nvPr/>
        </p:nvSpPr>
        <p:spPr bwMode="auto">
          <a:xfrm>
            <a:off x="179512" y="2564904"/>
            <a:ext cx="8712968" cy="1440160"/>
          </a:xfrm>
          <a:prstGeom prst="hexagon">
            <a:avLst/>
          </a:prstGeom>
          <a:solidFill>
            <a:srgbClr val="FFCC00"/>
          </a:solidFill>
          <a:ln w="57150" cap="flat" cmpd="sng" algn="ctr">
            <a:solidFill>
              <a:srgbClr val="663300"/>
            </a:solidFill>
            <a:prstDash val="solid"/>
            <a:round/>
            <a:headEnd type="none" w="med" len="med"/>
            <a:tailEnd type="none" w="med" len="med"/>
          </a:ln>
          <a:effectLst>
            <a:glow rad="228600">
              <a:srgbClr val="FF9900">
                <a:alpha val="40000"/>
              </a:srgb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663300"/>
                </a:solidFill>
                <a:effectLst/>
                <a:latin typeface="Times New Roman" pitchFamily="18" charset="0"/>
              </a:rPr>
              <a:t>СОФТУЕРНИ И ТЕХНОЛОГИЧНИ АГЕНТИ ЗА:</a:t>
            </a:r>
          </a:p>
          <a:p>
            <a:pPr marL="0" marR="0" indent="0" algn="ctr" defTabSz="914400" rtl="0" eaLnBrk="1" fontAlgn="base" latinLnBrk="0" hangingPunct="1">
              <a:lnSpc>
                <a:spcPct val="100000"/>
              </a:lnSpc>
              <a:spcBef>
                <a:spcPct val="0"/>
              </a:spcBef>
              <a:spcAft>
                <a:spcPct val="0"/>
              </a:spcAft>
              <a:buClrTx/>
              <a:buSzTx/>
              <a:buFontTx/>
              <a:buNone/>
              <a:tabLst/>
            </a:pPr>
            <a:r>
              <a:rPr lang="bg-BG" sz="1200" smtClean="0">
                <a:solidFill>
                  <a:srgbClr val="663300"/>
                </a:solidFill>
              </a:rPr>
              <a:t>ФОРМАТНО ПРЕДЕФИНИРАНЕ НА ВХОДНИЯ ИНФОРМАЦИОННИЯ ПОТОК;</a:t>
            </a:r>
          </a:p>
          <a:p>
            <a:pPr marL="0" marR="0" indent="0" algn="ctr" defTabSz="914400" rtl="0" eaLnBrk="1" fontAlgn="base" latinLnBrk="0" hangingPunct="1">
              <a:lnSpc>
                <a:spcPct val="100000"/>
              </a:lnSpc>
              <a:spcBef>
                <a:spcPct val="0"/>
              </a:spcBef>
              <a:spcAft>
                <a:spcPct val="0"/>
              </a:spcAft>
              <a:buClrTx/>
              <a:buSzTx/>
              <a:buFontTx/>
              <a:buNone/>
              <a:tabLst/>
            </a:pPr>
            <a:r>
              <a:rPr lang="bg-BG" sz="1200" smtClean="0">
                <a:solidFill>
                  <a:srgbClr val="663300"/>
                </a:solidFill>
              </a:rPr>
              <a:t>ПРИВЪРЗВАНЕ КЪМ ПРОТОКОЛИТЕ НА ТРАНСФЕРИРАЩИТЕ СРЕДИ;</a:t>
            </a:r>
          </a:p>
          <a:p>
            <a:pPr marL="0" marR="0" indent="0" algn="ctr" defTabSz="914400" rtl="0" eaLnBrk="1" fontAlgn="base" latinLnBrk="0" hangingPunct="1">
              <a:lnSpc>
                <a:spcPct val="100000"/>
              </a:lnSpc>
              <a:spcBef>
                <a:spcPct val="0"/>
              </a:spcBef>
              <a:spcAft>
                <a:spcPct val="0"/>
              </a:spcAft>
              <a:buClrTx/>
              <a:buSzTx/>
              <a:buFontTx/>
              <a:buNone/>
              <a:tabLst/>
            </a:pPr>
            <a:r>
              <a:rPr lang="bg-BG" sz="1200" smtClean="0">
                <a:solidFill>
                  <a:srgbClr val="663300"/>
                </a:solidFill>
              </a:rPr>
              <a:t>КОДИРАНЕ, КРИПТИРАНЕ, ТУНЕЛИРАНЕ И ДР. ПРОЦЕДУРИ, АКО СЕ ПРЕДВИЖДАТ;</a:t>
            </a:r>
          </a:p>
          <a:p>
            <a:r>
              <a:rPr lang="bg-BG" sz="1200">
                <a:solidFill>
                  <a:srgbClr val="663300"/>
                </a:solidFill>
              </a:rPr>
              <a:t>ФОРМАТНО ПРЕДЕФИНИРАНЕ НА </a:t>
            </a:r>
            <a:r>
              <a:rPr lang="bg-BG" sz="1200" smtClean="0">
                <a:solidFill>
                  <a:srgbClr val="663300"/>
                </a:solidFill>
              </a:rPr>
              <a:t>ИЗХОДНИЯ </a:t>
            </a:r>
            <a:r>
              <a:rPr lang="bg-BG" sz="1200">
                <a:solidFill>
                  <a:srgbClr val="663300"/>
                </a:solidFill>
              </a:rPr>
              <a:t>ИНФОРМАЦИОННИЯ </a:t>
            </a:r>
            <a:r>
              <a:rPr lang="bg-BG" sz="1200" smtClean="0">
                <a:solidFill>
                  <a:srgbClr val="663300"/>
                </a:solidFill>
              </a:rPr>
              <a:t>ПОТОК.</a:t>
            </a:r>
            <a:endParaRPr lang="bg-BG" sz="1200">
              <a:solidFill>
                <a:srgbClr val="663300"/>
              </a:solidFill>
            </a:endParaRPr>
          </a:p>
          <a:p>
            <a:pPr marL="0" marR="0" indent="0" algn="ctr" defTabSz="914400" rtl="0" eaLnBrk="1" fontAlgn="base" latinLnBrk="0" hangingPunct="1">
              <a:lnSpc>
                <a:spcPct val="100000"/>
              </a:lnSpc>
              <a:spcBef>
                <a:spcPct val="0"/>
              </a:spcBef>
              <a:spcAft>
                <a:spcPct val="0"/>
              </a:spcAft>
              <a:buClrTx/>
              <a:buSzTx/>
              <a:buFontTx/>
              <a:buNone/>
              <a:tabLst/>
            </a:pPr>
            <a:endParaRPr lang="bg-BG" sz="1200" smtClean="0"/>
          </a:p>
          <a:p>
            <a:pPr marL="0" marR="0" indent="0" algn="ctr" defTabSz="914400" rtl="0" eaLnBrk="1" fontAlgn="base" latinLnBrk="0" hangingPunct="1">
              <a:lnSpc>
                <a:spcPct val="100000"/>
              </a:lnSpc>
              <a:spcBef>
                <a:spcPct val="0"/>
              </a:spcBef>
              <a:spcAft>
                <a:spcPct val="0"/>
              </a:spcAft>
              <a:buClrTx/>
              <a:buSzTx/>
              <a:buFontTx/>
              <a:buNone/>
              <a:tabLst/>
            </a:pPr>
            <a:endParaRPr kumimoji="0" lang="bg-BG" sz="16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1394649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825" y="116632"/>
            <a:ext cx="8713663" cy="1080120"/>
          </a:xfrm>
        </p:spPr>
        <p:txBody>
          <a:bodyPr/>
          <a:lstStyle/>
          <a:p>
            <a:pPr>
              <a:spcBef>
                <a:spcPct val="50000"/>
              </a:spcBef>
            </a:pPr>
            <a:r>
              <a:rPr lang="bg-BG" sz="20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МОДУЛ 1.4. НАТРУПВАНЕ, ОРГАНИЗИРАНЕ, СИСТЕМАТИЗИРАНЕ, СЪХРАНЯВАНЕ, ТЪРСЕНЕ, ИЗВЛИЧАНЕ И ИЗПОЛЗВАНЕ НА ИНФОРМАЦИОННИТЕ СЪВКУПНОСТИ.</a:t>
            </a:r>
            <a:endParaRPr lang="en-GB" sz="20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Subtitle 2"/>
          <p:cNvSpPr>
            <a:spLocks noGrp="1"/>
          </p:cNvSpPr>
          <p:nvPr>
            <p:ph type="subTitle" idx="1"/>
          </p:nvPr>
        </p:nvSpPr>
        <p:spPr>
          <a:xfrm>
            <a:off x="250825" y="1196752"/>
            <a:ext cx="8568952" cy="4968552"/>
          </a:xfrm>
        </p:spPr>
        <p:txBody>
          <a:bodyPr/>
          <a:lstStyle/>
          <a:p>
            <a:pPr marL="342900" indent="-342900" algn="l">
              <a:buClr>
                <a:srgbClr val="FF0000"/>
              </a:buClr>
              <a:buSzPct val="105000"/>
              <a:buFont typeface="+mj-lt"/>
              <a:buAutoNum type="arabicParenR"/>
            </a:pPr>
            <a:r>
              <a:rPr lang="bg-BG" sz="1600" b="1" i="1" smtClean="0">
                <a:solidFill>
                  <a:srgbClr val="FF0000"/>
                </a:solidFill>
              </a:rPr>
              <a:t>Същност и предназначение</a:t>
            </a:r>
          </a:p>
          <a:p>
            <a:pPr marL="285750" indent="-285750" algn="l">
              <a:buClr>
                <a:srgbClr val="008000"/>
              </a:buClr>
              <a:buSzPct val="110000"/>
              <a:buFont typeface="Wingdings" pitchFamily="2" charset="2"/>
              <a:buChar char="§"/>
            </a:pPr>
            <a:r>
              <a:rPr lang="bg-BG" sz="1600" b="1" smtClean="0"/>
              <a:t>Един от </a:t>
            </a:r>
            <a:r>
              <a:rPr lang="bg-BG" sz="1600" b="1" smtClean="0">
                <a:solidFill>
                  <a:srgbClr val="FF0000"/>
                </a:solidFill>
              </a:rPr>
              <a:t>най-типичните модули на АОИИ </a:t>
            </a:r>
            <a:r>
              <a:rPr lang="bg-BG" sz="1600" b="1" smtClean="0"/>
              <a:t>и притежаващ висока стпене на автоматизация и интерграция на информационните и технологичните дейности, процедури и операции;</a:t>
            </a:r>
          </a:p>
          <a:p>
            <a:pPr marL="285750" indent="-285750" algn="l">
              <a:buClr>
                <a:srgbClr val="008000"/>
              </a:buClr>
              <a:buSzPct val="110000"/>
              <a:buFont typeface="Wingdings" pitchFamily="2" charset="2"/>
              <a:buChar char="§"/>
            </a:pPr>
            <a:r>
              <a:rPr lang="bg-BG" sz="1600" b="1">
                <a:solidFill>
                  <a:srgbClr val="FF0000"/>
                </a:solidFill>
              </a:rPr>
              <a:t>Натрупване</a:t>
            </a:r>
            <a:r>
              <a:rPr lang="bg-BG" sz="1600" b="1"/>
              <a:t> – дейност, включваща процедури и операции по диспечиране </a:t>
            </a:r>
            <a:r>
              <a:rPr lang="bg-BG" sz="1600" b="1" smtClean="0"/>
              <a:t>и съсредоточаване на входния информационен поток към информационните съвкупности на дефинираните области на базите от данни – прогнозиране и планиране, маркетинг, отчитане, анализ, контрол и регулиране;</a:t>
            </a:r>
          </a:p>
          <a:p>
            <a:pPr marL="285750" indent="-285750" algn="l">
              <a:buClr>
                <a:srgbClr val="008000"/>
              </a:buClr>
              <a:buSzPct val="110000"/>
              <a:buFont typeface="Wingdings" pitchFamily="2" charset="2"/>
              <a:buChar char="§"/>
            </a:pPr>
            <a:r>
              <a:rPr lang="bg-BG" sz="1600" b="1" smtClean="0">
                <a:solidFill>
                  <a:srgbClr val="FF0000"/>
                </a:solidFill>
              </a:rPr>
              <a:t>Организиране</a:t>
            </a:r>
            <a:r>
              <a:rPr lang="bg-BG" sz="1600" b="1" smtClean="0"/>
              <a:t> – съобразяване и преобразуване на входния информационен поток с логическата и физическата архитектура и страктура на използваните софтуерни решения на системите за управление на базите от данни;</a:t>
            </a:r>
          </a:p>
          <a:p>
            <a:pPr marL="285750" indent="-285750" algn="l">
              <a:buClr>
                <a:srgbClr val="008000"/>
              </a:buClr>
              <a:buSzPct val="110000"/>
              <a:buFont typeface="Wingdings" pitchFamily="2" charset="2"/>
              <a:buChar char="§"/>
            </a:pPr>
            <a:r>
              <a:rPr lang="bg-BG" sz="1600" b="1" smtClean="0">
                <a:solidFill>
                  <a:srgbClr val="FF0000"/>
                </a:solidFill>
              </a:rPr>
              <a:t>Систематизиране</a:t>
            </a:r>
            <a:r>
              <a:rPr lang="bg-BG" sz="1600" b="1" smtClean="0"/>
              <a:t> – дейности, процедури и операции свързани с класификацията на входните информационни съвкупности, определяне на ключовите и идентификационните полета. Всичко това рационализира и повишава степента на интегрираност, както и  производителността на компонирането на основните базови файлове;</a:t>
            </a:r>
          </a:p>
          <a:p>
            <a:pPr marL="285750" indent="-285750" algn="l">
              <a:buClr>
                <a:srgbClr val="008000"/>
              </a:buClr>
              <a:buSzPct val="110000"/>
              <a:buFont typeface="Wingdings" pitchFamily="2" charset="2"/>
              <a:buChar char="§"/>
            </a:pPr>
            <a:r>
              <a:rPr lang="bg-BG" sz="1600" b="1" smtClean="0">
                <a:solidFill>
                  <a:srgbClr val="FF0000"/>
                </a:solidFill>
              </a:rPr>
              <a:t>Съхраняване</a:t>
            </a:r>
            <a:r>
              <a:rPr lang="bg-BG" sz="1600" b="1" smtClean="0"/>
              <a:t> – една от най-важните и типични функции на базите от данни. Осигурява среда, методи и средства за запазването на качеството, достоверността и сигурността на данните и информацията в базите от данни. Съхраняването от своя</a:t>
            </a:r>
            <a:endParaRPr lang="bg-BG" sz="1600" b="1"/>
          </a:p>
        </p:txBody>
      </p:sp>
      <p:sp>
        <p:nvSpPr>
          <p:cNvPr id="4" name="Rectangle 12"/>
          <p:cNvSpPr>
            <a:spLocks noChangeArrowheads="1"/>
          </p:cNvSpPr>
          <p:nvPr/>
        </p:nvSpPr>
        <p:spPr bwMode="auto">
          <a:xfrm>
            <a:off x="250825" y="6453188"/>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6794444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fade">
                                      <p:cBhvr>
                                        <p:cTn id="54" dur="1000"/>
                                        <p:tgtEl>
                                          <p:spTgt spid="3">
                                            <p:txEl>
                                              <p:pRg st="5" end="5"/>
                                            </p:txEl>
                                          </p:spTgt>
                                        </p:tgtEl>
                                      </p:cBhvr>
                                    </p:animEffect>
                                    <p:anim calcmode="lin" valueType="num">
                                      <p:cBhvr>
                                        <p:cTn id="5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chemeClr val="hlink"/>
            </a:gs>
            <a:gs pos="50000">
              <a:srgbClr val="FF66FF"/>
            </a:gs>
            <a:gs pos="100000">
              <a:schemeClr val="hlink"/>
            </a:gs>
          </a:gsLst>
          <a:lin ang="5400000" scaled="1"/>
        </a:gra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457200"/>
            <a:ext cx="7772400" cy="914400"/>
          </a:xfrm>
          <a:solidFill>
            <a:srgbClr val="FFFFCC"/>
          </a:solidFill>
          <a:scene3d>
            <a:camera prst="legacyObliqueTopRight"/>
            <a:lightRig rig="legacyFlat3" dir="b"/>
          </a:scene3d>
          <a:sp3d extrusionH="430200" prstMaterial="legacyMatte">
            <a:bevelT w="13500" h="13500" prst="angle"/>
            <a:bevelB w="13500" h="13500" prst="angle"/>
            <a:extrusionClr>
              <a:srgbClr val="FFFFCC"/>
            </a:extrusionClr>
          </a:sp3d>
        </p:spPr>
        <p:txBody>
          <a:bodyPr>
            <a:flatTx/>
          </a:bodyPr>
          <a:lstStyle/>
          <a:p>
            <a:r>
              <a:rPr lang="bg-BG" sz="2800" b="1">
                <a:solidFill>
                  <a:srgbClr val="990033"/>
                </a:solidFill>
              </a:rPr>
              <a:t>1.1. Управлението и управленският цикъл, като </a:t>
            </a:r>
            <a:r>
              <a:rPr lang="bg-BG" sz="2800" b="1" smtClean="0">
                <a:solidFill>
                  <a:srgbClr val="990033"/>
                </a:solidFill>
              </a:rPr>
              <a:t>информационни технологии.</a:t>
            </a:r>
            <a:endParaRPr lang="en-GB" sz="2800" b="1">
              <a:solidFill>
                <a:srgbClr val="990033"/>
              </a:solidFill>
            </a:endParaRPr>
          </a:p>
        </p:txBody>
      </p:sp>
      <p:sp>
        <p:nvSpPr>
          <p:cNvPr id="5124" name="Rectangle 4"/>
          <p:cNvSpPr>
            <a:spLocks noGrp="1" noChangeArrowheads="1"/>
          </p:cNvSpPr>
          <p:nvPr>
            <p:ph type="body" sz="half" idx="2"/>
          </p:nvPr>
        </p:nvSpPr>
        <p:spPr>
          <a:xfrm>
            <a:off x="3581400" y="1981200"/>
            <a:ext cx="4876800" cy="4114800"/>
          </a:xfrm>
          <a:solidFill>
            <a:srgbClr val="99CCFF"/>
          </a:solidFill>
          <a:scene3d>
            <a:camera prst="legacyObliqueTopRight"/>
            <a:lightRig rig="legacyFlat3" dir="b"/>
          </a:scene3d>
          <a:sp3d extrusionH="430200" prstMaterial="legacyMatte">
            <a:bevelT w="13500" h="13500" prst="angle"/>
            <a:bevelB w="13500" h="13500" prst="angle"/>
            <a:extrusionClr>
              <a:srgbClr val="99CCFF"/>
            </a:extrusionClr>
          </a:sp3d>
        </p:spPr>
        <p:txBody>
          <a:bodyPr>
            <a:flatTx/>
          </a:bodyPr>
          <a:lstStyle/>
          <a:p>
            <a:r>
              <a:rPr lang="bg-BG" sz="2400" b="1"/>
              <a:t>А) Управлението, като творческа дейност и информационен процес;</a:t>
            </a:r>
          </a:p>
          <a:p>
            <a:r>
              <a:rPr lang="bg-BG" sz="2400" b="1"/>
              <a:t>Б) Управленски цикъл – измерения и обхват;</a:t>
            </a:r>
          </a:p>
          <a:p>
            <a:r>
              <a:rPr lang="bg-BG" sz="2400" b="1"/>
              <a:t>В) Информационна </a:t>
            </a:r>
            <a:r>
              <a:rPr lang="bg-BG" sz="2400" b="1" smtClean="0"/>
              <a:t>технология за АОИИ </a:t>
            </a:r>
            <a:r>
              <a:rPr lang="bg-BG" sz="2400" b="1"/>
              <a:t>– същност и предназначение;</a:t>
            </a:r>
          </a:p>
          <a:p>
            <a:r>
              <a:rPr lang="bg-BG" sz="2400" b="1"/>
              <a:t>Г) </a:t>
            </a:r>
            <a:r>
              <a:rPr lang="bg-BG" sz="2400" b="1" smtClean="0"/>
              <a:t>АОИИ </a:t>
            </a:r>
            <a:r>
              <a:rPr lang="bg-BG" sz="2400" b="1"/>
              <a:t>– място и значение.</a:t>
            </a:r>
            <a:endParaRPr lang="en-GB" sz="2400" b="1"/>
          </a:p>
        </p:txBody>
      </p:sp>
      <p:sp>
        <p:nvSpPr>
          <p:cNvPr id="5125" name="Rectangle 5"/>
          <p:cNvSpPr>
            <a:spLocks noChangeArrowheads="1"/>
          </p:cNvSpPr>
          <p:nvPr/>
        </p:nvSpPr>
        <p:spPr bwMode="auto">
          <a:xfrm>
            <a:off x="457200" y="6248400"/>
            <a:ext cx="2222500" cy="3667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800">
                <a:solidFill>
                  <a:srgbClr val="CC3300"/>
                </a:solidFill>
                <a:cs typeface="Times New Roman" pitchFamily="18" charset="0"/>
              </a:rPr>
              <a:t>©</a:t>
            </a:r>
            <a:r>
              <a:rPr lang="bg-BG" sz="1800">
                <a:solidFill>
                  <a:srgbClr val="CC3300"/>
                </a:solidFill>
              </a:rPr>
              <a:t> Доц. д-р Л. Краев</a:t>
            </a:r>
            <a:endParaRPr lang="en-GB" sz="1800">
              <a:solidFill>
                <a:srgbClr val="CC3300"/>
              </a:solidFill>
            </a:endParaRPr>
          </a:p>
        </p:txBody>
      </p:sp>
      <p:pic>
        <p:nvPicPr>
          <p:cNvPr id="5127" name="Picture 7" descr="bd05545_"/>
          <p:cNvPicPr>
            <a:picLocks noGrp="1" noChangeAspect="1" noChangeArrowheads="1"/>
          </p:cNvPicPr>
          <p:nvPr>
            <p:ph type="clipArt" sz="half" idx="1"/>
          </p:nvPr>
        </p:nvPicPr>
        <p:blipFill>
          <a:blip r:embed="rId2" cstate="print">
            <a:extLst>
              <a:ext uri="{28A0092B-C50C-407E-A947-70E740481C1C}">
                <a14:useLocalDpi xmlns:a14="http://schemas.microsoft.com/office/drawing/2010/main" val="0"/>
              </a:ext>
            </a:extLst>
          </a:blip>
          <a:srcRect/>
          <a:stretch>
            <a:fillRect/>
          </a:stretch>
        </p:blipFill>
        <p:spPr>
          <a:xfrm>
            <a:off x="304800" y="1828800"/>
            <a:ext cx="2743200" cy="4114800"/>
          </a:xfrm>
          <a:solidFill>
            <a:srgbClr val="00FF00"/>
          </a:solid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127"/>
                                        </p:tgtEl>
                                        <p:attrNameLst>
                                          <p:attrName>style.visibility</p:attrName>
                                        </p:attrNameLst>
                                      </p:cBhvr>
                                      <p:to>
                                        <p:strVal val="visible"/>
                                      </p:to>
                                    </p:set>
                                    <p:animEffect transition="in" filter="dissolve">
                                      <p:cBhvr>
                                        <p:cTn id="7" dur="500"/>
                                        <p:tgtEl>
                                          <p:spTgt spid="51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iterate type="wd">
                                    <p:tmPct val="100000"/>
                                  </p:iterate>
                                  <p:childTnLst>
                                    <p:set>
                                      <p:cBhvr>
                                        <p:cTn id="11" dur="1" fill="hold">
                                          <p:stCondLst>
                                            <p:cond delay="0"/>
                                          </p:stCondLst>
                                        </p:cTn>
                                        <p:tgtEl>
                                          <p:spTgt spid="5122">
                                            <p:txEl>
                                              <p:pRg st="0" end="0"/>
                                            </p:txEl>
                                          </p:spTgt>
                                        </p:tgtEl>
                                        <p:attrNameLst>
                                          <p:attrName>style.visibility</p:attrName>
                                        </p:attrNameLst>
                                      </p:cBhvr>
                                      <p:to>
                                        <p:strVal val="visible"/>
                                      </p:to>
                                    </p:set>
                                    <p:anim calcmode="lin" valueType="num">
                                      <p:cBhvr additive="base">
                                        <p:cTn id="12" dur="300" fill="hold"/>
                                        <p:tgtEl>
                                          <p:spTgt spid="5122">
                                            <p:txEl>
                                              <p:pRg st="0" end="0"/>
                                            </p:txEl>
                                          </p:spTgt>
                                        </p:tgtEl>
                                        <p:attrNameLst>
                                          <p:attrName>ppt_x</p:attrName>
                                        </p:attrNameLst>
                                      </p:cBhvr>
                                      <p:tavLst>
                                        <p:tav tm="0">
                                          <p:val>
                                            <p:strVal val="#ppt_x"/>
                                          </p:val>
                                        </p:tav>
                                        <p:tav tm="100000">
                                          <p:val>
                                            <p:strVal val="#ppt_x"/>
                                          </p:val>
                                        </p:tav>
                                      </p:tavLst>
                                    </p:anim>
                                    <p:anim calcmode="lin" valueType="num">
                                      <p:cBhvr additive="base">
                                        <p:cTn id="13" dur="300" fill="hold"/>
                                        <p:tgtEl>
                                          <p:spTgt spid="512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124">
                                            <p:txEl>
                                              <p:pRg st="0" end="0"/>
                                            </p:txEl>
                                          </p:spTgt>
                                        </p:tgtEl>
                                        <p:attrNameLst>
                                          <p:attrName>style.visibility</p:attrName>
                                        </p:attrNameLst>
                                      </p:cBhvr>
                                      <p:to>
                                        <p:strVal val="visible"/>
                                      </p:to>
                                    </p:set>
                                    <p:animEffect transition="in" filter="wipe(left)">
                                      <p:cBhvr>
                                        <p:cTn id="18" dur="500"/>
                                        <p:tgtEl>
                                          <p:spTgt spid="5124">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124">
                                            <p:txEl>
                                              <p:pRg st="1" end="1"/>
                                            </p:txEl>
                                          </p:spTgt>
                                        </p:tgtEl>
                                        <p:attrNameLst>
                                          <p:attrName>style.visibility</p:attrName>
                                        </p:attrNameLst>
                                      </p:cBhvr>
                                      <p:to>
                                        <p:strVal val="visible"/>
                                      </p:to>
                                    </p:set>
                                    <p:animEffect transition="in" filter="wipe(left)">
                                      <p:cBhvr>
                                        <p:cTn id="23" dur="500"/>
                                        <p:tgtEl>
                                          <p:spTgt spid="5124">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124">
                                            <p:txEl>
                                              <p:pRg st="2" end="2"/>
                                            </p:txEl>
                                          </p:spTgt>
                                        </p:tgtEl>
                                        <p:attrNameLst>
                                          <p:attrName>style.visibility</p:attrName>
                                        </p:attrNameLst>
                                      </p:cBhvr>
                                      <p:to>
                                        <p:strVal val="visible"/>
                                      </p:to>
                                    </p:set>
                                    <p:animEffect transition="in" filter="wipe(left)">
                                      <p:cBhvr>
                                        <p:cTn id="28" dur="500"/>
                                        <p:tgtEl>
                                          <p:spTgt spid="5124">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124">
                                            <p:txEl>
                                              <p:pRg st="3" end="3"/>
                                            </p:txEl>
                                          </p:spTgt>
                                        </p:tgtEl>
                                        <p:attrNameLst>
                                          <p:attrName>style.visibility</p:attrName>
                                        </p:attrNameLst>
                                      </p:cBhvr>
                                      <p:to>
                                        <p:strVal val="visible"/>
                                      </p:to>
                                    </p:set>
                                    <p:animEffect transition="in" filter="wipe(left)">
                                      <p:cBhvr>
                                        <p:cTn id="33" dur="500"/>
                                        <p:tgtEl>
                                          <p:spTgt spid="51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autoUpdateAnimBg="0"/>
      <p:bldP spid="5124"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0825" y="116632"/>
            <a:ext cx="8568952" cy="6048672"/>
          </a:xfrm>
        </p:spPr>
        <p:txBody>
          <a:bodyPr/>
          <a:lstStyle/>
          <a:p>
            <a:pPr algn="l">
              <a:buClr>
                <a:srgbClr val="008000"/>
              </a:buClr>
              <a:buSzPct val="110000"/>
            </a:pPr>
            <a:r>
              <a:rPr lang="bg-BG" sz="1600" b="1" smtClean="0"/>
              <a:t>страна се подразделя на:</a:t>
            </a:r>
          </a:p>
          <a:p>
            <a:pPr marL="342900" indent="-342900" algn="l">
              <a:buClr>
                <a:srgbClr val="0000FF"/>
              </a:buClr>
              <a:buSzPct val="110000"/>
              <a:buFont typeface="+mj-lt"/>
              <a:buAutoNum type="arabicParenR"/>
            </a:pPr>
            <a:r>
              <a:rPr lang="bg-BG" sz="1600" b="1" smtClean="0">
                <a:solidFill>
                  <a:srgbClr val="0000FF"/>
                </a:solidFill>
              </a:rPr>
              <a:t>Поддържане на оперативна актуалност:</a:t>
            </a:r>
          </a:p>
          <a:p>
            <a:pPr algn="l">
              <a:buClr>
                <a:srgbClr val="008000"/>
              </a:buClr>
              <a:buSzPct val="110000"/>
            </a:pPr>
            <a:r>
              <a:rPr lang="bg-BG" sz="1600" b="1"/>
              <a:t>	</a:t>
            </a:r>
            <a:r>
              <a:rPr lang="bg-BG" sz="1600" b="1" smtClean="0">
                <a:solidFill>
                  <a:srgbClr val="008000"/>
                </a:solidFill>
              </a:rPr>
              <a:t>а)</a:t>
            </a:r>
            <a:r>
              <a:rPr lang="bg-BG" sz="1600" b="1" smtClean="0"/>
              <a:t> съхраняване на актуалните върсии на оперативните бази от данни </a:t>
            </a:r>
            <a:r>
              <a:rPr lang="en-US" sz="1600" b="1" smtClean="0"/>
              <a:t>(Data Bases)</a:t>
            </a:r>
            <a:r>
              <a:rPr lang="bg-BG" sz="1600" b="1" smtClean="0"/>
              <a:t>;</a:t>
            </a:r>
          </a:p>
          <a:p>
            <a:pPr algn="l">
              <a:buClr>
                <a:srgbClr val="008000"/>
              </a:buClr>
              <a:buSzPct val="110000"/>
            </a:pPr>
            <a:r>
              <a:rPr lang="bg-BG" sz="1600" b="1"/>
              <a:t>	</a:t>
            </a:r>
            <a:r>
              <a:rPr lang="bg-BG" sz="1600" b="1" smtClean="0">
                <a:solidFill>
                  <a:srgbClr val="008000"/>
                </a:solidFill>
              </a:rPr>
              <a:t>б)</a:t>
            </a:r>
            <a:r>
              <a:rPr lang="bg-BG" sz="1600" b="1" smtClean="0"/>
              <a:t> съхраняване на данните и информацията в складовете за данни</a:t>
            </a:r>
            <a:r>
              <a:rPr lang="en-US" sz="1600" b="1" smtClean="0"/>
              <a:t> (Data Warehouses)</a:t>
            </a:r>
            <a:r>
              <a:rPr lang="bg-BG" sz="1600" b="1" smtClean="0"/>
              <a:t>;</a:t>
            </a:r>
          </a:p>
          <a:p>
            <a:pPr algn="l">
              <a:buClr>
                <a:srgbClr val="008000"/>
              </a:buClr>
              <a:buSzPct val="110000"/>
            </a:pPr>
            <a:r>
              <a:rPr lang="bg-BG" sz="1600" b="1"/>
              <a:t>	</a:t>
            </a:r>
            <a:r>
              <a:rPr lang="bg-BG" sz="1600" b="1" smtClean="0">
                <a:solidFill>
                  <a:srgbClr val="008000"/>
                </a:solidFill>
              </a:rPr>
              <a:t>в)</a:t>
            </a:r>
            <a:r>
              <a:rPr lang="bg-BG" sz="1600" b="1" smtClean="0"/>
              <a:t> съхраняване на актуалните версии на файловете с данни;</a:t>
            </a:r>
          </a:p>
          <a:p>
            <a:pPr marL="342900" indent="-342900" algn="l">
              <a:buClr>
                <a:srgbClr val="0000FF"/>
              </a:buClr>
              <a:buSzPct val="110000"/>
              <a:buFont typeface="+mj-lt"/>
              <a:buAutoNum type="arabicParenR" startAt="2"/>
            </a:pPr>
            <a:r>
              <a:rPr lang="bg-BG" sz="1600" b="1" smtClean="0">
                <a:solidFill>
                  <a:srgbClr val="0000FF"/>
                </a:solidFill>
              </a:rPr>
              <a:t>Поддържане на архивна актуалност:</a:t>
            </a:r>
          </a:p>
          <a:p>
            <a:pPr algn="l">
              <a:buClr>
                <a:srgbClr val="008000"/>
              </a:buClr>
              <a:buSzPct val="110000"/>
            </a:pPr>
            <a:r>
              <a:rPr lang="bg-BG" sz="1600" b="1"/>
              <a:t>	</a:t>
            </a:r>
            <a:r>
              <a:rPr lang="bg-BG" sz="1600" b="1" smtClean="0">
                <a:solidFill>
                  <a:srgbClr val="008000"/>
                </a:solidFill>
              </a:rPr>
              <a:t>а) </a:t>
            </a:r>
            <a:r>
              <a:rPr lang="bg-BG" sz="1600" b="1" smtClean="0"/>
              <a:t>съхраняване на актуална архивна версия на базовите файлове, съобразно действащото законодателство и вътрешните предписания на бизнес организациите;</a:t>
            </a:r>
          </a:p>
          <a:p>
            <a:pPr algn="l">
              <a:buClr>
                <a:srgbClr val="008000"/>
              </a:buClr>
              <a:buSzPct val="110000"/>
            </a:pPr>
            <a:r>
              <a:rPr lang="bg-BG" sz="1600" b="1"/>
              <a:t>	</a:t>
            </a:r>
            <a:r>
              <a:rPr lang="bg-BG" sz="1600" b="1" smtClean="0">
                <a:solidFill>
                  <a:srgbClr val="008000"/>
                </a:solidFill>
              </a:rPr>
              <a:t>б)</a:t>
            </a:r>
            <a:r>
              <a:rPr lang="bg-BG" sz="1600" b="1" smtClean="0"/>
              <a:t> съхраняване на актуална архивна версия на самостоятелната организирана файлова система;</a:t>
            </a:r>
          </a:p>
          <a:p>
            <a:pPr marL="342900" indent="-342900" algn="l">
              <a:buClr>
                <a:srgbClr val="0000FF"/>
              </a:buClr>
              <a:buSzPct val="110000"/>
              <a:buFont typeface="+mj-lt"/>
              <a:buAutoNum type="arabicParenR" startAt="3"/>
            </a:pPr>
            <a:r>
              <a:rPr lang="bg-BG" sz="1600" b="1" smtClean="0">
                <a:solidFill>
                  <a:srgbClr val="0000FF"/>
                </a:solidFill>
              </a:rPr>
              <a:t>Поддържане на аварийна актуалност и възможност за възстановяване</a:t>
            </a:r>
            <a:r>
              <a:rPr lang="en-US" sz="1600" b="1" smtClean="0">
                <a:solidFill>
                  <a:srgbClr val="0000FF"/>
                </a:solidFill>
              </a:rPr>
              <a:t> (Disaster Recovery – </a:t>
            </a:r>
            <a:r>
              <a:rPr lang="bg-BG" sz="1600" b="1" smtClean="0">
                <a:solidFill>
                  <a:srgbClr val="0000FF"/>
                </a:solidFill>
              </a:rPr>
              <a:t>Възстановяване при бедствие):</a:t>
            </a:r>
          </a:p>
          <a:p>
            <a:pPr algn="l">
              <a:buClr>
                <a:srgbClr val="008000"/>
              </a:buClr>
              <a:buSzPct val="110000"/>
            </a:pPr>
            <a:r>
              <a:rPr lang="bg-BG" sz="1600" b="1"/>
              <a:t>	</a:t>
            </a:r>
            <a:r>
              <a:rPr lang="bg-BG" sz="1600" b="1" smtClean="0">
                <a:solidFill>
                  <a:srgbClr val="008000"/>
                </a:solidFill>
              </a:rPr>
              <a:t>а)</a:t>
            </a:r>
            <a:r>
              <a:rPr lang="bg-BG" sz="1600" b="1" smtClean="0"/>
              <a:t> съхраняване на актуални резервни копия на базовите файлове и тяхното възстановяване при аварийни и бедствени ситуации;</a:t>
            </a:r>
          </a:p>
          <a:p>
            <a:pPr algn="l">
              <a:buClr>
                <a:srgbClr val="008000"/>
              </a:buClr>
              <a:buSzPct val="110000"/>
            </a:pPr>
            <a:r>
              <a:rPr lang="bg-BG" sz="1600" b="1"/>
              <a:t>	</a:t>
            </a:r>
            <a:r>
              <a:rPr lang="bg-BG" sz="1600" b="1" smtClean="0">
                <a:solidFill>
                  <a:srgbClr val="008000"/>
                </a:solidFill>
              </a:rPr>
              <a:t>б)</a:t>
            </a:r>
            <a:r>
              <a:rPr lang="bg-BG" sz="1600" b="1" smtClean="0"/>
              <a:t> съхраняване на актуални резервни копия на традиционните информационни файлове по предварително изградена система от критерии и правила и тяхното възсатонвяване;</a:t>
            </a:r>
          </a:p>
          <a:p>
            <a:pPr marL="285750" indent="-285750" algn="l">
              <a:buClr>
                <a:srgbClr val="008000"/>
              </a:buClr>
              <a:buSzPct val="110000"/>
              <a:buFont typeface="Wingdings" pitchFamily="2" charset="2"/>
              <a:buChar char="§"/>
            </a:pPr>
            <a:r>
              <a:rPr lang="bg-BG" sz="1600" b="1" smtClean="0">
                <a:solidFill>
                  <a:srgbClr val="FF0000"/>
                </a:solidFill>
              </a:rPr>
              <a:t>Търсене </a:t>
            </a:r>
            <a:r>
              <a:rPr lang="bg-BG" sz="1600" b="1" smtClean="0"/>
              <a:t>- съвкупност от дейности, процедури и операции, чрез които по определени правила и критерии се осъществява преглеждане и откриване на данни и информация в базовите файлове на базите от данни или в други информационни източници; </a:t>
            </a:r>
            <a:endParaRPr lang="bg-BG" sz="1600" b="1">
              <a:solidFill>
                <a:srgbClr val="FF0000"/>
              </a:solidFill>
            </a:endParaRPr>
          </a:p>
        </p:txBody>
      </p:sp>
      <p:sp>
        <p:nvSpPr>
          <p:cNvPr id="4" name="Rectangle 12"/>
          <p:cNvSpPr>
            <a:spLocks noChangeArrowheads="1"/>
          </p:cNvSpPr>
          <p:nvPr/>
        </p:nvSpPr>
        <p:spPr bwMode="auto">
          <a:xfrm>
            <a:off x="250825" y="6453188"/>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8422529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1000"/>
                                        <p:tgtEl>
                                          <p:spTgt spid="3">
                                            <p:txEl>
                                              <p:pRg st="7" end="7"/>
                                            </p:txEl>
                                          </p:spTgt>
                                        </p:tgtEl>
                                      </p:cBhvr>
                                    </p:animEffect>
                                    <p:anim calcmode="lin" valueType="num">
                                      <p:cBhvr>
                                        <p:cTn id="6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animEffect transition="in" filter="fade">
                                      <p:cBhvr>
                                        <p:cTn id="69" dur="1000"/>
                                        <p:tgtEl>
                                          <p:spTgt spid="3">
                                            <p:txEl>
                                              <p:pRg st="8" end="8"/>
                                            </p:txEl>
                                          </p:spTgt>
                                        </p:tgtEl>
                                      </p:cBhvr>
                                    </p:animEffect>
                                    <p:anim calcmode="lin" valueType="num">
                                      <p:cBhvr>
                                        <p:cTn id="7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3">
                                            <p:txEl>
                                              <p:pRg st="9" end="9"/>
                                            </p:txEl>
                                          </p:spTgt>
                                        </p:tgtEl>
                                        <p:attrNameLst>
                                          <p:attrName>style.visibility</p:attrName>
                                        </p:attrNameLst>
                                      </p:cBhvr>
                                      <p:to>
                                        <p:strVal val="visible"/>
                                      </p:to>
                                    </p:set>
                                    <p:animEffect transition="in" filter="fade">
                                      <p:cBhvr>
                                        <p:cTn id="76" dur="1000"/>
                                        <p:tgtEl>
                                          <p:spTgt spid="3">
                                            <p:txEl>
                                              <p:pRg st="9" end="9"/>
                                            </p:txEl>
                                          </p:spTgt>
                                        </p:tgtEl>
                                      </p:cBhvr>
                                    </p:animEffect>
                                    <p:anim calcmode="lin" valueType="num">
                                      <p:cBhvr>
                                        <p:cTn id="7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
                                            <p:txEl>
                                              <p:pRg st="10" end="10"/>
                                            </p:txEl>
                                          </p:spTgt>
                                        </p:tgtEl>
                                        <p:attrNameLst>
                                          <p:attrName>style.visibility</p:attrName>
                                        </p:attrNameLst>
                                      </p:cBhvr>
                                      <p:to>
                                        <p:strVal val="visible"/>
                                      </p:to>
                                    </p:set>
                                    <p:animEffect transition="in" filter="fade">
                                      <p:cBhvr>
                                        <p:cTn id="83" dur="1000"/>
                                        <p:tgtEl>
                                          <p:spTgt spid="3">
                                            <p:txEl>
                                              <p:pRg st="10" end="10"/>
                                            </p:txEl>
                                          </p:spTgt>
                                        </p:tgtEl>
                                      </p:cBhvr>
                                    </p:animEffect>
                                    <p:anim calcmode="lin" valueType="num">
                                      <p:cBhvr>
                                        <p:cTn id="8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3">
                                            <p:txEl>
                                              <p:pRg st="11" end="11"/>
                                            </p:txEl>
                                          </p:spTgt>
                                        </p:tgtEl>
                                        <p:attrNameLst>
                                          <p:attrName>style.visibility</p:attrName>
                                        </p:attrNameLst>
                                      </p:cBhvr>
                                      <p:to>
                                        <p:strVal val="visible"/>
                                      </p:to>
                                    </p:set>
                                    <p:animEffect transition="in" filter="fade">
                                      <p:cBhvr>
                                        <p:cTn id="90" dur="1000"/>
                                        <p:tgtEl>
                                          <p:spTgt spid="3">
                                            <p:txEl>
                                              <p:pRg st="11" end="11"/>
                                            </p:txEl>
                                          </p:spTgt>
                                        </p:tgtEl>
                                      </p:cBhvr>
                                    </p:animEffect>
                                    <p:anim calcmode="lin" valueType="num">
                                      <p:cBhvr>
                                        <p:cTn id="9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0825" y="116632"/>
            <a:ext cx="8568952" cy="6048672"/>
          </a:xfrm>
        </p:spPr>
        <p:txBody>
          <a:bodyPr/>
          <a:lstStyle/>
          <a:p>
            <a:pPr marL="285750" indent="-285750" algn="l">
              <a:buClr>
                <a:srgbClr val="008000"/>
              </a:buClr>
              <a:buSzPct val="105000"/>
              <a:buFont typeface="Wingdings" pitchFamily="2" charset="2"/>
              <a:buChar char="§"/>
            </a:pPr>
            <a:r>
              <a:rPr lang="bg-BG" sz="1600" b="1" smtClean="0">
                <a:solidFill>
                  <a:srgbClr val="FF0000"/>
                </a:solidFill>
              </a:rPr>
              <a:t>Извличане </a:t>
            </a:r>
            <a:r>
              <a:rPr lang="bg-BG" sz="1600" b="1" smtClean="0"/>
              <a:t>– формиране на работни информационни съвкупности на базата на търсенето в базите от данни или други организирани файлови системи. Тези работни информационни съвкупности могат да се обработват непосредствено чрез възможностите на системите за управление на базите от данни (справки, отчети и др.) или се организират като информационен вход на други, предимно външни приложни софтуерни програми и решения – прогнозиране и планиране, маркетинг, отчитане, анализ, контрол и регулиране);</a:t>
            </a:r>
          </a:p>
          <a:p>
            <a:pPr marL="285750" indent="-285750" algn="l">
              <a:buClr>
                <a:srgbClr val="008000"/>
              </a:buClr>
              <a:buSzPct val="105000"/>
              <a:buFont typeface="Wingdings" pitchFamily="2" charset="2"/>
              <a:buChar char="§"/>
            </a:pPr>
            <a:r>
              <a:rPr lang="bg-BG" sz="1600" b="1" smtClean="0">
                <a:solidFill>
                  <a:srgbClr val="FF0000"/>
                </a:solidFill>
              </a:rPr>
              <a:t>Използване </a:t>
            </a:r>
            <a:r>
              <a:rPr lang="bg-BG" sz="1600" b="1" smtClean="0"/>
              <a:t>- по същество е процедура, в която се реализират извлечените информационни съвкупности от базите от данни или другите информационни източници. Най-често използването е насочено към:</a:t>
            </a:r>
          </a:p>
          <a:p>
            <a:pPr algn="l">
              <a:buClr>
                <a:srgbClr val="008000"/>
              </a:buClr>
              <a:buSzPct val="105000"/>
            </a:pPr>
            <a:r>
              <a:rPr lang="bg-BG" sz="1600" b="1">
                <a:solidFill>
                  <a:srgbClr val="FF0000"/>
                </a:solidFill>
              </a:rPr>
              <a:t>	</a:t>
            </a:r>
            <a:r>
              <a:rPr lang="bg-BG" sz="1600" b="1" smtClean="0">
                <a:solidFill>
                  <a:srgbClr val="9900FF"/>
                </a:solidFill>
              </a:rPr>
              <a:t>а)</a:t>
            </a:r>
            <a:r>
              <a:rPr lang="bg-BG" sz="1600" b="1" smtClean="0">
                <a:solidFill>
                  <a:srgbClr val="FF0000"/>
                </a:solidFill>
              </a:rPr>
              <a:t> обработващите модули на системата за АОИИ -</a:t>
            </a:r>
            <a:r>
              <a:rPr lang="bg-BG" sz="1600" b="1"/>
              <a:t> прогнозиране и планиране, маркетинг, отчитане, анализ, контрол и </a:t>
            </a:r>
            <a:r>
              <a:rPr lang="bg-BG" sz="1600" b="1" smtClean="0"/>
              <a:t>регулиране;</a:t>
            </a:r>
          </a:p>
          <a:p>
            <a:pPr algn="l">
              <a:buClr>
                <a:srgbClr val="008000"/>
              </a:buClr>
              <a:buSzPct val="105000"/>
            </a:pPr>
            <a:r>
              <a:rPr lang="bg-BG" sz="1600" b="1">
                <a:solidFill>
                  <a:srgbClr val="FF0000"/>
                </a:solidFill>
              </a:rPr>
              <a:t>	</a:t>
            </a:r>
            <a:r>
              <a:rPr lang="bg-BG" sz="1600" b="1" smtClean="0">
                <a:solidFill>
                  <a:srgbClr val="9900FF"/>
                </a:solidFill>
              </a:rPr>
              <a:t>б)</a:t>
            </a:r>
            <a:r>
              <a:rPr lang="bg-BG" sz="1600" b="1" smtClean="0">
                <a:solidFill>
                  <a:srgbClr val="FF0000"/>
                </a:solidFill>
              </a:rPr>
              <a:t> оперативни справки и отчети;</a:t>
            </a:r>
          </a:p>
          <a:p>
            <a:pPr algn="l">
              <a:buClr>
                <a:srgbClr val="008000"/>
              </a:buClr>
              <a:buSzPct val="105000"/>
            </a:pPr>
            <a:r>
              <a:rPr lang="bg-BG" sz="1600" b="1">
                <a:solidFill>
                  <a:srgbClr val="FF0000"/>
                </a:solidFill>
              </a:rPr>
              <a:t>	</a:t>
            </a:r>
            <a:r>
              <a:rPr lang="bg-BG" sz="1600" b="1" smtClean="0">
                <a:solidFill>
                  <a:srgbClr val="9900FF"/>
                </a:solidFill>
              </a:rPr>
              <a:t>в)</a:t>
            </a:r>
            <a:r>
              <a:rPr lang="bg-BG" sz="1600" b="1" smtClean="0">
                <a:solidFill>
                  <a:srgbClr val="FF0000"/>
                </a:solidFill>
              </a:rPr>
              <a:t> предаване към други бизнес партньори, публичната или държавната администрация. </a:t>
            </a:r>
          </a:p>
          <a:p>
            <a:pPr marL="342900" indent="-342900" algn="l">
              <a:buClr>
                <a:srgbClr val="9900FF"/>
              </a:buClr>
              <a:buSzPct val="105000"/>
              <a:buFont typeface="+mj-lt"/>
              <a:buAutoNum type="arabicParenR" startAt="2"/>
            </a:pPr>
            <a:r>
              <a:rPr lang="bg-BG" sz="1600" b="1" i="1" smtClean="0">
                <a:solidFill>
                  <a:srgbClr val="6600CC"/>
                </a:solidFill>
              </a:rPr>
              <a:t>Конфигурация на модула</a:t>
            </a:r>
            <a:endParaRPr lang="bg-BG" sz="1600" b="1" i="1">
              <a:solidFill>
                <a:srgbClr val="6600CC"/>
              </a:solidFill>
            </a:endParaRPr>
          </a:p>
          <a:p>
            <a:pPr marL="285750" indent="-285750" algn="l">
              <a:buClr>
                <a:srgbClr val="6600CC"/>
              </a:buClr>
              <a:buSzPct val="105000"/>
              <a:buFont typeface="Wingdings" pitchFamily="2" charset="2"/>
              <a:buChar char="ü"/>
            </a:pPr>
            <a:r>
              <a:rPr lang="bg-BG" sz="1600" b="1" smtClean="0"/>
              <a:t>Системи за управление на бази от данни (СУБД) – за малки, средни и големи безнес организации;</a:t>
            </a:r>
            <a:endParaRPr lang="bg-BG" sz="1600" b="1"/>
          </a:p>
          <a:p>
            <a:pPr marL="285750" indent="-285750" algn="l">
              <a:buClr>
                <a:srgbClr val="6600CC"/>
              </a:buClr>
              <a:buSzPct val="105000"/>
              <a:buFont typeface="Wingdings" pitchFamily="2" charset="2"/>
              <a:buChar char="ü"/>
            </a:pPr>
            <a:r>
              <a:rPr lang="bg-BG" sz="1600" b="1" smtClean="0"/>
              <a:t>Бази от данни. Складове за данни. Центрове за данни и др.;</a:t>
            </a:r>
            <a:endParaRPr lang="bg-BG" sz="1600" b="1"/>
          </a:p>
          <a:p>
            <a:pPr marL="285750" indent="-285750" algn="l">
              <a:buClr>
                <a:srgbClr val="6600CC"/>
              </a:buClr>
              <a:buSzPct val="105000"/>
              <a:buFont typeface="Wingdings" pitchFamily="2" charset="2"/>
              <a:buChar char="ü"/>
            </a:pPr>
            <a:r>
              <a:rPr lang="bg-BG" sz="1600" b="1" smtClean="0"/>
              <a:t>Архивиращи и възстановителни функции;</a:t>
            </a:r>
          </a:p>
          <a:p>
            <a:pPr marL="285750" indent="-285750" algn="l">
              <a:buClr>
                <a:srgbClr val="6600CC"/>
              </a:buClr>
              <a:buSzPct val="105000"/>
              <a:buFont typeface="Wingdings" pitchFamily="2" charset="2"/>
              <a:buChar char="ü"/>
            </a:pPr>
            <a:r>
              <a:rPr lang="bg-BG" sz="1600" b="1" smtClean="0"/>
              <a:t>Надеждност, безопасност и сигурност;</a:t>
            </a:r>
          </a:p>
          <a:p>
            <a:pPr marL="285750" indent="-285750" algn="l">
              <a:buClr>
                <a:srgbClr val="6600CC"/>
              </a:buClr>
              <a:buSzPct val="105000"/>
              <a:buFont typeface="Wingdings" pitchFamily="2" charset="2"/>
              <a:buChar char="ü"/>
            </a:pPr>
            <a:r>
              <a:rPr lang="bg-BG" sz="1600" b="1" smtClean="0"/>
              <a:t>Средства за организиране, подържане и използване на традиционни файлови системи.</a:t>
            </a:r>
            <a:endParaRPr lang="bg-BG" sz="1600" b="1"/>
          </a:p>
          <a:p>
            <a:pPr algn="l">
              <a:buClr>
                <a:srgbClr val="008000"/>
              </a:buClr>
              <a:buSzPct val="110000"/>
            </a:pPr>
            <a:endParaRPr lang="bg-BG" sz="1600" b="1"/>
          </a:p>
        </p:txBody>
      </p:sp>
      <p:sp>
        <p:nvSpPr>
          <p:cNvPr id="4" name="Rectangle 12"/>
          <p:cNvSpPr>
            <a:spLocks noChangeArrowheads="1"/>
          </p:cNvSpPr>
          <p:nvPr/>
        </p:nvSpPr>
        <p:spPr bwMode="auto">
          <a:xfrm>
            <a:off x="250825" y="6453188"/>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4250727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1000"/>
                                        <p:tgtEl>
                                          <p:spTgt spid="3">
                                            <p:txEl>
                                              <p:pRg st="7" end="7"/>
                                            </p:txEl>
                                          </p:spTgt>
                                        </p:tgtEl>
                                      </p:cBhvr>
                                    </p:animEffect>
                                    <p:anim calcmode="lin" valueType="num">
                                      <p:cBhvr>
                                        <p:cTn id="6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animEffect transition="in" filter="fade">
                                      <p:cBhvr>
                                        <p:cTn id="69" dur="1000"/>
                                        <p:tgtEl>
                                          <p:spTgt spid="3">
                                            <p:txEl>
                                              <p:pRg st="8" end="8"/>
                                            </p:txEl>
                                          </p:spTgt>
                                        </p:tgtEl>
                                      </p:cBhvr>
                                    </p:animEffect>
                                    <p:anim calcmode="lin" valueType="num">
                                      <p:cBhvr>
                                        <p:cTn id="7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3">
                                            <p:txEl>
                                              <p:pRg st="9" end="9"/>
                                            </p:txEl>
                                          </p:spTgt>
                                        </p:tgtEl>
                                        <p:attrNameLst>
                                          <p:attrName>style.visibility</p:attrName>
                                        </p:attrNameLst>
                                      </p:cBhvr>
                                      <p:to>
                                        <p:strVal val="visible"/>
                                      </p:to>
                                    </p:set>
                                    <p:animEffect transition="in" filter="fade">
                                      <p:cBhvr>
                                        <p:cTn id="76" dur="1000"/>
                                        <p:tgtEl>
                                          <p:spTgt spid="3">
                                            <p:txEl>
                                              <p:pRg st="9" end="9"/>
                                            </p:txEl>
                                          </p:spTgt>
                                        </p:tgtEl>
                                      </p:cBhvr>
                                    </p:animEffect>
                                    <p:anim calcmode="lin" valueType="num">
                                      <p:cBhvr>
                                        <p:cTn id="7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
                                            <p:txEl>
                                              <p:pRg st="10" end="10"/>
                                            </p:txEl>
                                          </p:spTgt>
                                        </p:tgtEl>
                                        <p:attrNameLst>
                                          <p:attrName>style.visibility</p:attrName>
                                        </p:attrNameLst>
                                      </p:cBhvr>
                                      <p:to>
                                        <p:strVal val="visible"/>
                                      </p:to>
                                    </p:set>
                                    <p:animEffect transition="in" filter="fade">
                                      <p:cBhvr>
                                        <p:cTn id="83" dur="1000"/>
                                        <p:tgtEl>
                                          <p:spTgt spid="3">
                                            <p:txEl>
                                              <p:pRg st="10" end="10"/>
                                            </p:txEl>
                                          </p:spTgt>
                                        </p:tgtEl>
                                      </p:cBhvr>
                                    </p:animEffect>
                                    <p:anim calcmode="lin" valueType="num">
                                      <p:cBhvr>
                                        <p:cTn id="8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188640"/>
            <a:ext cx="8784976" cy="5976664"/>
          </a:xfrm>
        </p:spPr>
        <p:txBody>
          <a:bodyPr/>
          <a:lstStyle/>
          <a:p>
            <a:pPr marL="342900" indent="-342900" algn="l">
              <a:buClr>
                <a:srgbClr val="9900FF"/>
              </a:buClr>
              <a:buSzPct val="105000"/>
              <a:buFont typeface="+mj-lt"/>
              <a:buAutoNum type="arabicParenR" startAt="3"/>
            </a:pPr>
            <a:r>
              <a:rPr lang="bg-BG" sz="1600" b="1" i="1" smtClean="0">
                <a:solidFill>
                  <a:srgbClr val="9900FF"/>
                </a:solidFill>
              </a:rPr>
              <a:t>Състояние и характеристики</a:t>
            </a:r>
          </a:p>
          <a:p>
            <a:pPr marL="285750" indent="-285750" algn="l">
              <a:buClr>
                <a:srgbClr val="FF0000"/>
              </a:buClr>
              <a:buFont typeface="Wingdings" pitchFamily="2" charset="2"/>
              <a:buChar char="q"/>
            </a:pPr>
            <a:r>
              <a:rPr lang="bg-BG" sz="1600" b="1" smtClean="0"/>
              <a:t>Осъществява се предимно в </a:t>
            </a:r>
            <a:r>
              <a:rPr lang="bg-BG" sz="1600" b="1" smtClean="0">
                <a:solidFill>
                  <a:srgbClr val="008000"/>
                </a:solidFill>
              </a:rPr>
              <a:t>рамките на бизнес организацията</a:t>
            </a:r>
            <a:r>
              <a:rPr lang="bg-BG" sz="1600" b="1" smtClean="0"/>
              <a:t>, като се използват ресурсите на предлаганите на пазара системи за управление на бази от данни;</a:t>
            </a:r>
          </a:p>
          <a:p>
            <a:pPr marL="285750" indent="-285750" algn="l">
              <a:buClr>
                <a:srgbClr val="FF0000"/>
              </a:buClr>
              <a:buFont typeface="Wingdings" pitchFamily="2" charset="2"/>
              <a:buChar char="q"/>
            </a:pPr>
            <a:r>
              <a:rPr lang="bg-BG" sz="1600" b="1" smtClean="0"/>
              <a:t>Подходите на изграждане и вариантите за организация и функциониране са в най-голяма зависимост от големината на бизнес организациите – малки, средни или от корпоративен тип;</a:t>
            </a:r>
          </a:p>
          <a:p>
            <a:pPr marL="285750" indent="-285750" algn="l">
              <a:buClr>
                <a:srgbClr val="FF0000"/>
              </a:buClr>
              <a:buFont typeface="Wingdings" pitchFamily="2" charset="2"/>
              <a:buChar char="q"/>
            </a:pPr>
            <a:r>
              <a:rPr lang="bg-BG" sz="1600" b="1" smtClean="0"/>
              <a:t>За малките и средните предприятия и фирми може да се прибягва и до аутсорсинг;</a:t>
            </a:r>
          </a:p>
          <a:p>
            <a:pPr marL="285750" indent="-285750" algn="l">
              <a:buClr>
                <a:srgbClr val="FF0000"/>
              </a:buClr>
              <a:buFont typeface="Wingdings" pitchFamily="2" charset="2"/>
              <a:buChar char="q"/>
            </a:pPr>
            <a:r>
              <a:rPr lang="bg-BG" sz="1600" b="1" smtClean="0"/>
              <a:t>Бизнес организациите от корпоративен тип могад да изграждат и организират и т. нар. центрове за данни </a:t>
            </a:r>
            <a:r>
              <a:rPr lang="en-US" sz="1600" b="1" smtClean="0"/>
              <a:t>(Data Centers)</a:t>
            </a:r>
            <a:r>
              <a:rPr lang="bg-BG" sz="1600" b="1" smtClean="0"/>
              <a:t> – собствени или чрез външни услуги;</a:t>
            </a:r>
          </a:p>
          <a:p>
            <a:pPr marL="285750" indent="-285750" algn="l">
              <a:buClr>
                <a:srgbClr val="FF0000"/>
              </a:buClr>
              <a:buFont typeface="Wingdings" pitchFamily="2" charset="2"/>
              <a:buChar char="q"/>
            </a:pPr>
            <a:r>
              <a:rPr lang="bg-BG" sz="1600" b="1" smtClean="0"/>
              <a:t>Актуални са въпросите за надеждност, безопасност и сигурност.</a:t>
            </a:r>
          </a:p>
          <a:p>
            <a:pPr marL="342900" indent="-342900" algn="l">
              <a:buClr>
                <a:srgbClr val="9900CC"/>
              </a:buClr>
              <a:buSzPct val="105000"/>
              <a:buFont typeface="+mj-lt"/>
              <a:buAutoNum type="arabicParenR" startAt="4"/>
            </a:pPr>
            <a:r>
              <a:rPr lang="bg-BG" sz="1600" b="1" i="1" smtClean="0">
                <a:solidFill>
                  <a:srgbClr val="9900CC"/>
                </a:solidFill>
              </a:rPr>
              <a:t>Преследвани стратегии и тенденции на развитие</a:t>
            </a:r>
          </a:p>
          <a:p>
            <a:pPr marL="285750" indent="-285750" algn="l">
              <a:buClr>
                <a:srgbClr val="0000FF"/>
              </a:buClr>
              <a:buFont typeface="Wingdings" pitchFamily="2" charset="2"/>
              <a:buChar char="ü"/>
            </a:pPr>
            <a:r>
              <a:rPr lang="bg-BG" sz="1600" b="1" smtClean="0"/>
              <a:t>Изцяло </a:t>
            </a:r>
            <a:r>
              <a:rPr lang="bg-BG" sz="1600" b="1" smtClean="0">
                <a:solidFill>
                  <a:srgbClr val="0000FF"/>
                </a:solidFill>
              </a:rPr>
              <a:t>собствена информационна инфраструктура</a:t>
            </a:r>
            <a:r>
              <a:rPr lang="en-US" sz="1600" b="1" smtClean="0">
                <a:solidFill>
                  <a:srgbClr val="0000FF"/>
                </a:solidFill>
              </a:rPr>
              <a:t> </a:t>
            </a:r>
            <a:r>
              <a:rPr lang="bg-BG" sz="1600" b="1" smtClean="0"/>
              <a:t>по отношение на оперативната база от данни;</a:t>
            </a:r>
          </a:p>
          <a:p>
            <a:pPr marL="285750" indent="-285750" algn="l">
              <a:buClr>
                <a:srgbClr val="0000FF"/>
              </a:buClr>
              <a:buFont typeface="Wingdings" pitchFamily="2" charset="2"/>
              <a:buChar char="ü"/>
            </a:pPr>
            <a:r>
              <a:rPr lang="bg-BG" sz="1600" b="1" smtClean="0">
                <a:solidFill>
                  <a:srgbClr val="0000FF"/>
                </a:solidFill>
              </a:rPr>
              <a:t>Аутсорсинг</a:t>
            </a:r>
            <a:r>
              <a:rPr lang="bg-BG" sz="1600" b="1" smtClean="0"/>
              <a:t>, чрез който се постига во-високо качество, по-голяма производителност и постигане на намаляването на разходите по организирането, поддържането и използването на оперативните бази от данни – най-вече за малките и средните предприятия и фирми;</a:t>
            </a:r>
          </a:p>
          <a:p>
            <a:pPr marL="285750" indent="-285750" algn="l">
              <a:buClr>
                <a:srgbClr val="0000FF"/>
              </a:buClr>
              <a:buFont typeface="Wingdings" pitchFamily="2" charset="2"/>
              <a:buChar char="ü"/>
            </a:pPr>
            <a:r>
              <a:rPr lang="bg-BG" sz="1600" b="1" smtClean="0">
                <a:solidFill>
                  <a:srgbClr val="0000FF"/>
                </a:solidFill>
              </a:rPr>
              <a:t>Центровете за данни </a:t>
            </a:r>
            <a:r>
              <a:rPr lang="bg-BG" sz="1600" b="1" smtClean="0"/>
              <a:t>– рационално решение за корпоративните бизнес организации по организирането, поддържането и използването на техните бази от данни;</a:t>
            </a:r>
          </a:p>
          <a:p>
            <a:pPr marL="285750" indent="-285750" algn="l">
              <a:buClr>
                <a:srgbClr val="0000FF"/>
              </a:buClr>
              <a:buFont typeface="Wingdings" pitchFamily="2" charset="2"/>
              <a:buChar char="ü"/>
            </a:pPr>
            <a:r>
              <a:rPr lang="en-US" sz="1600" b="1" smtClean="0">
                <a:solidFill>
                  <a:srgbClr val="0000FF"/>
                </a:solidFill>
              </a:rPr>
              <a:t>Cloud Computing </a:t>
            </a:r>
            <a:r>
              <a:rPr lang="bg-BG" sz="1600" b="1" smtClean="0"/>
              <a:t>– перспективно инфраструктурно решение, което предлага рационални и ефективни средства по отношение на базите от данни;</a:t>
            </a:r>
          </a:p>
          <a:p>
            <a:pPr marL="285750" indent="-285750" algn="l">
              <a:buClr>
                <a:srgbClr val="0000FF"/>
              </a:buClr>
              <a:buFont typeface="Wingdings" pitchFamily="2" charset="2"/>
              <a:buChar char="ü"/>
            </a:pPr>
            <a:r>
              <a:rPr lang="bg-BG" sz="1600" b="1" smtClean="0">
                <a:solidFill>
                  <a:srgbClr val="0000FF"/>
                </a:solidFill>
              </a:rPr>
              <a:t>Качество – сигурност – ефективност </a:t>
            </a:r>
            <a:r>
              <a:rPr lang="bg-BG" sz="1600" b="1" smtClean="0"/>
              <a:t>– водеща стратегия за базите от данни.</a:t>
            </a:r>
            <a:endParaRPr lang="bg-BG" sz="1600" b="1"/>
          </a:p>
        </p:txBody>
      </p:sp>
      <p:sp>
        <p:nvSpPr>
          <p:cNvPr id="4" name="Rectangle 12"/>
          <p:cNvSpPr>
            <a:spLocks noChangeArrowheads="1"/>
          </p:cNvSpPr>
          <p:nvPr/>
        </p:nvSpPr>
        <p:spPr bwMode="auto">
          <a:xfrm>
            <a:off x="250825" y="6413212"/>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4172478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10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10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32"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8"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10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44"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10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10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62"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10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10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10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212303"/>
            <a:ext cx="7704856" cy="677108"/>
          </a:xfrm>
          <a:prstGeom prst="rect">
            <a:avLst/>
          </a:prstGeom>
          <a:ln w="38100">
            <a:solidFill>
              <a:srgbClr val="FF0000"/>
            </a:solidFill>
          </a:ln>
          <a:effectLst>
            <a:glow rad="228600">
              <a:schemeClr val="accent2">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bg-BG" sz="1900" smtClean="0">
                <a:solidFill>
                  <a:srgbClr val="FF0000"/>
                </a:solidFill>
              </a:rPr>
              <a:t>5. ПРИНЦИПЕН МОДЕЛ ЗА ФУНКЦИОНИРАНЕ НА МОДУЛА</a:t>
            </a:r>
          </a:p>
          <a:p>
            <a:r>
              <a:rPr lang="bg-BG" sz="1900" smtClean="0">
                <a:solidFill>
                  <a:srgbClr val="0000FF"/>
                </a:solidFill>
              </a:rPr>
              <a:t>5.1. ПОПЪЛВАНЕ И АКТУАЛИЗАЦИЯ</a:t>
            </a:r>
            <a:endParaRPr lang="bg-BG" sz="1900">
              <a:solidFill>
                <a:srgbClr val="0000FF"/>
              </a:solidFill>
            </a:endParaRPr>
          </a:p>
        </p:txBody>
      </p:sp>
      <p:sp>
        <p:nvSpPr>
          <p:cNvPr id="3" name="Flowchart: Direct Access Storage 2"/>
          <p:cNvSpPr/>
          <p:nvPr/>
        </p:nvSpPr>
        <p:spPr bwMode="auto">
          <a:xfrm>
            <a:off x="175958" y="1196752"/>
            <a:ext cx="8864091" cy="1584176"/>
          </a:xfrm>
          <a:prstGeom prst="flowChartMagneticDrum">
            <a:avLst/>
          </a:prstGeom>
          <a:solidFill>
            <a:srgbClr val="FF0000"/>
          </a:solidFill>
          <a:ln w="57150" cap="flat" cmpd="sng" algn="ctr">
            <a:solidFill>
              <a:srgbClr val="9900FF"/>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12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chemeClr val="bg1"/>
                </a:solidFill>
                <a:effectLst/>
              </a:rPr>
              <a:t>ПЪРВИЧЕН ИНФОРМАЦИОНЕН ВХОДЕН ПОТОК КЪМ ОПЕРАТИВНАТА  БАЗАТА ОТ ДАННИ</a:t>
            </a:r>
          </a:p>
        </p:txBody>
      </p:sp>
      <p:sp>
        <p:nvSpPr>
          <p:cNvPr id="4" name="Hexagon 3"/>
          <p:cNvSpPr/>
          <p:nvPr/>
        </p:nvSpPr>
        <p:spPr bwMode="auto">
          <a:xfrm>
            <a:off x="2195736" y="3140968"/>
            <a:ext cx="4680520" cy="1080120"/>
          </a:xfrm>
          <a:prstGeom prst="hexagon">
            <a:avLst/>
          </a:prstGeom>
          <a:solidFill>
            <a:schemeClr val="accent1"/>
          </a:solidFill>
          <a:ln w="57150" cap="flat" cmpd="sng" algn="ctr">
            <a:solidFill>
              <a:srgbClr val="FF0000"/>
            </a:solidFill>
            <a:prstDash val="solid"/>
            <a:round/>
            <a:headEnd type="none" w="med" len="med"/>
            <a:tailEnd type="none" w="med" len="med"/>
          </a:ln>
          <a:effectLst>
            <a:glow rad="228600">
              <a:schemeClr val="accent2">
                <a:satMod val="175000"/>
                <a:alpha val="40000"/>
              </a:schemeClr>
            </a:glow>
            <a:outerShdw dist="35921" dir="2700000" algn="ctr" rotWithShape="0">
              <a:schemeClr val="bg2"/>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6600" b="1" i="0" u="none" strike="noStrike" cap="none" normalizeH="0" baseline="0" smtClean="0">
                <a:ln>
                  <a:noFill/>
                </a:ln>
                <a:solidFill>
                  <a:srgbClr val="0000FF"/>
                </a:solidFill>
                <a:effectLst/>
                <a:latin typeface="Times New Roman" pitchFamily="18" charset="0"/>
              </a:rPr>
              <a:t>СУБД</a:t>
            </a:r>
          </a:p>
        </p:txBody>
      </p:sp>
      <p:sp>
        <p:nvSpPr>
          <p:cNvPr id="5" name="Flowchart: Magnetic Disk 4"/>
          <p:cNvSpPr/>
          <p:nvPr/>
        </p:nvSpPr>
        <p:spPr bwMode="auto">
          <a:xfrm>
            <a:off x="251520" y="4725144"/>
            <a:ext cx="4752528" cy="1440160"/>
          </a:xfrm>
          <a:prstGeom prst="flowChartMagneticDisk">
            <a:avLst/>
          </a:prstGeom>
          <a:solidFill>
            <a:srgbClr val="9900FF"/>
          </a:solidFill>
          <a:ln w="57150" cap="flat" cmpd="sng" algn="ctr">
            <a:solidFill>
              <a:srgbClr val="339933"/>
            </a:solidFill>
            <a:prstDash val="solid"/>
            <a:round/>
            <a:headEnd type="none" w="med" len="med"/>
            <a:tailEnd type="none" w="med" len="med"/>
          </a:ln>
          <a:effectLst>
            <a:glow rad="101600">
              <a:srgbClr val="FF00FF">
                <a:alpha val="6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b="1" i="0" u="none" strike="noStrike" cap="none" normalizeH="0" baseline="0" smtClean="0">
                <a:ln>
                  <a:noFill/>
                </a:ln>
                <a:solidFill>
                  <a:schemeClr val="bg1"/>
                </a:solidFill>
                <a:effectLst/>
              </a:rPr>
              <a:t>ОПЕРАТИВНА</a:t>
            </a:r>
          </a:p>
          <a:p>
            <a:pPr marL="0" marR="0" indent="0" algn="ctr" defTabSz="914400" rtl="0" eaLnBrk="1" fontAlgn="base" latinLnBrk="0" hangingPunct="1">
              <a:lnSpc>
                <a:spcPct val="100000"/>
              </a:lnSpc>
              <a:spcBef>
                <a:spcPct val="0"/>
              </a:spcBef>
              <a:spcAft>
                <a:spcPct val="0"/>
              </a:spcAft>
              <a:buClrTx/>
              <a:buSzTx/>
              <a:buFontTx/>
              <a:buNone/>
              <a:tabLst/>
            </a:pPr>
            <a:r>
              <a:rPr lang="bg-BG" smtClean="0">
                <a:solidFill>
                  <a:schemeClr val="bg1"/>
                </a:solidFill>
              </a:rPr>
              <a:t>БАЗА ОТ ДАННИ</a:t>
            </a:r>
            <a:endParaRPr kumimoji="0" lang="bg-BG" b="1" i="0" u="none" strike="noStrike" cap="none" normalizeH="0" baseline="0" smtClean="0">
              <a:ln>
                <a:noFill/>
              </a:ln>
              <a:solidFill>
                <a:schemeClr val="bg1"/>
              </a:solidFill>
              <a:effectLst/>
            </a:endParaRPr>
          </a:p>
        </p:txBody>
      </p:sp>
      <p:sp>
        <p:nvSpPr>
          <p:cNvPr id="6" name="Flowchart: Document 5"/>
          <p:cNvSpPr/>
          <p:nvPr/>
        </p:nvSpPr>
        <p:spPr bwMode="auto">
          <a:xfrm>
            <a:off x="5868144" y="4869160"/>
            <a:ext cx="3096344" cy="1872208"/>
          </a:xfrm>
          <a:prstGeom prst="flowChartDocument">
            <a:avLst/>
          </a:prstGeom>
          <a:solidFill>
            <a:srgbClr val="FF00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bg1"/>
                </a:solidFill>
                <a:effectLst/>
                <a:latin typeface="Times New Roman" pitchFamily="18" charset="0"/>
              </a:rPr>
              <a:t>ПРОТОКОЛ</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bg1"/>
                </a:solidFill>
                <a:effectLst/>
                <a:latin typeface="Times New Roman" pitchFamily="18" charset="0"/>
              </a:rPr>
              <a:t> НА</a:t>
            </a:r>
          </a:p>
          <a:p>
            <a:pPr marL="0" marR="0" indent="0" algn="ctr" defTabSz="914400" rtl="0" eaLnBrk="1" fontAlgn="base" latinLnBrk="0" hangingPunct="1">
              <a:lnSpc>
                <a:spcPct val="100000"/>
              </a:lnSpc>
              <a:spcBef>
                <a:spcPct val="0"/>
              </a:spcBef>
              <a:spcAft>
                <a:spcPct val="0"/>
              </a:spcAft>
              <a:buClrTx/>
              <a:buSzTx/>
              <a:buFontTx/>
              <a:buNone/>
              <a:tabLst/>
            </a:pPr>
            <a:r>
              <a:rPr lang="bg-BG" sz="1800" smtClean="0">
                <a:solidFill>
                  <a:schemeClr val="bg1"/>
                </a:solidFill>
              </a:rPr>
              <a:t>СЪЗДЪВАНЕТО И АКТУАЛИЗАЦИЯТА НА БАЗАТА ОТ ДАННИ</a:t>
            </a:r>
            <a:r>
              <a:rPr kumimoji="0" lang="bg-BG" sz="1800" b="1" i="0" u="none" strike="noStrike" cap="none" normalizeH="0" baseline="0" smtClean="0">
                <a:ln>
                  <a:noFill/>
                </a:ln>
                <a:solidFill>
                  <a:schemeClr val="bg1"/>
                </a:solidFill>
                <a:effectLst/>
                <a:latin typeface="Times New Roman" pitchFamily="18" charset="0"/>
              </a:rPr>
              <a:t> </a:t>
            </a:r>
          </a:p>
        </p:txBody>
      </p:sp>
      <p:sp>
        <p:nvSpPr>
          <p:cNvPr id="7" name="Rectangle 12"/>
          <p:cNvSpPr>
            <a:spLocks noChangeArrowheads="1"/>
          </p:cNvSpPr>
          <p:nvPr/>
        </p:nvSpPr>
        <p:spPr bwMode="auto">
          <a:xfrm>
            <a:off x="250825" y="6413212"/>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cxnSp>
        <p:nvCxnSpPr>
          <p:cNvPr id="9" name="Straight Connector 8"/>
          <p:cNvCxnSpPr/>
          <p:nvPr/>
        </p:nvCxnSpPr>
        <p:spPr bwMode="auto">
          <a:xfrm>
            <a:off x="539552" y="2564904"/>
            <a:ext cx="0" cy="1116124"/>
          </a:xfrm>
          <a:prstGeom prst="line">
            <a:avLst/>
          </a:prstGeom>
          <a:solidFill>
            <a:schemeClr val="accent1"/>
          </a:solidFill>
          <a:ln w="76200" cap="flat" cmpd="sng" algn="ctr">
            <a:solidFill>
              <a:srgbClr val="99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endCxn id="4" idx="3"/>
          </p:cNvCxnSpPr>
          <p:nvPr/>
        </p:nvCxnSpPr>
        <p:spPr bwMode="auto">
          <a:xfrm>
            <a:off x="539552" y="3681028"/>
            <a:ext cx="1656184" cy="0"/>
          </a:xfrm>
          <a:prstGeom prst="straightConnector1">
            <a:avLst/>
          </a:prstGeom>
          <a:solidFill>
            <a:schemeClr val="accent1"/>
          </a:solidFill>
          <a:ln w="76200" cap="flat" cmpd="sng" algn="ctr">
            <a:solidFill>
              <a:srgbClr val="99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a:stCxn id="4" idx="0"/>
          </p:cNvCxnSpPr>
          <p:nvPr/>
        </p:nvCxnSpPr>
        <p:spPr bwMode="auto">
          <a:xfrm>
            <a:off x="6876256" y="3681028"/>
            <a:ext cx="1008112" cy="0"/>
          </a:xfrm>
          <a:prstGeom prst="line">
            <a:avLst/>
          </a:prstGeom>
          <a:solidFill>
            <a:schemeClr val="accent1"/>
          </a:solidFill>
          <a:ln w="76200" cap="flat" cmpd="sng" algn="ctr">
            <a:solidFill>
              <a:srgbClr val="FF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7884368" y="3681028"/>
            <a:ext cx="0" cy="1188132"/>
          </a:xfrm>
          <a:prstGeom prst="straightConnector1">
            <a:avLst/>
          </a:prstGeom>
          <a:solidFill>
            <a:schemeClr val="accent1"/>
          </a:solidFill>
          <a:ln w="76200" cap="flat" cmpd="sng" algn="ctr">
            <a:solidFill>
              <a:srgbClr val="FF66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a:off x="250825" y="4437112"/>
            <a:ext cx="7633543" cy="0"/>
          </a:xfrm>
          <a:prstGeom prst="line">
            <a:avLst/>
          </a:prstGeom>
          <a:solidFill>
            <a:schemeClr val="accent1"/>
          </a:solidFill>
          <a:ln w="76200" cap="flat" cmpd="sng" algn="ctr">
            <a:solidFill>
              <a:srgbClr val="FF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a:off x="250825" y="4437112"/>
            <a:ext cx="0" cy="504056"/>
          </a:xfrm>
          <a:prstGeom prst="straightConnector1">
            <a:avLst/>
          </a:prstGeom>
          <a:solidFill>
            <a:schemeClr val="accent1"/>
          </a:solidFill>
          <a:ln w="76200" cap="flat" cmpd="sng" algn="ctr">
            <a:solidFill>
              <a:srgbClr val="FF66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061778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184461"/>
            <a:ext cx="7704856" cy="677108"/>
          </a:xfrm>
          <a:prstGeom prst="rect">
            <a:avLst/>
          </a:prstGeom>
          <a:ln w="38100">
            <a:solidFill>
              <a:srgbClr val="0000FF"/>
            </a:solidFill>
          </a:ln>
          <a:effectLst>
            <a:glow rad="228600">
              <a:srgbClr val="339933">
                <a:alpha val="40000"/>
              </a:srgb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bg-BG" sz="1900" smtClean="0">
                <a:solidFill>
                  <a:srgbClr val="0000FF"/>
                </a:solidFill>
              </a:rPr>
              <a:t>5. ПРИНЦИПЕН МОДЕЛ ЗА ФУНКЦИОНИРАНЕ НА МОДУЛА</a:t>
            </a:r>
          </a:p>
          <a:p>
            <a:r>
              <a:rPr lang="bg-BG" sz="1900" smtClean="0">
                <a:solidFill>
                  <a:srgbClr val="FF0000"/>
                </a:solidFill>
              </a:rPr>
              <a:t>5.2. АРХИВИРАНЕ</a:t>
            </a:r>
            <a:endParaRPr lang="bg-BG" sz="1900">
              <a:solidFill>
                <a:srgbClr val="FF0000"/>
              </a:solidFill>
            </a:endParaRPr>
          </a:p>
        </p:txBody>
      </p:sp>
      <p:sp>
        <p:nvSpPr>
          <p:cNvPr id="3" name="Flowchart: Magnetic Disk 2"/>
          <p:cNvSpPr/>
          <p:nvPr/>
        </p:nvSpPr>
        <p:spPr bwMode="auto">
          <a:xfrm>
            <a:off x="539552" y="1196752"/>
            <a:ext cx="8208912" cy="1440160"/>
          </a:xfrm>
          <a:prstGeom prst="flowChartMagneticDisk">
            <a:avLst/>
          </a:prstGeom>
          <a:solidFill>
            <a:srgbClr val="9900FF"/>
          </a:solidFill>
          <a:ln w="57150" cap="flat" cmpd="sng" algn="ctr">
            <a:solidFill>
              <a:srgbClr val="FF00FF"/>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8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800" b="1" i="0" u="none" strike="noStrike" cap="none" normalizeH="0" baseline="0" smtClean="0">
                <a:ln>
                  <a:noFill/>
                </a:ln>
                <a:solidFill>
                  <a:schemeClr val="bg1"/>
                </a:solidFill>
                <a:effectLst/>
              </a:rPr>
              <a:t>ОПЕРАТИВНА</a:t>
            </a:r>
          </a:p>
          <a:p>
            <a:pPr marL="0" marR="0" indent="0" algn="ctr" defTabSz="914400" rtl="0" eaLnBrk="1" fontAlgn="base" latinLnBrk="0" hangingPunct="1">
              <a:lnSpc>
                <a:spcPct val="100000"/>
              </a:lnSpc>
              <a:spcBef>
                <a:spcPct val="0"/>
              </a:spcBef>
              <a:spcAft>
                <a:spcPct val="0"/>
              </a:spcAft>
              <a:buClrTx/>
              <a:buSzTx/>
              <a:buFontTx/>
              <a:buNone/>
              <a:tabLst/>
            </a:pPr>
            <a:r>
              <a:rPr lang="bg-BG" sz="2800" smtClean="0">
                <a:solidFill>
                  <a:schemeClr val="bg1"/>
                </a:solidFill>
              </a:rPr>
              <a:t>БАЗА ОТ ДАННИ</a:t>
            </a:r>
            <a:endParaRPr kumimoji="0" lang="bg-BG" sz="2800" b="1" i="0" u="none" strike="noStrike" cap="none" normalizeH="0" baseline="0" smtClean="0">
              <a:ln>
                <a:noFill/>
              </a:ln>
              <a:solidFill>
                <a:schemeClr val="bg1"/>
              </a:solidFill>
              <a:effectLst/>
            </a:endParaRPr>
          </a:p>
        </p:txBody>
      </p:sp>
      <p:sp>
        <p:nvSpPr>
          <p:cNvPr id="4" name="Hexagon 3"/>
          <p:cNvSpPr/>
          <p:nvPr/>
        </p:nvSpPr>
        <p:spPr bwMode="auto">
          <a:xfrm>
            <a:off x="2195736" y="3140968"/>
            <a:ext cx="4680520" cy="1080120"/>
          </a:xfrm>
          <a:prstGeom prst="hexagon">
            <a:avLst/>
          </a:prstGeom>
          <a:solidFill>
            <a:srgbClr val="FF9933"/>
          </a:solidFill>
          <a:ln w="57150" cap="flat" cmpd="sng" algn="ctr">
            <a:solidFill>
              <a:srgbClr val="FF0000"/>
            </a:solidFill>
            <a:prstDash val="solid"/>
            <a:round/>
            <a:headEnd type="none" w="med" len="med"/>
            <a:tailEnd type="none" w="med" len="med"/>
          </a:ln>
          <a:effectLst>
            <a:glow rad="228600">
              <a:srgbClr val="FF9933">
                <a:alpha val="40000"/>
              </a:srgbClr>
            </a:glow>
            <a:outerShdw dist="35921" dir="2700000" algn="ctr" rotWithShape="0">
              <a:schemeClr val="bg2"/>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3600" b="1" i="0" u="none" strike="noStrike" cap="none" normalizeH="0" baseline="0" smtClean="0">
                <a:ln>
                  <a:noFill/>
                </a:ln>
                <a:solidFill>
                  <a:srgbClr val="0000FF"/>
                </a:solidFill>
                <a:effectLst/>
                <a:latin typeface="Times New Roman" pitchFamily="18" charset="0"/>
              </a:rPr>
              <a:t>СУБД</a:t>
            </a:r>
            <a:endParaRPr kumimoji="0" lang="bg-BG" sz="2000" b="1" i="0" u="none" strike="noStrike" cap="none" normalizeH="0" baseline="0" smtClean="0">
              <a:ln>
                <a:noFill/>
              </a:ln>
              <a:solidFill>
                <a:srgbClr val="0000FF"/>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solidFill>
                  <a:srgbClr val="0000FF"/>
                </a:solidFill>
              </a:rPr>
              <a:t>АРХИВИРАЩ МОДУЛ</a:t>
            </a:r>
            <a:endParaRPr kumimoji="0" lang="bg-BG" sz="3600" b="1" i="0" u="none" strike="noStrike" cap="none" normalizeH="0" baseline="0" smtClean="0">
              <a:ln>
                <a:noFill/>
              </a:ln>
              <a:solidFill>
                <a:srgbClr val="0000FF"/>
              </a:solidFill>
              <a:effectLst/>
              <a:latin typeface="Times New Roman" pitchFamily="18" charset="0"/>
            </a:endParaRPr>
          </a:p>
        </p:txBody>
      </p:sp>
      <p:sp>
        <p:nvSpPr>
          <p:cNvPr id="6" name="Flowchart: Magnetic Disk 5"/>
          <p:cNvSpPr/>
          <p:nvPr/>
        </p:nvSpPr>
        <p:spPr bwMode="auto">
          <a:xfrm>
            <a:off x="467544" y="4797152"/>
            <a:ext cx="4608512" cy="1440160"/>
          </a:xfrm>
          <a:prstGeom prst="flowChartMagneticDisk">
            <a:avLst/>
          </a:prstGeom>
          <a:solidFill>
            <a:srgbClr val="FFFF00"/>
          </a:solidFill>
          <a:ln w="57150" cap="flat" cmpd="sng" algn="ctr">
            <a:solidFill>
              <a:srgbClr val="0000FF"/>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8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800" b="1" i="0" u="none" strike="noStrike" cap="none" normalizeH="0" baseline="0" smtClean="0">
                <a:ln>
                  <a:noFill/>
                </a:ln>
                <a:solidFill>
                  <a:srgbClr val="0000FF"/>
                </a:solidFill>
                <a:effectLst/>
              </a:rPr>
              <a:t>АРХИВ НА</a:t>
            </a:r>
          </a:p>
          <a:p>
            <a:pPr marL="0" marR="0" indent="0" algn="ctr" defTabSz="914400" rtl="0" eaLnBrk="1" fontAlgn="base" latinLnBrk="0" hangingPunct="1">
              <a:lnSpc>
                <a:spcPct val="100000"/>
              </a:lnSpc>
              <a:spcBef>
                <a:spcPct val="0"/>
              </a:spcBef>
              <a:spcAft>
                <a:spcPct val="0"/>
              </a:spcAft>
              <a:buClrTx/>
              <a:buSzTx/>
              <a:buFontTx/>
              <a:buNone/>
              <a:tabLst/>
            </a:pPr>
            <a:r>
              <a:rPr lang="bg-BG" sz="2800" smtClean="0">
                <a:solidFill>
                  <a:srgbClr val="0000FF"/>
                </a:solidFill>
              </a:rPr>
              <a:t>БАЗАТА ОТ ДАННИ</a:t>
            </a:r>
            <a:endParaRPr kumimoji="0" lang="bg-BG" sz="2800" b="1" i="0" u="none" strike="noStrike" cap="none" normalizeH="0" baseline="0" smtClean="0">
              <a:ln>
                <a:noFill/>
              </a:ln>
              <a:solidFill>
                <a:srgbClr val="0000FF"/>
              </a:solidFill>
              <a:effectLst/>
            </a:endParaRPr>
          </a:p>
        </p:txBody>
      </p:sp>
      <p:sp>
        <p:nvSpPr>
          <p:cNvPr id="7" name="Rectangle 12"/>
          <p:cNvSpPr>
            <a:spLocks noChangeArrowheads="1"/>
          </p:cNvSpPr>
          <p:nvPr/>
        </p:nvSpPr>
        <p:spPr bwMode="auto">
          <a:xfrm>
            <a:off x="221310" y="64440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8" name="Flowchart: Document 7"/>
          <p:cNvSpPr/>
          <p:nvPr/>
        </p:nvSpPr>
        <p:spPr bwMode="auto">
          <a:xfrm>
            <a:off x="5940152" y="4869160"/>
            <a:ext cx="3024336" cy="1851844"/>
          </a:xfrm>
          <a:prstGeom prst="flowChartDocument">
            <a:avLst/>
          </a:prstGeom>
          <a:solidFill>
            <a:srgbClr val="9999FF"/>
          </a:solidFill>
          <a:ln w="38100" cap="flat" cmpd="sng" algn="ctr">
            <a:solidFill>
              <a:srgbClr val="3399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chemeClr val="tx1"/>
                </a:solidFill>
                <a:effectLst/>
                <a:latin typeface="Times New Roman" pitchFamily="18" charset="0"/>
              </a:rPr>
              <a:t>ПРОТОКОЛ</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t>НА</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chemeClr val="tx1"/>
                </a:solidFill>
                <a:effectLst/>
                <a:latin typeface="Times New Roman" pitchFamily="18" charset="0"/>
              </a:rPr>
              <a:t>АРХИВИРАНЕТО</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t>НА БАЗАТА ОТ ДАННИ</a:t>
            </a:r>
            <a:endParaRPr kumimoji="0" lang="bg-BG" sz="2000" b="1" i="0" u="none" strike="noStrike" cap="none" normalizeH="0" baseline="0" smtClean="0">
              <a:ln>
                <a:noFill/>
              </a:ln>
              <a:solidFill>
                <a:schemeClr val="tx1"/>
              </a:solidFill>
              <a:effectLst/>
              <a:latin typeface="Times New Roman" pitchFamily="18" charset="0"/>
            </a:endParaRPr>
          </a:p>
        </p:txBody>
      </p:sp>
      <p:cxnSp>
        <p:nvCxnSpPr>
          <p:cNvPr id="10" name="Straight Connector 9"/>
          <p:cNvCxnSpPr/>
          <p:nvPr/>
        </p:nvCxnSpPr>
        <p:spPr bwMode="auto">
          <a:xfrm>
            <a:off x="539552" y="2420888"/>
            <a:ext cx="0" cy="1260140"/>
          </a:xfrm>
          <a:prstGeom prst="line">
            <a:avLst/>
          </a:prstGeom>
          <a:solidFill>
            <a:schemeClr val="accent1"/>
          </a:solidFill>
          <a:ln w="76200" cap="flat" cmpd="sng" algn="ctr">
            <a:solidFill>
              <a:srgbClr val="33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endCxn id="4" idx="3"/>
          </p:cNvCxnSpPr>
          <p:nvPr/>
        </p:nvCxnSpPr>
        <p:spPr bwMode="auto">
          <a:xfrm>
            <a:off x="539552" y="3681028"/>
            <a:ext cx="1656184" cy="0"/>
          </a:xfrm>
          <a:prstGeom prst="straightConnector1">
            <a:avLst/>
          </a:prstGeom>
          <a:solidFill>
            <a:schemeClr val="accent1"/>
          </a:solidFill>
          <a:ln w="76200" cap="flat" cmpd="sng" algn="ctr">
            <a:solidFill>
              <a:srgbClr val="339933"/>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a:stCxn id="4" idx="0"/>
          </p:cNvCxnSpPr>
          <p:nvPr/>
        </p:nvCxnSpPr>
        <p:spPr bwMode="auto">
          <a:xfrm>
            <a:off x="6876256" y="3681028"/>
            <a:ext cx="936104" cy="0"/>
          </a:xfrm>
          <a:prstGeom prst="line">
            <a:avLst/>
          </a:prstGeom>
          <a:solidFill>
            <a:schemeClr val="accent1"/>
          </a:solidFill>
          <a:ln w="7620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7812360" y="3681028"/>
            <a:ext cx="0" cy="1188132"/>
          </a:xfrm>
          <a:prstGeom prst="straightConnector1">
            <a:avLst/>
          </a:prstGeom>
          <a:solidFill>
            <a:schemeClr val="accent1"/>
          </a:solidFill>
          <a:ln w="76200" cap="flat" cmpd="sng" algn="ctr">
            <a:solidFill>
              <a:srgbClr val="FF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H="1">
            <a:off x="467544" y="4437112"/>
            <a:ext cx="7344816" cy="0"/>
          </a:xfrm>
          <a:prstGeom prst="line">
            <a:avLst/>
          </a:prstGeom>
          <a:solidFill>
            <a:schemeClr val="accent1"/>
          </a:solidFill>
          <a:ln w="76200"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467544" y="4437112"/>
            <a:ext cx="0" cy="576064"/>
          </a:xfrm>
          <a:prstGeom prst="straightConnector1">
            <a:avLst/>
          </a:prstGeom>
          <a:solidFill>
            <a:schemeClr val="accent1"/>
          </a:solidFill>
          <a:ln w="76200" cap="flat" cmpd="sng" algn="ctr">
            <a:solidFill>
              <a:srgbClr val="FF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343463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184461"/>
            <a:ext cx="7704856" cy="677108"/>
          </a:xfrm>
          <a:prstGeom prst="rect">
            <a:avLst/>
          </a:prstGeom>
          <a:ln w="38100">
            <a:solidFill>
              <a:srgbClr val="FF0000"/>
            </a:solidFill>
          </a:ln>
          <a:effectLst>
            <a:glow rad="228600">
              <a:srgbClr val="FF0000">
                <a:alpha val="40000"/>
              </a:srgb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bg-BG" sz="1900" smtClean="0">
                <a:solidFill>
                  <a:srgbClr val="FF0000"/>
                </a:solidFill>
              </a:rPr>
              <a:t>5. ПРИНЦИПЕН МОДЕЛ ЗА ФУНКЦИОНИРАНЕ НА МОДУЛА</a:t>
            </a:r>
          </a:p>
          <a:p>
            <a:r>
              <a:rPr lang="bg-BG" sz="1900" smtClean="0">
                <a:solidFill>
                  <a:srgbClr val="008000"/>
                </a:solidFill>
              </a:rPr>
              <a:t>5.3. СЪЗДАВАНЕ НА РЕЗЕРВНО КОПИЕ</a:t>
            </a:r>
            <a:endParaRPr lang="bg-BG" sz="1900">
              <a:solidFill>
                <a:srgbClr val="008000"/>
              </a:solidFill>
            </a:endParaRPr>
          </a:p>
        </p:txBody>
      </p:sp>
      <p:sp>
        <p:nvSpPr>
          <p:cNvPr id="3" name="Flowchart: Magnetic Disk 2"/>
          <p:cNvSpPr/>
          <p:nvPr/>
        </p:nvSpPr>
        <p:spPr bwMode="auto">
          <a:xfrm>
            <a:off x="539552" y="1196752"/>
            <a:ext cx="8208912" cy="1440160"/>
          </a:xfrm>
          <a:prstGeom prst="flowChartMagneticDisk">
            <a:avLst/>
          </a:prstGeom>
          <a:solidFill>
            <a:srgbClr val="0000FF"/>
          </a:solidFill>
          <a:ln w="57150" cap="flat" cmpd="sng" algn="ctr">
            <a:solidFill>
              <a:srgbClr val="FFFF00"/>
            </a:solidFill>
            <a:prstDash val="solid"/>
            <a:round/>
            <a:headEnd type="none" w="med" len="med"/>
            <a:tailEnd type="none" w="med" len="med"/>
          </a:ln>
          <a:effectLst>
            <a:glow rad="228600">
              <a:srgbClr val="FF00FF">
                <a:alpha val="4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8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800" b="1" i="0" u="none" strike="noStrike" cap="none" normalizeH="0" baseline="0" smtClean="0">
                <a:ln>
                  <a:noFill/>
                </a:ln>
                <a:solidFill>
                  <a:schemeClr val="bg1"/>
                </a:solidFill>
                <a:effectLst/>
              </a:rPr>
              <a:t>ОПЕРАТИВНА</a:t>
            </a:r>
          </a:p>
          <a:p>
            <a:pPr marL="0" marR="0" indent="0" algn="ctr" defTabSz="914400" rtl="0" eaLnBrk="1" fontAlgn="base" latinLnBrk="0" hangingPunct="1">
              <a:lnSpc>
                <a:spcPct val="100000"/>
              </a:lnSpc>
              <a:spcBef>
                <a:spcPct val="0"/>
              </a:spcBef>
              <a:spcAft>
                <a:spcPct val="0"/>
              </a:spcAft>
              <a:buClrTx/>
              <a:buSzTx/>
              <a:buFontTx/>
              <a:buNone/>
              <a:tabLst/>
            </a:pPr>
            <a:r>
              <a:rPr lang="bg-BG" sz="2800" smtClean="0">
                <a:solidFill>
                  <a:schemeClr val="bg1"/>
                </a:solidFill>
              </a:rPr>
              <a:t>БАЗА ОТ ДАННИ</a:t>
            </a:r>
            <a:endParaRPr kumimoji="0" lang="bg-BG" sz="2800" b="1" i="0" u="none" strike="noStrike" cap="none" normalizeH="0" baseline="0" smtClean="0">
              <a:ln>
                <a:noFill/>
              </a:ln>
              <a:solidFill>
                <a:schemeClr val="bg1"/>
              </a:solidFill>
              <a:effectLst/>
            </a:endParaRPr>
          </a:p>
        </p:txBody>
      </p:sp>
      <p:sp>
        <p:nvSpPr>
          <p:cNvPr id="4" name="Hexagon 3"/>
          <p:cNvSpPr/>
          <p:nvPr/>
        </p:nvSpPr>
        <p:spPr bwMode="auto">
          <a:xfrm>
            <a:off x="2195736" y="3140968"/>
            <a:ext cx="4680520" cy="1080120"/>
          </a:xfrm>
          <a:prstGeom prst="hexagon">
            <a:avLst/>
          </a:prstGeom>
          <a:solidFill>
            <a:schemeClr val="accent1">
              <a:lumMod val="60000"/>
              <a:lumOff val="40000"/>
            </a:schemeClr>
          </a:solidFill>
          <a:ln w="57150" cap="flat" cmpd="sng" algn="ctr">
            <a:solidFill>
              <a:srgbClr val="FF0000"/>
            </a:solidFill>
            <a:prstDash val="solid"/>
            <a:round/>
            <a:headEnd type="none" w="med" len="med"/>
            <a:tailEnd type="none" w="med" len="med"/>
          </a:ln>
          <a:effectLst>
            <a:glow rad="228600">
              <a:schemeClr val="accent2">
                <a:satMod val="175000"/>
                <a:alpha val="40000"/>
              </a:schemeClr>
            </a:glow>
            <a:outerShdw dist="35921" dir="2700000" algn="ctr" rotWithShape="0">
              <a:schemeClr val="bg2"/>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3600" b="1" i="0" u="none" strike="noStrike" cap="none" normalizeH="0" baseline="0" smtClean="0">
                <a:ln>
                  <a:noFill/>
                </a:ln>
                <a:solidFill>
                  <a:srgbClr val="FF0000"/>
                </a:solidFill>
                <a:effectLst/>
                <a:latin typeface="Times New Roman" pitchFamily="18" charset="0"/>
              </a:rPr>
              <a:t>СУБД</a:t>
            </a:r>
            <a:endParaRPr kumimoji="0" lang="bg-BG" sz="2000" b="1" i="0" u="none" strike="noStrike" cap="none" normalizeH="0" baseline="0" smtClean="0">
              <a:ln>
                <a:noFill/>
              </a:ln>
              <a:solidFill>
                <a:srgbClr val="FF0000"/>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rgbClr val="FF0000"/>
                </a:solidFill>
              </a:rPr>
              <a:t>СЪЗДАВАНЕ НА РЕЗЕРВНО КОПИЕ</a:t>
            </a:r>
            <a:endParaRPr kumimoji="0" lang="bg-BG" sz="1600" b="1" i="0" u="none" strike="noStrike" cap="none" normalizeH="0" baseline="0" smtClean="0">
              <a:ln>
                <a:noFill/>
              </a:ln>
              <a:solidFill>
                <a:srgbClr val="FF0000"/>
              </a:solidFill>
              <a:effectLst/>
            </a:endParaRPr>
          </a:p>
        </p:txBody>
      </p:sp>
      <p:sp>
        <p:nvSpPr>
          <p:cNvPr id="6" name="Flowchart: Magnetic Disk 5"/>
          <p:cNvSpPr/>
          <p:nvPr/>
        </p:nvSpPr>
        <p:spPr bwMode="auto">
          <a:xfrm>
            <a:off x="467544" y="4797152"/>
            <a:ext cx="4608512" cy="1440160"/>
          </a:xfrm>
          <a:prstGeom prst="flowChartMagneticDisk">
            <a:avLst/>
          </a:prstGeom>
          <a:solidFill>
            <a:srgbClr val="FF0000"/>
          </a:solidFill>
          <a:ln w="57150" cap="flat" cmpd="sng" algn="ctr">
            <a:solidFill>
              <a:srgbClr val="0000FF"/>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8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800" b="1" i="0" u="none" strike="noStrike" cap="none" normalizeH="0" baseline="0" smtClean="0">
                <a:ln>
                  <a:noFill/>
                </a:ln>
                <a:solidFill>
                  <a:srgbClr val="0000FF"/>
                </a:solidFill>
                <a:effectLst/>
              </a:rPr>
              <a:t>РЕЗЕРВНО КОПИЕ НА</a:t>
            </a:r>
          </a:p>
          <a:p>
            <a:pPr marL="0" marR="0" indent="0" algn="ctr" defTabSz="914400" rtl="0" eaLnBrk="1" fontAlgn="base" latinLnBrk="0" hangingPunct="1">
              <a:lnSpc>
                <a:spcPct val="100000"/>
              </a:lnSpc>
              <a:spcBef>
                <a:spcPct val="0"/>
              </a:spcBef>
              <a:spcAft>
                <a:spcPct val="0"/>
              </a:spcAft>
              <a:buClrTx/>
              <a:buSzTx/>
              <a:buFontTx/>
              <a:buNone/>
              <a:tabLst/>
            </a:pPr>
            <a:r>
              <a:rPr lang="bg-BG" sz="2800" smtClean="0">
                <a:solidFill>
                  <a:srgbClr val="0000FF"/>
                </a:solidFill>
              </a:rPr>
              <a:t>БАЗАТА ОТ ДАННИ</a:t>
            </a:r>
            <a:endParaRPr kumimoji="0" lang="bg-BG" sz="2800" b="1" i="0" u="none" strike="noStrike" cap="none" normalizeH="0" baseline="0" smtClean="0">
              <a:ln>
                <a:noFill/>
              </a:ln>
              <a:solidFill>
                <a:srgbClr val="0000FF"/>
              </a:solidFill>
              <a:effectLst/>
            </a:endParaRPr>
          </a:p>
        </p:txBody>
      </p:sp>
      <p:sp>
        <p:nvSpPr>
          <p:cNvPr id="7" name="Rectangle 12"/>
          <p:cNvSpPr>
            <a:spLocks noChangeArrowheads="1"/>
          </p:cNvSpPr>
          <p:nvPr/>
        </p:nvSpPr>
        <p:spPr bwMode="auto">
          <a:xfrm>
            <a:off x="221310" y="64440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8" name="Flowchart: Document 7"/>
          <p:cNvSpPr/>
          <p:nvPr/>
        </p:nvSpPr>
        <p:spPr bwMode="auto">
          <a:xfrm>
            <a:off x="5940152" y="4869160"/>
            <a:ext cx="3024336" cy="1851844"/>
          </a:xfrm>
          <a:prstGeom prst="flowChartDocument">
            <a:avLst/>
          </a:prstGeom>
          <a:solidFill>
            <a:srgbClr val="FF9933"/>
          </a:solidFill>
          <a:ln w="38100" cap="flat" cmpd="sng" algn="ctr">
            <a:solidFill>
              <a:srgbClr val="3399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chemeClr val="tx1"/>
                </a:solidFill>
                <a:effectLst/>
                <a:latin typeface="Times New Roman" pitchFamily="18" charset="0"/>
              </a:rPr>
              <a:t>ПРОТОКОЛ</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t>НА</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chemeClr val="tx1"/>
                </a:solidFill>
                <a:effectLst/>
                <a:latin typeface="Times New Roman" pitchFamily="18" charset="0"/>
              </a:rPr>
              <a:t>СЪЗДАВАНЕТО</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t>НА РЕЗЕРВНО КОПИЕ</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chemeClr val="tx1"/>
                </a:solidFill>
                <a:effectLst/>
                <a:latin typeface="Times New Roman" pitchFamily="18" charset="0"/>
              </a:rPr>
              <a:t>НА БАЗАТА ОТ ДАННИ</a:t>
            </a:r>
          </a:p>
        </p:txBody>
      </p:sp>
      <p:cxnSp>
        <p:nvCxnSpPr>
          <p:cNvPr id="10" name="Straight Connector 9"/>
          <p:cNvCxnSpPr/>
          <p:nvPr/>
        </p:nvCxnSpPr>
        <p:spPr bwMode="auto">
          <a:xfrm>
            <a:off x="539552" y="2420888"/>
            <a:ext cx="0" cy="1260140"/>
          </a:xfrm>
          <a:prstGeom prst="line">
            <a:avLst/>
          </a:prstGeom>
          <a:solidFill>
            <a:schemeClr val="accent1"/>
          </a:solidFill>
          <a:ln w="76200" cap="flat" cmpd="sng" algn="ctr">
            <a:solidFill>
              <a:srgbClr val="99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endCxn id="4" idx="3"/>
          </p:cNvCxnSpPr>
          <p:nvPr/>
        </p:nvCxnSpPr>
        <p:spPr bwMode="auto">
          <a:xfrm>
            <a:off x="539552" y="3681028"/>
            <a:ext cx="1656184" cy="0"/>
          </a:xfrm>
          <a:prstGeom prst="straightConnector1">
            <a:avLst/>
          </a:prstGeom>
          <a:solidFill>
            <a:schemeClr val="accent1"/>
          </a:solidFill>
          <a:ln w="76200" cap="flat" cmpd="sng" algn="ctr">
            <a:solidFill>
              <a:srgbClr val="99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a:stCxn id="4" idx="0"/>
          </p:cNvCxnSpPr>
          <p:nvPr/>
        </p:nvCxnSpPr>
        <p:spPr bwMode="auto">
          <a:xfrm>
            <a:off x="6876256" y="3681028"/>
            <a:ext cx="936104" cy="0"/>
          </a:xfrm>
          <a:prstGeom prst="line">
            <a:avLst/>
          </a:prstGeom>
          <a:solidFill>
            <a:schemeClr val="accent1"/>
          </a:solidFill>
          <a:ln w="76200" cap="flat" cmpd="sng" algn="ctr">
            <a:solidFill>
              <a:srgbClr val="99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7812360" y="3681028"/>
            <a:ext cx="0" cy="1188132"/>
          </a:xfrm>
          <a:prstGeom prst="straightConnector1">
            <a:avLst/>
          </a:prstGeom>
          <a:solidFill>
            <a:schemeClr val="accent1"/>
          </a:solidFill>
          <a:ln w="76200" cap="flat" cmpd="sng" algn="ctr">
            <a:solidFill>
              <a:srgbClr val="99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H="1">
            <a:off x="467544" y="4437112"/>
            <a:ext cx="7344816" cy="0"/>
          </a:xfrm>
          <a:prstGeom prst="line">
            <a:avLst/>
          </a:prstGeom>
          <a:solidFill>
            <a:schemeClr val="accent1"/>
          </a:solidFill>
          <a:ln w="76200" cap="flat" cmpd="sng" algn="ctr">
            <a:solidFill>
              <a:srgbClr val="99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467544" y="4437112"/>
            <a:ext cx="0" cy="576064"/>
          </a:xfrm>
          <a:prstGeom prst="straightConnector1">
            <a:avLst/>
          </a:prstGeom>
          <a:solidFill>
            <a:schemeClr val="accent1"/>
          </a:solidFill>
          <a:ln w="76200" cap="flat" cmpd="sng" algn="ctr">
            <a:solidFill>
              <a:srgbClr val="99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093247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310" y="184461"/>
            <a:ext cx="8743178" cy="692497"/>
          </a:xfrm>
          <a:prstGeom prst="rect">
            <a:avLst/>
          </a:prstGeom>
          <a:ln w="38100">
            <a:solidFill>
              <a:srgbClr val="FF0000"/>
            </a:solidFill>
          </a:ln>
          <a:effectLst>
            <a:glow rad="228600">
              <a:srgbClr val="FF0000">
                <a:alpha val="40000"/>
              </a:srgb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bg-BG" sz="1900" smtClean="0">
                <a:solidFill>
                  <a:srgbClr val="FF0000"/>
                </a:solidFill>
              </a:rPr>
              <a:t>5. ПРИНЦИПЕН МОДЕЛ ЗА ФУНКЦИОНИРАНЕ НА МОДУЛА</a:t>
            </a:r>
          </a:p>
          <a:p>
            <a:r>
              <a:rPr lang="bg-BG" sz="1900" smtClean="0">
                <a:solidFill>
                  <a:srgbClr val="008000"/>
                </a:solidFill>
              </a:rPr>
              <a:t>5.4. ВЪЗСТАНОВЯВАНЕ</a:t>
            </a:r>
            <a:r>
              <a:rPr lang="en-US" sz="1900" smtClean="0">
                <a:solidFill>
                  <a:srgbClr val="008000"/>
                </a:solidFill>
              </a:rPr>
              <a:t> </a:t>
            </a:r>
            <a:r>
              <a:rPr lang="en-US" sz="2000">
                <a:solidFill>
                  <a:srgbClr val="0000FF"/>
                </a:solidFill>
              </a:rPr>
              <a:t>(Disaster </a:t>
            </a:r>
            <a:r>
              <a:rPr lang="en-US" sz="2000" smtClean="0">
                <a:solidFill>
                  <a:srgbClr val="0000FF"/>
                </a:solidFill>
              </a:rPr>
              <a:t>Recovery) </a:t>
            </a:r>
            <a:r>
              <a:rPr lang="bg-BG" sz="2000" smtClean="0">
                <a:solidFill>
                  <a:srgbClr val="0000FF"/>
                </a:solidFill>
              </a:rPr>
              <a:t>НА БАЗАТА ОТ ДАННИ</a:t>
            </a:r>
            <a:r>
              <a:rPr lang="en-US" sz="2000" smtClean="0">
                <a:solidFill>
                  <a:srgbClr val="0000FF"/>
                </a:solidFill>
              </a:rPr>
              <a:t> </a:t>
            </a:r>
            <a:r>
              <a:rPr lang="bg-BG" sz="1900" smtClean="0">
                <a:solidFill>
                  <a:srgbClr val="008000"/>
                </a:solidFill>
              </a:rPr>
              <a:t> </a:t>
            </a:r>
            <a:endParaRPr lang="bg-BG" sz="1900">
              <a:solidFill>
                <a:srgbClr val="008000"/>
              </a:solidFill>
            </a:endParaRPr>
          </a:p>
        </p:txBody>
      </p:sp>
      <p:sp>
        <p:nvSpPr>
          <p:cNvPr id="3" name="Flowchart: Magnetic Disk 2"/>
          <p:cNvSpPr/>
          <p:nvPr/>
        </p:nvSpPr>
        <p:spPr bwMode="auto">
          <a:xfrm>
            <a:off x="539552" y="1196752"/>
            <a:ext cx="8208912" cy="1440160"/>
          </a:xfrm>
          <a:prstGeom prst="flowChartMagneticDisk">
            <a:avLst/>
          </a:prstGeom>
          <a:solidFill>
            <a:srgbClr val="FFFF00"/>
          </a:solidFill>
          <a:ln w="57150" cap="flat" cmpd="sng" algn="ctr">
            <a:solidFill>
              <a:srgbClr val="FF0000"/>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ctr" anchorCtr="0" compatLnSpc="1">
            <a:prstTxWarp prst="textNoShape">
              <a:avLst/>
            </a:prstTxWarp>
          </a:bodyPr>
          <a:lstStyle/>
          <a:p>
            <a:endParaRPr lang="ru-RU" sz="800" smtClean="0">
              <a:solidFill>
                <a:srgbClr val="0000FF"/>
              </a:solidFill>
            </a:endParaRPr>
          </a:p>
          <a:p>
            <a:r>
              <a:rPr lang="ru-RU" sz="2800" smtClean="0">
                <a:solidFill>
                  <a:srgbClr val="0000FF"/>
                </a:solidFill>
              </a:rPr>
              <a:t>РЕЗЕРВНО </a:t>
            </a:r>
            <a:r>
              <a:rPr lang="ru-RU" sz="2800">
                <a:solidFill>
                  <a:srgbClr val="0000FF"/>
                </a:solidFill>
              </a:rPr>
              <a:t>КОПИЕ НА</a:t>
            </a:r>
          </a:p>
          <a:p>
            <a:r>
              <a:rPr lang="ru-RU" sz="2800">
                <a:solidFill>
                  <a:srgbClr val="0000FF"/>
                </a:solidFill>
              </a:rPr>
              <a:t>БАЗАТА ОТ ДАННИ</a:t>
            </a:r>
          </a:p>
        </p:txBody>
      </p:sp>
      <p:sp>
        <p:nvSpPr>
          <p:cNvPr id="4" name="Hexagon 3"/>
          <p:cNvSpPr/>
          <p:nvPr/>
        </p:nvSpPr>
        <p:spPr bwMode="auto">
          <a:xfrm>
            <a:off x="2195736" y="3140968"/>
            <a:ext cx="4680520" cy="1080120"/>
          </a:xfrm>
          <a:prstGeom prst="hexagon">
            <a:avLst/>
          </a:prstGeom>
          <a:solidFill>
            <a:srgbClr val="FF9966"/>
          </a:solidFill>
          <a:ln w="57150" cap="flat" cmpd="sng" algn="ctr">
            <a:solidFill>
              <a:srgbClr val="663300"/>
            </a:solidFill>
            <a:prstDash val="solid"/>
            <a:round/>
            <a:headEnd type="none" w="med" len="med"/>
            <a:tailEnd type="none" w="med" len="med"/>
          </a:ln>
          <a:effectLst>
            <a:glow rad="228600">
              <a:srgbClr val="663300">
                <a:alpha val="40000"/>
              </a:srgbClr>
            </a:glow>
            <a:outerShdw dist="35921" dir="2700000" algn="ctr" rotWithShape="0">
              <a:schemeClr val="bg2"/>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3600" b="1" i="0" u="none" strike="noStrike" cap="none" normalizeH="0" baseline="0" smtClean="0">
                <a:ln>
                  <a:noFill/>
                </a:ln>
                <a:solidFill>
                  <a:srgbClr val="993300"/>
                </a:solidFill>
                <a:effectLst/>
                <a:latin typeface="Times New Roman" pitchFamily="18" charset="0"/>
              </a:rPr>
              <a:t>СУБД</a:t>
            </a:r>
            <a:endParaRPr kumimoji="0" lang="bg-BG" sz="2000" b="1" i="0" u="none" strike="noStrike" cap="none" normalizeH="0" baseline="0" smtClean="0">
              <a:ln>
                <a:noFill/>
              </a:ln>
              <a:solidFill>
                <a:srgbClr val="993300"/>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rgbClr val="993300"/>
                </a:solidFill>
                <a:effectLst/>
              </a:rPr>
              <a:t>ВЪЗСТАНОВЯВАНЕ НА БАЗАТА ОТ ДАННИ</a:t>
            </a:r>
          </a:p>
        </p:txBody>
      </p:sp>
      <p:sp>
        <p:nvSpPr>
          <p:cNvPr id="6" name="Flowchart: Magnetic Disk 5"/>
          <p:cNvSpPr/>
          <p:nvPr/>
        </p:nvSpPr>
        <p:spPr bwMode="auto">
          <a:xfrm>
            <a:off x="467544" y="4797152"/>
            <a:ext cx="4608512" cy="1440160"/>
          </a:xfrm>
          <a:prstGeom prst="flowChartMagneticDisk">
            <a:avLst/>
          </a:prstGeom>
          <a:ln w="57150">
            <a:solidFill>
              <a:srgbClr val="0000FF"/>
            </a:solidFill>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8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0000FF"/>
                </a:solidFill>
                <a:effectLst/>
              </a:rPr>
              <a:t>ВЪЗСТАНОВЕНА ОПЕРАТИВНА</a:t>
            </a:r>
          </a:p>
          <a:p>
            <a:pPr marL="0" marR="0" indent="0" algn="ctr" defTabSz="914400" rtl="0" eaLnBrk="1" fontAlgn="base" latinLnBrk="0" hangingPunct="1">
              <a:lnSpc>
                <a:spcPct val="100000"/>
              </a:lnSpc>
              <a:spcBef>
                <a:spcPct val="0"/>
              </a:spcBef>
              <a:spcAft>
                <a:spcPct val="0"/>
              </a:spcAft>
              <a:buClrTx/>
              <a:buSzTx/>
              <a:buFontTx/>
              <a:buNone/>
              <a:tabLst/>
            </a:pPr>
            <a:r>
              <a:rPr lang="bg-BG" sz="2800" smtClean="0">
                <a:solidFill>
                  <a:srgbClr val="0000FF"/>
                </a:solidFill>
              </a:rPr>
              <a:t>БАЗА ОТ ДАННИ</a:t>
            </a:r>
            <a:endParaRPr kumimoji="0" lang="bg-BG" sz="2800" b="1" i="0" u="none" strike="noStrike" cap="none" normalizeH="0" baseline="0" smtClean="0">
              <a:ln>
                <a:noFill/>
              </a:ln>
              <a:solidFill>
                <a:srgbClr val="0000FF"/>
              </a:solidFill>
              <a:effectLst/>
            </a:endParaRPr>
          </a:p>
        </p:txBody>
      </p:sp>
      <p:sp>
        <p:nvSpPr>
          <p:cNvPr id="7" name="Rectangle 12"/>
          <p:cNvSpPr>
            <a:spLocks noChangeArrowheads="1"/>
          </p:cNvSpPr>
          <p:nvPr/>
        </p:nvSpPr>
        <p:spPr bwMode="auto">
          <a:xfrm>
            <a:off x="221310" y="64440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8" name="Flowchart: Document 7"/>
          <p:cNvSpPr/>
          <p:nvPr/>
        </p:nvSpPr>
        <p:spPr bwMode="auto">
          <a:xfrm>
            <a:off x="5940152" y="4869160"/>
            <a:ext cx="3024336" cy="1851844"/>
          </a:xfrm>
          <a:prstGeom prst="flowChartDocument">
            <a:avLst/>
          </a:prstGeom>
          <a:solidFill>
            <a:srgbClr val="FF99FF"/>
          </a:solidFill>
          <a:ln w="38100" cap="flat" cmpd="sng" algn="ctr">
            <a:solidFill>
              <a:srgbClr val="33993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chemeClr val="tx1"/>
                </a:solidFill>
                <a:effectLst/>
                <a:latin typeface="Times New Roman" pitchFamily="18" charset="0"/>
              </a:rPr>
              <a:t>ПРОТОКОЛ</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t>НА</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chemeClr val="tx1"/>
                </a:solidFill>
                <a:effectLst/>
                <a:latin typeface="Times New Roman" pitchFamily="18" charset="0"/>
              </a:rPr>
              <a:t>ВЪЗСТАНОВЯВАНЕТО</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t>НА </a:t>
            </a:r>
            <a:r>
              <a:rPr kumimoji="0" lang="bg-BG" sz="1600" b="1" i="0" u="none" strike="noStrike" cap="none" normalizeH="0" baseline="0" smtClean="0">
                <a:ln>
                  <a:noFill/>
                </a:ln>
                <a:solidFill>
                  <a:schemeClr val="tx1"/>
                </a:solidFill>
                <a:effectLst/>
                <a:latin typeface="Times New Roman" pitchFamily="18" charset="0"/>
              </a:rPr>
              <a:t> </a:t>
            </a:r>
            <a:r>
              <a:rPr kumimoji="0" lang="bg-BG" sz="2000" b="1" i="0" u="none" strike="noStrike" cap="none" normalizeH="0" baseline="0" smtClean="0">
                <a:ln>
                  <a:noFill/>
                </a:ln>
                <a:solidFill>
                  <a:schemeClr val="tx1"/>
                </a:solidFill>
                <a:effectLst/>
                <a:latin typeface="Times New Roman" pitchFamily="18" charset="0"/>
              </a:rPr>
              <a:t>БАЗАТА ОТ ДАННИ</a:t>
            </a:r>
          </a:p>
        </p:txBody>
      </p:sp>
      <p:cxnSp>
        <p:nvCxnSpPr>
          <p:cNvPr id="10" name="Straight Connector 9"/>
          <p:cNvCxnSpPr/>
          <p:nvPr/>
        </p:nvCxnSpPr>
        <p:spPr bwMode="auto">
          <a:xfrm>
            <a:off x="539552" y="2420888"/>
            <a:ext cx="0" cy="1260140"/>
          </a:xfrm>
          <a:prstGeom prst="line">
            <a:avLst/>
          </a:prstGeom>
          <a:solidFill>
            <a:schemeClr val="accent1"/>
          </a:solidFill>
          <a:ln w="762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endCxn id="4" idx="3"/>
          </p:cNvCxnSpPr>
          <p:nvPr/>
        </p:nvCxnSpPr>
        <p:spPr bwMode="auto">
          <a:xfrm>
            <a:off x="539552" y="3681028"/>
            <a:ext cx="1656184" cy="0"/>
          </a:xfrm>
          <a:prstGeom prst="straightConnector1">
            <a:avLst/>
          </a:prstGeom>
          <a:solidFill>
            <a:schemeClr val="accent1"/>
          </a:solidFill>
          <a:ln w="76200"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a:stCxn id="4" idx="0"/>
          </p:cNvCxnSpPr>
          <p:nvPr/>
        </p:nvCxnSpPr>
        <p:spPr bwMode="auto">
          <a:xfrm>
            <a:off x="6876256" y="3681028"/>
            <a:ext cx="936104" cy="0"/>
          </a:xfrm>
          <a:prstGeom prst="line">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7812360" y="3681028"/>
            <a:ext cx="0" cy="1188132"/>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H="1">
            <a:off x="467544" y="4437112"/>
            <a:ext cx="7344816" cy="0"/>
          </a:xfrm>
          <a:prstGeom prst="line">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467544" y="4437112"/>
            <a:ext cx="0" cy="576064"/>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59762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184461"/>
            <a:ext cx="7704856" cy="677108"/>
          </a:xfrm>
          <a:prstGeom prst="rect">
            <a:avLst/>
          </a:prstGeom>
          <a:ln w="38100">
            <a:solidFill>
              <a:srgbClr val="FF0000"/>
            </a:solidFill>
          </a:ln>
          <a:effectLst>
            <a:glow rad="228600">
              <a:schemeClr val="accent1">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bg-BG" sz="1900" smtClean="0">
                <a:solidFill>
                  <a:srgbClr val="FF0000"/>
                </a:solidFill>
              </a:rPr>
              <a:t>5. ПРИНЦИПЕН МОДЕЛ ЗА ФУНКЦИОНИРАНЕ НА МОДУЛА</a:t>
            </a:r>
          </a:p>
          <a:p>
            <a:r>
              <a:rPr lang="bg-BG" sz="1900" smtClean="0">
                <a:solidFill>
                  <a:srgbClr val="0000FF"/>
                </a:solidFill>
              </a:rPr>
              <a:t>5.5. ТЪРСЕНЕ И ИЗВЛИЧАНЕ В БАЗАТА ОТ ДАННИ</a:t>
            </a:r>
            <a:endParaRPr lang="bg-BG" sz="1900">
              <a:solidFill>
                <a:srgbClr val="0000FF"/>
              </a:solidFill>
            </a:endParaRPr>
          </a:p>
        </p:txBody>
      </p:sp>
      <p:sp>
        <p:nvSpPr>
          <p:cNvPr id="3" name="Flowchart: Magnetic Disk 2"/>
          <p:cNvSpPr/>
          <p:nvPr/>
        </p:nvSpPr>
        <p:spPr bwMode="auto">
          <a:xfrm>
            <a:off x="539552" y="1196752"/>
            <a:ext cx="8208912" cy="1440160"/>
          </a:xfrm>
          <a:prstGeom prst="flowChartMagneticDisk">
            <a:avLst/>
          </a:prstGeom>
          <a:solidFill>
            <a:srgbClr val="009900"/>
          </a:solidFill>
          <a:ln w="57150" cap="flat" cmpd="sng" algn="ctr">
            <a:solidFill>
              <a:srgbClr val="FF00FF"/>
            </a:solidFill>
            <a:prstDash val="solid"/>
            <a:round/>
            <a:headEnd type="none" w="med" len="med"/>
            <a:tailEnd type="none" w="med" len="med"/>
          </a:ln>
          <a:effectLst>
            <a:glow rad="228600">
              <a:schemeClr val="accent2">
                <a:satMod val="175000"/>
                <a:alpha val="40000"/>
              </a:scheme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8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800" b="1" i="0" u="none" strike="noStrike" cap="none" normalizeH="0" baseline="0" smtClean="0">
                <a:ln>
                  <a:noFill/>
                </a:ln>
                <a:solidFill>
                  <a:schemeClr val="bg1"/>
                </a:solidFill>
                <a:effectLst/>
              </a:rPr>
              <a:t>ОПЕРАТИВНА</a:t>
            </a:r>
          </a:p>
          <a:p>
            <a:pPr marL="0" marR="0" indent="0" algn="ctr" defTabSz="914400" rtl="0" eaLnBrk="1" fontAlgn="base" latinLnBrk="0" hangingPunct="1">
              <a:lnSpc>
                <a:spcPct val="100000"/>
              </a:lnSpc>
              <a:spcBef>
                <a:spcPct val="0"/>
              </a:spcBef>
              <a:spcAft>
                <a:spcPct val="0"/>
              </a:spcAft>
              <a:buClrTx/>
              <a:buSzTx/>
              <a:buFontTx/>
              <a:buNone/>
              <a:tabLst/>
            </a:pPr>
            <a:r>
              <a:rPr lang="bg-BG" sz="2800" smtClean="0">
                <a:solidFill>
                  <a:schemeClr val="bg1"/>
                </a:solidFill>
              </a:rPr>
              <a:t>БАЗА ОТ ДАННИ</a:t>
            </a:r>
            <a:endParaRPr kumimoji="0" lang="bg-BG" sz="2800" b="1" i="0" u="none" strike="noStrike" cap="none" normalizeH="0" baseline="0" smtClean="0">
              <a:ln>
                <a:noFill/>
              </a:ln>
              <a:solidFill>
                <a:schemeClr val="bg1"/>
              </a:solidFill>
              <a:effectLst/>
            </a:endParaRPr>
          </a:p>
        </p:txBody>
      </p:sp>
      <p:sp>
        <p:nvSpPr>
          <p:cNvPr id="4" name="Hexagon 3"/>
          <p:cNvSpPr/>
          <p:nvPr/>
        </p:nvSpPr>
        <p:spPr bwMode="auto">
          <a:xfrm>
            <a:off x="2303748" y="2924944"/>
            <a:ext cx="4680520" cy="1080120"/>
          </a:xfrm>
          <a:prstGeom prst="hexagon">
            <a:avLst/>
          </a:prstGeom>
          <a:solidFill>
            <a:srgbClr val="FFFF00"/>
          </a:solidFill>
          <a:ln w="57150" cap="flat" cmpd="sng" algn="ctr">
            <a:solidFill>
              <a:srgbClr val="FF0000"/>
            </a:solidFill>
            <a:prstDash val="solid"/>
            <a:round/>
            <a:headEnd type="none" w="med" len="med"/>
            <a:tailEnd type="none" w="med" len="med"/>
          </a:ln>
          <a:effectLst>
            <a:glow rad="228600">
              <a:srgbClr val="FFFF00">
                <a:alpha val="40000"/>
              </a:srgbClr>
            </a:glow>
            <a:outerShdw dist="35921" dir="2700000" algn="ctr" rotWithShape="0">
              <a:schemeClr val="bg2"/>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3600" b="1" i="0" u="none" strike="noStrike" cap="none" normalizeH="0" baseline="0" smtClean="0">
                <a:ln>
                  <a:noFill/>
                </a:ln>
                <a:solidFill>
                  <a:srgbClr val="0000FF"/>
                </a:solidFill>
                <a:effectLst/>
                <a:latin typeface="Times New Roman" pitchFamily="18" charset="0"/>
              </a:rPr>
              <a:t>СУБД</a:t>
            </a:r>
            <a:endParaRPr kumimoji="0" lang="bg-BG" sz="2000" b="1" i="0" u="none" strike="noStrike" cap="none" normalizeH="0" baseline="0" smtClean="0">
              <a:ln>
                <a:noFill/>
              </a:ln>
              <a:solidFill>
                <a:srgbClr val="0000FF"/>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solidFill>
                  <a:srgbClr val="0000FF"/>
                </a:solidFill>
              </a:rPr>
              <a:t>ТЪРСЕНЕ И ИЗВЛИЧАНЕ</a:t>
            </a:r>
            <a:endParaRPr kumimoji="0" lang="bg-BG" sz="2000" b="1" i="0" u="none" strike="noStrike" cap="none" normalizeH="0" baseline="0" smtClean="0">
              <a:ln>
                <a:noFill/>
              </a:ln>
              <a:solidFill>
                <a:srgbClr val="0000FF"/>
              </a:solidFill>
              <a:effectLst/>
              <a:latin typeface="Times New Roman" pitchFamily="18" charset="0"/>
            </a:endParaRPr>
          </a:p>
        </p:txBody>
      </p:sp>
      <p:sp>
        <p:nvSpPr>
          <p:cNvPr id="6" name="Flowchart: Magnetic Disk 5"/>
          <p:cNvSpPr/>
          <p:nvPr/>
        </p:nvSpPr>
        <p:spPr bwMode="auto">
          <a:xfrm>
            <a:off x="467544" y="4797152"/>
            <a:ext cx="4608512" cy="1440160"/>
          </a:xfrm>
          <a:prstGeom prst="flowChartMagneticDisk">
            <a:avLst/>
          </a:prstGeom>
          <a:solidFill>
            <a:srgbClr val="00FFFF"/>
          </a:solidFill>
          <a:ln w="57150" cap="flat" cmpd="sng" algn="ctr">
            <a:solidFill>
              <a:srgbClr val="0000FF"/>
            </a:solidFill>
            <a:prstDash val="solid"/>
            <a:round/>
            <a:headEnd type="none" w="med" len="med"/>
            <a:tailEnd type="none" w="med" len="med"/>
          </a:ln>
          <a:effectLst>
            <a:glow rad="228600">
              <a:srgbClr val="FF0000">
                <a:alpha val="4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8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800" b="1" i="0" u="none" strike="noStrike" cap="none" normalizeH="0" baseline="0" smtClean="0">
                <a:ln>
                  <a:noFill/>
                </a:ln>
                <a:solidFill>
                  <a:srgbClr val="0000FF"/>
                </a:solidFill>
                <a:effectLst/>
              </a:rPr>
              <a:t>РЕЗУЛТАТНО</a:t>
            </a:r>
          </a:p>
          <a:p>
            <a:pPr marL="0" marR="0" indent="0" algn="ctr" defTabSz="914400" rtl="0" eaLnBrk="1" fontAlgn="base" latinLnBrk="0" hangingPunct="1">
              <a:lnSpc>
                <a:spcPct val="100000"/>
              </a:lnSpc>
              <a:spcBef>
                <a:spcPct val="0"/>
              </a:spcBef>
              <a:spcAft>
                <a:spcPct val="0"/>
              </a:spcAft>
              <a:buClrTx/>
              <a:buSzTx/>
              <a:buFontTx/>
              <a:buNone/>
              <a:tabLst/>
            </a:pPr>
            <a:r>
              <a:rPr lang="bg-BG" sz="1800" smtClean="0">
                <a:solidFill>
                  <a:srgbClr val="0000FF"/>
                </a:solidFill>
              </a:rPr>
              <a:t>ИНФОРМАЦИОННО  МНОЖЕСТВО</a:t>
            </a:r>
            <a:endParaRPr kumimoji="0" lang="bg-BG" sz="1800" b="1" i="0" u="none" strike="noStrike" cap="none" normalizeH="0" baseline="0" smtClean="0">
              <a:ln>
                <a:noFill/>
              </a:ln>
              <a:solidFill>
                <a:srgbClr val="0000FF"/>
              </a:solidFill>
              <a:effectLst/>
            </a:endParaRPr>
          </a:p>
        </p:txBody>
      </p:sp>
      <p:sp>
        <p:nvSpPr>
          <p:cNvPr id="7" name="Rectangle 12"/>
          <p:cNvSpPr>
            <a:spLocks noChangeArrowheads="1"/>
          </p:cNvSpPr>
          <p:nvPr/>
        </p:nvSpPr>
        <p:spPr bwMode="auto">
          <a:xfrm>
            <a:off x="221310" y="64440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8" name="Flowchart: Document 7"/>
          <p:cNvSpPr/>
          <p:nvPr/>
        </p:nvSpPr>
        <p:spPr bwMode="auto">
          <a:xfrm>
            <a:off x="5940152" y="4869160"/>
            <a:ext cx="3024336" cy="1851844"/>
          </a:xfrm>
          <a:prstGeom prst="flowChartDocument">
            <a:avLst/>
          </a:prstGeom>
          <a:solidFill>
            <a:srgbClr val="9999FF"/>
          </a:solidFill>
          <a:ln w="38100" cap="flat" cmpd="sng" algn="ctr">
            <a:solidFill>
              <a:srgbClr val="339933"/>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chemeClr val="tx1"/>
                </a:solidFill>
                <a:effectLst/>
                <a:latin typeface="Times New Roman" pitchFamily="18" charset="0"/>
              </a:rPr>
              <a:t>ПРОТОКОЛ</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t>НА</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chemeClr val="tx1"/>
                </a:solidFill>
                <a:effectLst/>
                <a:latin typeface="Times New Roman" pitchFamily="18" charset="0"/>
              </a:rPr>
              <a:t>ТЪРСЕНЕТО И ИЗВЛИЧАНЕТО</a:t>
            </a:r>
          </a:p>
        </p:txBody>
      </p:sp>
      <p:cxnSp>
        <p:nvCxnSpPr>
          <p:cNvPr id="10" name="Straight Connector 9"/>
          <p:cNvCxnSpPr/>
          <p:nvPr/>
        </p:nvCxnSpPr>
        <p:spPr bwMode="auto">
          <a:xfrm>
            <a:off x="539552" y="2420888"/>
            <a:ext cx="0" cy="1044116"/>
          </a:xfrm>
          <a:prstGeom prst="line">
            <a:avLst/>
          </a:prstGeom>
          <a:solidFill>
            <a:schemeClr val="accent1"/>
          </a:solidFill>
          <a:ln w="76200" cap="flat" cmpd="sng" algn="ctr">
            <a:solidFill>
              <a:srgbClr val="FF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endCxn id="4" idx="3"/>
          </p:cNvCxnSpPr>
          <p:nvPr/>
        </p:nvCxnSpPr>
        <p:spPr bwMode="auto">
          <a:xfrm>
            <a:off x="539552" y="3465004"/>
            <a:ext cx="1764196" cy="0"/>
          </a:xfrm>
          <a:prstGeom prst="straightConnector1">
            <a:avLst/>
          </a:prstGeom>
          <a:solidFill>
            <a:schemeClr val="accent1"/>
          </a:solidFill>
          <a:ln w="76200" cap="flat" cmpd="sng" algn="ctr">
            <a:solidFill>
              <a:srgbClr val="FF66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a:stCxn id="4" idx="0"/>
          </p:cNvCxnSpPr>
          <p:nvPr/>
        </p:nvCxnSpPr>
        <p:spPr bwMode="auto">
          <a:xfrm>
            <a:off x="6984268" y="3465004"/>
            <a:ext cx="828092" cy="0"/>
          </a:xfrm>
          <a:prstGeom prst="line">
            <a:avLst/>
          </a:prstGeom>
          <a:solidFill>
            <a:schemeClr val="accent1"/>
          </a:solidFill>
          <a:ln w="762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7812360" y="3465004"/>
            <a:ext cx="0" cy="1404156"/>
          </a:xfrm>
          <a:prstGeom prst="straightConnector1">
            <a:avLst/>
          </a:prstGeom>
          <a:solidFill>
            <a:schemeClr val="accent1"/>
          </a:solidFill>
          <a:ln w="76200"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H="1">
            <a:off x="467544" y="4437112"/>
            <a:ext cx="7344816" cy="0"/>
          </a:xfrm>
          <a:prstGeom prst="line">
            <a:avLst/>
          </a:prstGeom>
          <a:solidFill>
            <a:schemeClr val="accent1"/>
          </a:solidFill>
          <a:ln w="762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467544" y="4437112"/>
            <a:ext cx="0" cy="576064"/>
          </a:xfrm>
          <a:prstGeom prst="straightConnector1">
            <a:avLst/>
          </a:prstGeom>
          <a:solidFill>
            <a:schemeClr val="accent1"/>
          </a:solidFill>
          <a:ln w="76200"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584972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168575"/>
            <a:ext cx="7704856" cy="677108"/>
          </a:xfrm>
          <a:prstGeom prst="rect">
            <a:avLst/>
          </a:prstGeom>
          <a:ln w="38100">
            <a:solidFill>
              <a:srgbClr val="663300"/>
            </a:solidFill>
          </a:ln>
          <a:effectLst>
            <a:glow rad="228600">
              <a:srgbClr val="663300">
                <a:alpha val="40000"/>
              </a:srgb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bg-BG" sz="1900" smtClean="0">
                <a:solidFill>
                  <a:srgbClr val="663300"/>
                </a:solidFill>
              </a:rPr>
              <a:t>5. ПРИНЦИПЕН МОДЕЛ ЗА ФУНКЦИОНИРАНЕ НА МОДУЛА</a:t>
            </a:r>
          </a:p>
          <a:p>
            <a:r>
              <a:rPr lang="bg-BG" sz="1900" smtClean="0">
                <a:solidFill>
                  <a:srgbClr val="FF0000"/>
                </a:solidFill>
              </a:rPr>
              <a:t>5.6. СПРАВКИ И ОТЧЕТИ</a:t>
            </a:r>
            <a:endParaRPr lang="bg-BG" sz="1900">
              <a:solidFill>
                <a:srgbClr val="FF0000"/>
              </a:solidFill>
            </a:endParaRPr>
          </a:p>
        </p:txBody>
      </p:sp>
      <p:sp>
        <p:nvSpPr>
          <p:cNvPr id="3" name="Flowchart: Magnetic Disk 2"/>
          <p:cNvSpPr/>
          <p:nvPr/>
        </p:nvSpPr>
        <p:spPr bwMode="auto">
          <a:xfrm>
            <a:off x="539552" y="1196752"/>
            <a:ext cx="8208912" cy="1440160"/>
          </a:xfrm>
          <a:prstGeom prst="flowChartMagneticDisk">
            <a:avLst/>
          </a:prstGeom>
          <a:solidFill>
            <a:srgbClr val="00FFFF"/>
          </a:solidFill>
          <a:ln w="57150" cap="flat" cmpd="sng" algn="ctr">
            <a:solidFill>
              <a:srgbClr val="6600CC"/>
            </a:solidFill>
            <a:prstDash val="solid"/>
            <a:round/>
            <a:headEnd type="none" w="med" len="med"/>
            <a:tailEnd type="none" w="med" len="med"/>
          </a:ln>
          <a:effectLst>
            <a:glow rad="228600">
              <a:srgbClr val="FF00FF">
                <a:alpha val="4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800" b="1" i="0" u="none" strike="noStrike" cap="none" normalizeH="0" baseline="0" smtClean="0">
              <a:ln>
                <a:noFill/>
              </a:ln>
              <a:solidFill>
                <a:schemeClr val="bg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800" b="1" i="0" u="none" strike="noStrike" cap="none" normalizeH="0" baseline="0" smtClean="0">
                <a:ln>
                  <a:noFill/>
                </a:ln>
                <a:solidFill>
                  <a:schemeClr val="bg1"/>
                </a:solidFill>
                <a:effectLst/>
              </a:rPr>
              <a:t>ОПЕРАТИВНА</a:t>
            </a:r>
          </a:p>
          <a:p>
            <a:pPr marL="0" marR="0" indent="0" algn="ctr" defTabSz="914400" rtl="0" eaLnBrk="1" fontAlgn="base" latinLnBrk="0" hangingPunct="1">
              <a:lnSpc>
                <a:spcPct val="100000"/>
              </a:lnSpc>
              <a:spcBef>
                <a:spcPct val="0"/>
              </a:spcBef>
              <a:spcAft>
                <a:spcPct val="0"/>
              </a:spcAft>
              <a:buClrTx/>
              <a:buSzTx/>
              <a:buFontTx/>
              <a:buNone/>
              <a:tabLst/>
            </a:pPr>
            <a:r>
              <a:rPr lang="bg-BG" sz="2800" smtClean="0">
                <a:solidFill>
                  <a:schemeClr val="bg1"/>
                </a:solidFill>
              </a:rPr>
              <a:t>БАЗА ОТ ДАННИ</a:t>
            </a:r>
            <a:endParaRPr kumimoji="0" lang="bg-BG" sz="2800" b="1" i="0" u="none" strike="noStrike" cap="none" normalizeH="0" baseline="0" smtClean="0">
              <a:ln>
                <a:noFill/>
              </a:ln>
              <a:solidFill>
                <a:schemeClr val="bg1"/>
              </a:solidFill>
              <a:effectLst/>
            </a:endParaRPr>
          </a:p>
        </p:txBody>
      </p:sp>
      <p:sp>
        <p:nvSpPr>
          <p:cNvPr id="4" name="Hexagon 3"/>
          <p:cNvSpPr/>
          <p:nvPr/>
        </p:nvSpPr>
        <p:spPr bwMode="auto">
          <a:xfrm>
            <a:off x="2303748" y="2924944"/>
            <a:ext cx="4680520" cy="1080120"/>
          </a:xfrm>
          <a:prstGeom prst="hexagon">
            <a:avLst/>
          </a:prstGeom>
          <a:solidFill>
            <a:srgbClr val="92D050"/>
          </a:solidFill>
          <a:ln w="57150" cap="flat" cmpd="sng" algn="ctr">
            <a:solidFill>
              <a:srgbClr val="993366"/>
            </a:solidFill>
            <a:prstDash val="solid"/>
            <a:round/>
            <a:headEnd type="none" w="med" len="med"/>
            <a:tailEnd type="none" w="med" len="med"/>
          </a:ln>
          <a:effectLst>
            <a:glow rad="228600">
              <a:srgbClr val="800080">
                <a:alpha val="40000"/>
              </a:srgbClr>
            </a:glow>
            <a:outerShdw dist="35921" dir="2700000" algn="ctr" rotWithShape="0">
              <a:schemeClr val="bg2"/>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3600" b="1" i="0" u="none" strike="noStrike" cap="none" normalizeH="0" baseline="0" smtClean="0">
                <a:ln>
                  <a:noFill/>
                </a:ln>
                <a:solidFill>
                  <a:srgbClr val="990099"/>
                </a:solidFill>
                <a:effectLst/>
                <a:latin typeface="Times New Roman" pitchFamily="18" charset="0"/>
              </a:rPr>
              <a:t>СУБД – </a:t>
            </a:r>
            <a:r>
              <a:rPr kumimoji="0" lang="bg-BG" sz="1800" b="1" i="0" u="none" strike="noStrike" cap="none" normalizeH="0" baseline="0" smtClean="0">
                <a:ln>
                  <a:noFill/>
                </a:ln>
                <a:solidFill>
                  <a:srgbClr val="990099"/>
                </a:solidFill>
                <a:effectLst/>
                <a:latin typeface="Times New Roman" pitchFamily="18" charset="0"/>
              </a:rPr>
              <a:t>ГЕНЕРАТОР НА</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solidFill>
                  <a:srgbClr val="990099"/>
                </a:solidFill>
              </a:rPr>
              <a:t>СПРАВКИ И ОТЧЕТИ</a:t>
            </a:r>
            <a:endParaRPr kumimoji="0" lang="bg-BG" sz="2000" b="1" i="0" u="none" strike="noStrike" cap="none" normalizeH="0" baseline="0" smtClean="0">
              <a:ln>
                <a:noFill/>
              </a:ln>
              <a:solidFill>
                <a:srgbClr val="990099"/>
              </a:solidFill>
              <a:effectLst/>
            </a:endParaRPr>
          </a:p>
        </p:txBody>
      </p:sp>
      <p:sp>
        <p:nvSpPr>
          <p:cNvPr id="6" name="Flowchart: Magnetic Disk 5"/>
          <p:cNvSpPr/>
          <p:nvPr/>
        </p:nvSpPr>
        <p:spPr bwMode="auto">
          <a:xfrm>
            <a:off x="467544" y="4797152"/>
            <a:ext cx="4608512" cy="1440160"/>
          </a:xfrm>
          <a:prstGeom prst="flowChartMagneticDisk">
            <a:avLst/>
          </a:prstGeom>
          <a:solidFill>
            <a:srgbClr val="00FFFF"/>
          </a:solidFill>
          <a:ln w="57150" cap="flat" cmpd="sng" algn="ctr">
            <a:solidFill>
              <a:srgbClr val="0000FF"/>
            </a:solidFill>
            <a:prstDash val="solid"/>
            <a:round/>
            <a:headEnd type="none" w="med" len="med"/>
            <a:tailEnd type="none" w="med" len="med"/>
          </a:ln>
          <a:effectLst>
            <a:glow rad="228600">
              <a:srgbClr val="FF0000">
                <a:alpha val="40000"/>
              </a:srgbClr>
            </a:glo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rgbClr val="FF0000"/>
                </a:solidFill>
                <a:effectLst/>
              </a:rPr>
              <a:t>ЕЛЕКТРОНЕН ФОРМАТ НА СПРАВКИТЕ И ОТЧЕТИТЕ</a:t>
            </a:r>
          </a:p>
        </p:txBody>
      </p:sp>
      <p:sp>
        <p:nvSpPr>
          <p:cNvPr id="7" name="Rectangle 12"/>
          <p:cNvSpPr>
            <a:spLocks noChangeArrowheads="1"/>
          </p:cNvSpPr>
          <p:nvPr/>
        </p:nvSpPr>
        <p:spPr bwMode="auto">
          <a:xfrm>
            <a:off x="221310" y="64440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cxnSp>
        <p:nvCxnSpPr>
          <p:cNvPr id="10" name="Straight Connector 9"/>
          <p:cNvCxnSpPr/>
          <p:nvPr/>
        </p:nvCxnSpPr>
        <p:spPr bwMode="auto">
          <a:xfrm>
            <a:off x="539552" y="2420888"/>
            <a:ext cx="0" cy="1044116"/>
          </a:xfrm>
          <a:prstGeom prst="line">
            <a:avLst/>
          </a:prstGeom>
          <a:solidFill>
            <a:schemeClr val="accent1"/>
          </a:solidFill>
          <a:ln w="76200" cap="flat" cmpd="sng" algn="ctr">
            <a:solidFill>
              <a:srgbClr val="0099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endCxn id="4" idx="3"/>
          </p:cNvCxnSpPr>
          <p:nvPr/>
        </p:nvCxnSpPr>
        <p:spPr bwMode="auto">
          <a:xfrm>
            <a:off x="539552" y="3465004"/>
            <a:ext cx="1764196" cy="0"/>
          </a:xfrm>
          <a:prstGeom prst="straightConnector1">
            <a:avLst/>
          </a:prstGeom>
          <a:solidFill>
            <a:schemeClr val="accent1"/>
          </a:solidFill>
          <a:ln w="76200" cap="flat" cmpd="sng" algn="ctr">
            <a:solidFill>
              <a:srgbClr val="0099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a:stCxn id="4" idx="0"/>
          </p:cNvCxnSpPr>
          <p:nvPr/>
        </p:nvCxnSpPr>
        <p:spPr bwMode="auto">
          <a:xfrm>
            <a:off x="6984268" y="3465004"/>
            <a:ext cx="828092" cy="0"/>
          </a:xfrm>
          <a:prstGeom prst="line">
            <a:avLst/>
          </a:prstGeom>
          <a:solidFill>
            <a:schemeClr val="accent1"/>
          </a:solidFill>
          <a:ln w="76200" cap="flat" cmpd="sng" algn="ctr">
            <a:solidFill>
              <a:srgbClr val="CC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7812360" y="3465004"/>
            <a:ext cx="0" cy="1404156"/>
          </a:xfrm>
          <a:prstGeom prst="straightConnector1">
            <a:avLst/>
          </a:prstGeom>
          <a:solidFill>
            <a:schemeClr val="accent1"/>
          </a:solidFill>
          <a:ln w="76200" cap="flat" cmpd="sng" algn="ctr">
            <a:solidFill>
              <a:srgbClr val="CC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H="1">
            <a:off x="467544" y="4437112"/>
            <a:ext cx="7344816" cy="0"/>
          </a:xfrm>
          <a:prstGeom prst="line">
            <a:avLst/>
          </a:prstGeom>
          <a:solidFill>
            <a:schemeClr val="accent1"/>
          </a:solidFill>
          <a:ln w="76200" cap="flat" cmpd="sng" algn="ctr">
            <a:solidFill>
              <a:srgbClr val="CC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467544" y="4437112"/>
            <a:ext cx="0" cy="576064"/>
          </a:xfrm>
          <a:prstGeom prst="straightConnector1">
            <a:avLst/>
          </a:prstGeom>
          <a:solidFill>
            <a:schemeClr val="accent1"/>
          </a:solidFill>
          <a:ln w="76200" cap="flat" cmpd="sng" algn="ctr">
            <a:solidFill>
              <a:srgbClr val="CC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lowchart: Multidocument 4"/>
          <p:cNvSpPr/>
          <p:nvPr/>
        </p:nvSpPr>
        <p:spPr bwMode="auto">
          <a:xfrm>
            <a:off x="5724128" y="4869160"/>
            <a:ext cx="3168352" cy="1713344"/>
          </a:xfrm>
          <a:prstGeom prst="flowChartMultidocument">
            <a:avLst/>
          </a:prstGeom>
          <a:solidFill>
            <a:schemeClr val="accent1"/>
          </a:solidFill>
          <a:ln w="57150" cap="flat" cmpd="sng" algn="ctr">
            <a:solidFill>
              <a:srgbClr val="FF99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rgbClr val="FF9933"/>
                </a:solidFill>
                <a:effectLst/>
                <a:latin typeface="Times New Roman" pitchFamily="18" charset="0"/>
              </a:rPr>
              <a:t>СПРАВКИ</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rgbClr val="FF9933"/>
                </a:solidFill>
                <a:effectLst/>
                <a:latin typeface="Times New Roman" pitchFamily="18" charset="0"/>
              </a:rPr>
              <a:t> И</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rgbClr val="FF9933"/>
                </a:solidFill>
                <a:effectLst/>
                <a:latin typeface="Times New Roman" pitchFamily="18" charset="0"/>
              </a:rPr>
              <a:t> ОТЧЕТИ</a:t>
            </a:r>
          </a:p>
        </p:txBody>
      </p:sp>
    </p:spTree>
    <p:extLst>
      <p:ext uri="{BB962C8B-B14F-4D97-AF65-F5344CB8AC3E}">
        <p14:creationId xmlns:p14="http://schemas.microsoft.com/office/powerpoint/2010/main" val="25525735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5576" y="260648"/>
            <a:ext cx="7704856" cy="738664"/>
          </a:xfrm>
          <a:prstGeom prst="rect">
            <a:avLst/>
          </a:prstGeom>
          <a:solidFill>
            <a:schemeClr val="accent1">
              <a:lumMod val="40000"/>
              <a:lumOff val="60000"/>
            </a:schemeClr>
          </a:solidFill>
          <a:ln w="38100">
            <a:solidFill>
              <a:srgbClr val="FF0000"/>
            </a:solidFill>
          </a:ln>
          <a:effectLst>
            <a:glow rad="228600">
              <a:schemeClr val="accent6">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bg-BG" smtClean="0">
                <a:ln w="10541" cmpd="sng">
                  <a:solidFill>
                    <a:schemeClr val="accent1">
                      <a:shade val="88000"/>
                      <a:satMod val="110000"/>
                    </a:schemeClr>
                  </a:solidFill>
                  <a:prstDash val="solid"/>
                </a:ln>
                <a:solidFill>
                  <a:srgbClr val="0000FF"/>
                </a:solidFill>
              </a:rPr>
              <a:t>6. СКЛАД ЗА ДАННИ </a:t>
            </a:r>
            <a:r>
              <a:rPr lang="en-US" smtClean="0">
                <a:ln w="10541" cmpd="sng">
                  <a:solidFill>
                    <a:schemeClr val="accent1">
                      <a:shade val="88000"/>
                      <a:satMod val="110000"/>
                    </a:schemeClr>
                  </a:solidFill>
                  <a:prstDash val="solid"/>
                </a:ln>
                <a:solidFill>
                  <a:srgbClr val="0000FF"/>
                </a:solidFill>
              </a:rPr>
              <a:t>(DATA WAREHOUSE)</a:t>
            </a:r>
            <a:endParaRPr lang="bg-BG" smtClean="0">
              <a:ln w="10541" cmpd="sng">
                <a:solidFill>
                  <a:schemeClr val="accent1">
                    <a:shade val="88000"/>
                    <a:satMod val="110000"/>
                  </a:schemeClr>
                </a:solidFill>
                <a:prstDash val="solid"/>
              </a:ln>
              <a:solidFill>
                <a:srgbClr val="0000FF"/>
              </a:solidFill>
            </a:endParaRPr>
          </a:p>
          <a:p>
            <a:r>
              <a:rPr lang="bg-BG" sz="1800" smtClean="0">
                <a:ln w="10541" cmpd="sng">
                  <a:solidFill>
                    <a:schemeClr val="accent1">
                      <a:shade val="88000"/>
                      <a:satMod val="110000"/>
                    </a:schemeClr>
                  </a:solidFill>
                  <a:prstDash val="solid"/>
                </a:ln>
                <a:solidFill>
                  <a:srgbClr val="FF0000"/>
                </a:solidFill>
              </a:rPr>
              <a:t>6.1. </a:t>
            </a:r>
            <a:r>
              <a:rPr lang="bg-BG" sz="1800" cap="all" smtClean="0">
                <a:ln w="10541" cmpd="sng">
                  <a:solidFill>
                    <a:schemeClr val="accent1">
                      <a:shade val="88000"/>
                      <a:satMod val="110000"/>
                    </a:schemeClr>
                  </a:solidFill>
                  <a:prstDash val="solid"/>
                </a:ln>
                <a:solidFill>
                  <a:srgbClr val="FF0000"/>
                </a:solidFill>
              </a:rPr>
              <a:t>генериране</a:t>
            </a:r>
            <a:endParaRPr lang="bg-BG" sz="1800" cap="all">
              <a:ln w="10541" cmpd="sng">
                <a:solidFill>
                  <a:schemeClr val="accent1">
                    <a:shade val="88000"/>
                    <a:satMod val="110000"/>
                  </a:schemeClr>
                </a:solidFill>
                <a:prstDash val="solid"/>
              </a:ln>
              <a:solidFill>
                <a:srgbClr val="FF0000"/>
              </a:solidFill>
            </a:endParaRPr>
          </a:p>
        </p:txBody>
      </p:sp>
      <p:sp>
        <p:nvSpPr>
          <p:cNvPr id="4" name="Flowchart: Magnetic Disk 3"/>
          <p:cNvSpPr/>
          <p:nvPr/>
        </p:nvSpPr>
        <p:spPr bwMode="auto">
          <a:xfrm>
            <a:off x="755576" y="4005064"/>
            <a:ext cx="7704856" cy="2088232"/>
          </a:xfrm>
          <a:prstGeom prst="flowChartMagneticDisk">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smtClean="0"/>
          </a:p>
          <a:p>
            <a:pPr marL="0" marR="0" indent="0" algn="ctr" defTabSz="914400" rtl="0" eaLnBrk="1" fontAlgn="base" latinLnBrk="0" hangingPunct="1">
              <a:lnSpc>
                <a:spcPct val="100000"/>
              </a:lnSpc>
              <a:spcBef>
                <a:spcPct val="0"/>
              </a:spcBef>
              <a:spcAft>
                <a:spcPct val="0"/>
              </a:spcAft>
              <a:buClrTx/>
              <a:buSzTx/>
              <a:buFontTx/>
              <a:buNone/>
              <a:tabLst/>
            </a:pPr>
            <a:r>
              <a:rPr lang="bg-BG" sz="3200" smtClean="0">
                <a:solidFill>
                  <a:srgbClr val="0000FF"/>
                </a:solidFill>
              </a:rPr>
              <a:t>СКЛАД ЗА ДАННИ</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smtClean="0">
                <a:ln>
                  <a:noFill/>
                </a:ln>
                <a:solidFill>
                  <a:srgbClr val="0000FF"/>
                </a:solidFill>
                <a:effectLst/>
              </a:rPr>
              <a:t>(DATA</a:t>
            </a:r>
            <a:r>
              <a:rPr kumimoji="0" lang="en-US" sz="3200" b="1" i="0" u="none" strike="noStrike" cap="none" normalizeH="0" smtClean="0">
                <a:ln>
                  <a:noFill/>
                </a:ln>
                <a:solidFill>
                  <a:srgbClr val="0000FF"/>
                </a:solidFill>
                <a:effectLst/>
              </a:rPr>
              <a:t> WAREHOUSE)</a:t>
            </a:r>
            <a:endParaRPr kumimoji="0" lang="bg-BG" sz="3200" b="1" i="0" u="none" strike="noStrike" cap="none" normalizeH="0" baseline="0" smtClean="0">
              <a:ln>
                <a:noFill/>
              </a:ln>
              <a:solidFill>
                <a:srgbClr val="0000FF"/>
              </a:solidFill>
              <a:effectLst/>
            </a:endParaRPr>
          </a:p>
        </p:txBody>
      </p:sp>
      <p:sp>
        <p:nvSpPr>
          <p:cNvPr id="5" name="Flowchart: Magnetic Disk 4"/>
          <p:cNvSpPr/>
          <p:nvPr/>
        </p:nvSpPr>
        <p:spPr bwMode="auto">
          <a:xfrm>
            <a:off x="398844" y="1376772"/>
            <a:ext cx="2808312" cy="1440160"/>
          </a:xfrm>
          <a:prstGeom prst="flowChartMagneticDisk">
            <a:avLst/>
          </a:prstGeom>
          <a:solidFill>
            <a:srgbClr val="00FF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bg-BG" sz="800" smtClean="0"/>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solidFill>
                  <a:srgbClr val="FF0000"/>
                </a:solidFill>
              </a:rPr>
              <a:t>ОПЕРАТИВНА</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FF0000"/>
                </a:solidFill>
                <a:effectLst/>
              </a:rPr>
              <a:t>БАЗА</a:t>
            </a:r>
            <a:r>
              <a:rPr kumimoji="0" lang="bg-BG" sz="2000" b="1" i="0" u="none" strike="noStrike" cap="none" normalizeH="0" smtClean="0">
                <a:ln>
                  <a:noFill/>
                </a:ln>
                <a:solidFill>
                  <a:srgbClr val="FF0000"/>
                </a:solidFill>
                <a:effectLst/>
              </a:rPr>
              <a:t> ОТ ДАННИ</a:t>
            </a:r>
            <a:endParaRPr kumimoji="0" lang="bg-BG" sz="2000" b="1" i="0" u="none" strike="noStrike" cap="none" normalizeH="0" baseline="0" smtClean="0">
              <a:ln>
                <a:noFill/>
              </a:ln>
              <a:solidFill>
                <a:srgbClr val="FF0000"/>
              </a:solidFill>
              <a:effectLst/>
            </a:endParaRPr>
          </a:p>
        </p:txBody>
      </p:sp>
      <p:sp>
        <p:nvSpPr>
          <p:cNvPr id="6" name="Down Arrow Callout 5"/>
          <p:cNvSpPr/>
          <p:nvPr/>
        </p:nvSpPr>
        <p:spPr bwMode="auto">
          <a:xfrm rot="10800000" flipV="1">
            <a:off x="3563888" y="1410046"/>
            <a:ext cx="2088232" cy="1656184"/>
          </a:xfrm>
          <a:prstGeom prst="downArrowCallout">
            <a:avLst/>
          </a:prstGeom>
          <a:solidFill>
            <a:srgbClr val="FF99FF"/>
          </a:solidFill>
          <a:ln w="57150" cap="flat" cmpd="sng" algn="ctr">
            <a:solidFill>
              <a:srgbClr val="0099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1000" b="1" i="0" u="none" strike="noStrike" cap="none" normalizeH="0" baseline="0" smtClean="0">
              <a:ln>
                <a:noFill/>
              </a:ln>
              <a:solidFill>
                <a:schemeClr val="tx1"/>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0000FF"/>
                </a:solidFill>
                <a:effectLst/>
                <a:latin typeface="Times New Roman" pitchFamily="18" charset="0"/>
              </a:rPr>
              <a:t>ВЪНШНИ</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solidFill>
                  <a:srgbClr val="0000FF"/>
                </a:solidFill>
              </a:rPr>
              <a:t>ИЗТОЧНИЦИ</a:t>
            </a:r>
            <a:endParaRPr kumimoji="0" lang="bg-BG" sz="2000" b="1" i="0" u="none" strike="noStrike" cap="none" normalizeH="0" baseline="0" smtClean="0">
              <a:ln>
                <a:noFill/>
              </a:ln>
              <a:solidFill>
                <a:srgbClr val="0000FF"/>
              </a:solidFill>
              <a:effectLst/>
            </a:endParaRPr>
          </a:p>
        </p:txBody>
      </p:sp>
      <p:pic>
        <p:nvPicPr>
          <p:cNvPr id="1026" name="Picture 2" descr="http://t0.gstatic.com/images?q=tbn:ANd9GcRtQG9xzGaoavmTJNfHOboq4eucGYn-ThxyQVoxHsLElqVeHxK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303" y="1268760"/>
            <a:ext cx="1368152" cy="12241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274746" y="2406079"/>
            <a:ext cx="1656184" cy="461665"/>
          </a:xfrm>
          <a:prstGeom prst="rect">
            <a:avLst/>
          </a:prstGeom>
          <a:noFill/>
        </p:spPr>
        <p:txBody>
          <a:bodyPr wrap="square" rtlCol="0">
            <a:spAutoFit/>
          </a:bodyPr>
          <a:lstStyle/>
          <a:p>
            <a:r>
              <a:rPr lang="bg-BG" smtClean="0">
                <a:solidFill>
                  <a:srgbClr val="0000FF"/>
                </a:solidFill>
              </a:rPr>
              <a:t>Интернет</a:t>
            </a:r>
            <a:endParaRPr lang="bg-BG">
              <a:solidFill>
                <a:srgbClr val="0000FF"/>
              </a:solidFill>
            </a:endParaRPr>
          </a:p>
        </p:txBody>
      </p:sp>
      <p:cxnSp>
        <p:nvCxnSpPr>
          <p:cNvPr id="9" name="Straight Arrow Connector 8"/>
          <p:cNvCxnSpPr>
            <a:stCxn id="5" idx="3"/>
            <a:endCxn id="4" idx="1"/>
          </p:cNvCxnSpPr>
          <p:nvPr/>
        </p:nvCxnSpPr>
        <p:spPr bwMode="auto">
          <a:xfrm>
            <a:off x="1803000" y="2816932"/>
            <a:ext cx="2805004" cy="1188132"/>
          </a:xfrm>
          <a:prstGeom prst="straightConnector1">
            <a:avLst/>
          </a:prstGeom>
          <a:solidFill>
            <a:schemeClr val="accent1"/>
          </a:solidFill>
          <a:ln w="57150" cap="flat" cmpd="sng" algn="ctr">
            <a:solidFill>
              <a:srgbClr val="99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6" idx="2"/>
            <a:endCxn id="4" idx="1"/>
          </p:cNvCxnSpPr>
          <p:nvPr/>
        </p:nvCxnSpPr>
        <p:spPr bwMode="auto">
          <a:xfrm>
            <a:off x="4608004" y="3066230"/>
            <a:ext cx="0" cy="938834"/>
          </a:xfrm>
          <a:prstGeom prst="straightConnector1">
            <a:avLst/>
          </a:prstGeom>
          <a:solidFill>
            <a:schemeClr val="accent1"/>
          </a:solidFill>
          <a:ln w="57150" cap="flat" cmpd="sng" algn="ctr">
            <a:solidFill>
              <a:srgbClr val="99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endCxn id="4" idx="1"/>
          </p:cNvCxnSpPr>
          <p:nvPr/>
        </p:nvCxnSpPr>
        <p:spPr bwMode="auto">
          <a:xfrm flipH="1">
            <a:off x="4608004" y="2816932"/>
            <a:ext cx="2628292" cy="1188132"/>
          </a:xfrm>
          <a:prstGeom prst="straightConnector1">
            <a:avLst/>
          </a:prstGeom>
          <a:solidFill>
            <a:schemeClr val="accent1"/>
          </a:solidFill>
          <a:ln w="57150" cap="flat" cmpd="sng" algn="ctr">
            <a:solidFill>
              <a:srgbClr val="99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12"/>
          <p:cNvSpPr>
            <a:spLocks noChangeArrowheads="1"/>
          </p:cNvSpPr>
          <p:nvPr/>
        </p:nvSpPr>
        <p:spPr bwMode="auto">
          <a:xfrm>
            <a:off x="221310" y="64440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8510870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395288" y="333375"/>
            <a:ext cx="8353425" cy="5762625"/>
          </a:xfrm>
          <a:solidFill>
            <a:schemeClr val="bg1"/>
          </a:solidFill>
          <a:ln w="76200">
            <a:solidFill>
              <a:srgbClr val="FFCC00"/>
            </a:solidFill>
            <a:miter lim="800000"/>
            <a:headEnd/>
            <a:tailEnd/>
          </a:ln>
        </p:spPr>
        <p:txBody>
          <a:bodyPr/>
          <a:lstStyle/>
          <a:p>
            <a:pPr>
              <a:lnSpc>
                <a:spcPct val="80000"/>
              </a:lnSpc>
            </a:pPr>
            <a:r>
              <a:rPr lang="bg-BG" sz="2800" b="1">
                <a:solidFill>
                  <a:srgbClr val="FF00FF"/>
                </a:solidFill>
              </a:rPr>
              <a:t>А)</a:t>
            </a:r>
            <a:r>
              <a:rPr lang="bg-BG" sz="2800" b="1">
                <a:solidFill>
                  <a:srgbClr val="008000"/>
                </a:solidFill>
              </a:rPr>
              <a:t> Управлението като творческа дейност и информационен процес.</a:t>
            </a:r>
          </a:p>
          <a:p>
            <a:pPr>
              <a:lnSpc>
                <a:spcPct val="80000"/>
              </a:lnSpc>
            </a:pPr>
            <a:endParaRPr lang="bg-BG" sz="2800" b="1">
              <a:solidFill>
                <a:srgbClr val="008000"/>
              </a:solidFill>
            </a:endParaRPr>
          </a:p>
          <a:p>
            <a:pPr>
              <a:lnSpc>
                <a:spcPct val="80000"/>
              </a:lnSpc>
            </a:pPr>
            <a:r>
              <a:rPr lang="bg-BG" sz="2400" b="1">
                <a:solidFill>
                  <a:srgbClr val="0033CC"/>
                </a:solidFill>
              </a:rPr>
              <a:t>а)</a:t>
            </a:r>
            <a:r>
              <a:rPr lang="bg-BG" sz="2400" b="1">
                <a:solidFill>
                  <a:srgbClr val="FF00FF"/>
                </a:solidFill>
              </a:rPr>
              <a:t> подготовка на управленски решения:</a:t>
            </a:r>
          </a:p>
          <a:p>
            <a:pPr>
              <a:lnSpc>
                <a:spcPct val="80000"/>
              </a:lnSpc>
              <a:buClr>
                <a:srgbClr val="0033CC"/>
              </a:buClr>
              <a:buSzPct val="110000"/>
              <a:buFont typeface="Wingdings" pitchFamily="2" charset="2"/>
              <a:buChar char="v"/>
            </a:pPr>
            <a:r>
              <a:rPr lang="bg-BG" sz="1800" b="1"/>
              <a:t>Обхващане, систематизиране и обработка на необходимите данни и информация;</a:t>
            </a:r>
          </a:p>
          <a:p>
            <a:pPr>
              <a:lnSpc>
                <a:spcPct val="80000"/>
              </a:lnSpc>
              <a:buClr>
                <a:srgbClr val="0033CC"/>
              </a:buClr>
              <a:buSzPct val="110000"/>
              <a:buFont typeface="Wingdings" pitchFamily="2" charset="2"/>
              <a:buChar char="v"/>
            </a:pPr>
            <a:r>
              <a:rPr lang="bg-BG" sz="1800" b="1"/>
              <a:t>Анализ и допълнителни разчети;</a:t>
            </a:r>
          </a:p>
          <a:p>
            <a:pPr>
              <a:lnSpc>
                <a:spcPct val="80000"/>
              </a:lnSpc>
              <a:buClr>
                <a:srgbClr val="0033CC"/>
              </a:buClr>
              <a:buSzPct val="110000"/>
              <a:buFont typeface="Wingdings" pitchFamily="2" charset="2"/>
              <a:buChar char="v"/>
            </a:pPr>
            <a:r>
              <a:rPr lang="bg-BG" sz="1800" b="1"/>
              <a:t>Оценки и експертизи.</a:t>
            </a:r>
          </a:p>
          <a:p>
            <a:pPr>
              <a:lnSpc>
                <a:spcPct val="80000"/>
              </a:lnSpc>
            </a:pPr>
            <a:r>
              <a:rPr lang="bg-BG" sz="2400" b="1">
                <a:solidFill>
                  <a:srgbClr val="0033CC"/>
                </a:solidFill>
              </a:rPr>
              <a:t>б)</a:t>
            </a:r>
            <a:r>
              <a:rPr lang="bg-BG" sz="2400" b="1"/>
              <a:t> </a:t>
            </a:r>
            <a:r>
              <a:rPr lang="bg-BG" sz="2400" b="1">
                <a:solidFill>
                  <a:srgbClr val="FF00FF"/>
                </a:solidFill>
              </a:rPr>
              <a:t>разработване на управленски решения:</a:t>
            </a:r>
            <a:endParaRPr lang="en-US" sz="2400" b="1">
              <a:solidFill>
                <a:srgbClr val="FF00FF"/>
              </a:solidFill>
            </a:endParaRPr>
          </a:p>
          <a:p>
            <a:pPr>
              <a:lnSpc>
                <a:spcPct val="80000"/>
              </a:lnSpc>
              <a:buClr>
                <a:srgbClr val="008000"/>
              </a:buClr>
              <a:buSzPct val="110000"/>
              <a:buFont typeface="Wingdings" pitchFamily="2" charset="2"/>
              <a:buChar char="q"/>
            </a:pPr>
            <a:r>
              <a:rPr lang="bg-BG" sz="1800" b="1"/>
              <a:t>Моделиране, изследване и симулиране чрез статистически и икономико-математически модели;</a:t>
            </a:r>
          </a:p>
          <a:p>
            <a:pPr>
              <a:lnSpc>
                <a:spcPct val="80000"/>
              </a:lnSpc>
              <a:buClr>
                <a:srgbClr val="008000"/>
              </a:buClr>
              <a:buSzPct val="110000"/>
              <a:buFont typeface="Wingdings" pitchFamily="2" charset="2"/>
              <a:buChar char="q"/>
            </a:pPr>
            <a:r>
              <a:rPr lang="bg-BG" sz="1800" b="1"/>
              <a:t>Разработване на варианти на управленски решения;</a:t>
            </a:r>
          </a:p>
          <a:p>
            <a:pPr>
              <a:lnSpc>
                <a:spcPct val="80000"/>
              </a:lnSpc>
              <a:buClr>
                <a:srgbClr val="008000"/>
              </a:buClr>
              <a:buSzPct val="110000"/>
              <a:buFont typeface="Wingdings" pitchFamily="2" charset="2"/>
              <a:buChar char="q"/>
            </a:pPr>
            <a:r>
              <a:rPr lang="bg-BG" sz="1800" b="1"/>
              <a:t>Оптимизиране на вариантните изчисления чрез система от критерии и ограничителни условия.</a:t>
            </a:r>
          </a:p>
          <a:p>
            <a:pPr>
              <a:lnSpc>
                <a:spcPct val="80000"/>
              </a:lnSpc>
            </a:pPr>
            <a:r>
              <a:rPr lang="bg-BG" sz="2400" b="1">
                <a:solidFill>
                  <a:srgbClr val="0033CC"/>
                </a:solidFill>
              </a:rPr>
              <a:t>в)</a:t>
            </a:r>
            <a:r>
              <a:rPr lang="bg-BG" sz="2400" b="1"/>
              <a:t> </a:t>
            </a:r>
            <a:r>
              <a:rPr lang="bg-BG" sz="2400" b="1">
                <a:solidFill>
                  <a:srgbClr val="FF00FF"/>
                </a:solidFill>
              </a:rPr>
              <a:t>вземане на управленски решения:</a:t>
            </a:r>
          </a:p>
          <a:p>
            <a:pPr>
              <a:lnSpc>
                <a:spcPct val="80000"/>
              </a:lnSpc>
              <a:buClr>
                <a:srgbClr val="FF3300"/>
              </a:buClr>
              <a:buSzPct val="110000"/>
              <a:buFont typeface="Wingdings" pitchFamily="2" charset="2"/>
              <a:buChar char="Ø"/>
            </a:pPr>
            <a:r>
              <a:rPr lang="bg-BG" sz="1800" b="1"/>
              <a:t>Анализ и оценка на оптималните варианти, според избраните критерии;</a:t>
            </a:r>
          </a:p>
          <a:p>
            <a:pPr>
              <a:lnSpc>
                <a:spcPct val="80000"/>
              </a:lnSpc>
              <a:buClr>
                <a:srgbClr val="FF3300"/>
              </a:buClr>
              <a:buSzPct val="110000"/>
              <a:buFont typeface="Wingdings" pitchFamily="2" charset="2"/>
              <a:buChar char="Ø"/>
            </a:pPr>
            <a:r>
              <a:rPr lang="bg-BG" sz="1800" b="1"/>
              <a:t>Оформяне и редактиране на крайното решение.</a:t>
            </a:r>
            <a:endParaRPr lang="bg-BG" sz="1800"/>
          </a:p>
        </p:txBody>
      </p:sp>
      <p:sp>
        <p:nvSpPr>
          <p:cNvPr id="33796" name="Rectangle 4"/>
          <p:cNvSpPr>
            <a:spLocks noChangeArrowheads="1"/>
          </p:cNvSpPr>
          <p:nvPr/>
        </p:nvSpPr>
        <p:spPr bwMode="auto">
          <a:xfrm>
            <a:off x="179388" y="6381750"/>
            <a:ext cx="1544637" cy="27463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rPr>
              <a:t>© Доц. д-р Л. Краев</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additive="base">
                                        <p:cTn id="7" dur="1000" fill="hold"/>
                                        <p:tgtEl>
                                          <p:spTgt spid="33796"/>
                                        </p:tgtEl>
                                        <p:attrNameLst>
                                          <p:attrName>ppt_x</p:attrName>
                                        </p:attrNameLst>
                                      </p:cBhvr>
                                      <p:tavLst>
                                        <p:tav tm="0">
                                          <p:val>
                                            <p:strVal val="#ppt_x"/>
                                          </p:val>
                                        </p:tav>
                                        <p:tav tm="100000">
                                          <p:val>
                                            <p:strVal val="#ppt_x"/>
                                          </p:val>
                                        </p:tav>
                                      </p:tavLst>
                                    </p:anim>
                                    <p:anim calcmode="lin" valueType="num">
                                      <p:cBhvr additive="base">
                                        <p:cTn id="8" dur="1000" fill="hold"/>
                                        <p:tgtEl>
                                          <p:spTgt spid="3379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3795">
                                            <p:bg/>
                                          </p:spTgt>
                                        </p:tgtEl>
                                        <p:attrNameLst>
                                          <p:attrName>style.visibility</p:attrName>
                                        </p:attrNameLst>
                                      </p:cBhvr>
                                      <p:to>
                                        <p:strVal val="visible"/>
                                      </p:to>
                                    </p:set>
                                    <p:anim calcmode="lin" valueType="num">
                                      <p:cBhvr additive="base">
                                        <p:cTn id="13" dur="1000" fill="hold"/>
                                        <p:tgtEl>
                                          <p:spTgt spid="33795">
                                            <p:bg/>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3795">
                                            <p:bg/>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3795">
                                            <p:txEl>
                                              <p:pRg st="0" end="0"/>
                                            </p:txEl>
                                          </p:spTgt>
                                        </p:tgtEl>
                                        <p:attrNameLst>
                                          <p:attrName>style.visibility</p:attrName>
                                        </p:attrNameLst>
                                      </p:cBhvr>
                                      <p:to>
                                        <p:strVal val="visible"/>
                                      </p:to>
                                    </p:set>
                                    <p:anim calcmode="lin" valueType="num">
                                      <p:cBhvr additive="base">
                                        <p:cTn id="19" dur="1000" fill="hold"/>
                                        <p:tgtEl>
                                          <p:spTgt spid="33795">
                                            <p:txEl>
                                              <p:pRg st="0" end="0"/>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3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3795">
                                            <p:txEl>
                                              <p:pRg st="2" end="2"/>
                                            </p:txEl>
                                          </p:spTgt>
                                        </p:tgtEl>
                                        <p:attrNameLst>
                                          <p:attrName>style.visibility</p:attrName>
                                        </p:attrNameLst>
                                      </p:cBhvr>
                                      <p:to>
                                        <p:strVal val="visible"/>
                                      </p:to>
                                    </p:set>
                                    <p:anim calcmode="lin" valueType="num">
                                      <p:cBhvr additive="base">
                                        <p:cTn id="25" dur="1000" fill="hold"/>
                                        <p:tgtEl>
                                          <p:spTgt spid="33795">
                                            <p:txEl>
                                              <p:pRg st="2" end="2"/>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337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3795">
                                            <p:txEl>
                                              <p:pRg st="3" end="3"/>
                                            </p:txEl>
                                          </p:spTgt>
                                        </p:tgtEl>
                                        <p:attrNameLst>
                                          <p:attrName>style.visibility</p:attrName>
                                        </p:attrNameLst>
                                      </p:cBhvr>
                                      <p:to>
                                        <p:strVal val="visible"/>
                                      </p:to>
                                    </p:set>
                                    <p:anim calcmode="lin" valueType="num">
                                      <p:cBhvr additive="base">
                                        <p:cTn id="31" dur="1000" fill="hold"/>
                                        <p:tgtEl>
                                          <p:spTgt spid="33795">
                                            <p:txEl>
                                              <p:pRg st="3" end="3"/>
                                            </p:txEl>
                                          </p:spTgt>
                                        </p:tgtEl>
                                        <p:attrNameLst>
                                          <p:attrName>ppt_x</p:attrName>
                                        </p:attrNameLst>
                                      </p:cBhvr>
                                      <p:tavLst>
                                        <p:tav tm="0">
                                          <p:val>
                                            <p:strVal val="1+#ppt_w/2"/>
                                          </p:val>
                                        </p:tav>
                                        <p:tav tm="100000">
                                          <p:val>
                                            <p:strVal val="#ppt_x"/>
                                          </p:val>
                                        </p:tav>
                                      </p:tavLst>
                                    </p:anim>
                                    <p:anim calcmode="lin" valueType="num">
                                      <p:cBhvr additive="base">
                                        <p:cTn id="32" dur="1000" fill="hold"/>
                                        <p:tgtEl>
                                          <p:spTgt spid="337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795">
                                            <p:txEl>
                                              <p:pRg st="4" end="4"/>
                                            </p:txEl>
                                          </p:spTgt>
                                        </p:tgtEl>
                                        <p:attrNameLst>
                                          <p:attrName>style.visibility</p:attrName>
                                        </p:attrNameLst>
                                      </p:cBhvr>
                                      <p:to>
                                        <p:strVal val="visible"/>
                                      </p:to>
                                    </p:set>
                                    <p:anim calcmode="lin" valueType="num">
                                      <p:cBhvr additive="base">
                                        <p:cTn id="37" dur="1000" fill="hold"/>
                                        <p:tgtEl>
                                          <p:spTgt spid="33795">
                                            <p:txEl>
                                              <p:pRg st="4" end="4"/>
                                            </p:txEl>
                                          </p:spTgt>
                                        </p:tgtEl>
                                        <p:attrNameLst>
                                          <p:attrName>ppt_x</p:attrName>
                                        </p:attrNameLst>
                                      </p:cBhvr>
                                      <p:tavLst>
                                        <p:tav tm="0">
                                          <p:val>
                                            <p:strVal val="1+#ppt_w/2"/>
                                          </p:val>
                                        </p:tav>
                                        <p:tav tm="100000">
                                          <p:val>
                                            <p:strVal val="#ppt_x"/>
                                          </p:val>
                                        </p:tav>
                                      </p:tavLst>
                                    </p:anim>
                                    <p:anim calcmode="lin" valueType="num">
                                      <p:cBhvr additive="base">
                                        <p:cTn id="38" dur="1000" fill="hold"/>
                                        <p:tgtEl>
                                          <p:spTgt spid="337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3795">
                                            <p:txEl>
                                              <p:pRg st="5" end="5"/>
                                            </p:txEl>
                                          </p:spTgt>
                                        </p:tgtEl>
                                        <p:attrNameLst>
                                          <p:attrName>style.visibility</p:attrName>
                                        </p:attrNameLst>
                                      </p:cBhvr>
                                      <p:to>
                                        <p:strVal val="visible"/>
                                      </p:to>
                                    </p:set>
                                    <p:anim calcmode="lin" valueType="num">
                                      <p:cBhvr additive="base">
                                        <p:cTn id="43" dur="1000" fill="hold"/>
                                        <p:tgtEl>
                                          <p:spTgt spid="33795">
                                            <p:txEl>
                                              <p:pRg st="5" end="5"/>
                                            </p:txEl>
                                          </p:spTgt>
                                        </p:tgtEl>
                                        <p:attrNameLst>
                                          <p:attrName>ppt_x</p:attrName>
                                        </p:attrNameLst>
                                      </p:cBhvr>
                                      <p:tavLst>
                                        <p:tav tm="0">
                                          <p:val>
                                            <p:strVal val="1+#ppt_w/2"/>
                                          </p:val>
                                        </p:tav>
                                        <p:tav tm="100000">
                                          <p:val>
                                            <p:strVal val="#ppt_x"/>
                                          </p:val>
                                        </p:tav>
                                      </p:tavLst>
                                    </p:anim>
                                    <p:anim calcmode="lin" valueType="num">
                                      <p:cBhvr additive="base">
                                        <p:cTn id="44" dur="1000" fill="hold"/>
                                        <p:tgtEl>
                                          <p:spTgt spid="337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3795">
                                            <p:txEl>
                                              <p:pRg st="6" end="6"/>
                                            </p:txEl>
                                          </p:spTgt>
                                        </p:tgtEl>
                                        <p:attrNameLst>
                                          <p:attrName>style.visibility</p:attrName>
                                        </p:attrNameLst>
                                      </p:cBhvr>
                                      <p:to>
                                        <p:strVal val="visible"/>
                                      </p:to>
                                    </p:set>
                                    <p:anim calcmode="lin" valueType="num">
                                      <p:cBhvr additive="base">
                                        <p:cTn id="49" dur="1000" fill="hold"/>
                                        <p:tgtEl>
                                          <p:spTgt spid="33795">
                                            <p:txEl>
                                              <p:pRg st="6" end="6"/>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337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3795">
                                            <p:txEl>
                                              <p:pRg st="7" end="7"/>
                                            </p:txEl>
                                          </p:spTgt>
                                        </p:tgtEl>
                                        <p:attrNameLst>
                                          <p:attrName>style.visibility</p:attrName>
                                        </p:attrNameLst>
                                      </p:cBhvr>
                                      <p:to>
                                        <p:strVal val="visible"/>
                                      </p:to>
                                    </p:set>
                                    <p:anim calcmode="lin" valueType="num">
                                      <p:cBhvr additive="base">
                                        <p:cTn id="55" dur="1000" fill="hold"/>
                                        <p:tgtEl>
                                          <p:spTgt spid="33795">
                                            <p:txEl>
                                              <p:pRg st="7" end="7"/>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3379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3795">
                                            <p:txEl>
                                              <p:pRg st="8" end="8"/>
                                            </p:txEl>
                                          </p:spTgt>
                                        </p:tgtEl>
                                        <p:attrNameLst>
                                          <p:attrName>style.visibility</p:attrName>
                                        </p:attrNameLst>
                                      </p:cBhvr>
                                      <p:to>
                                        <p:strVal val="visible"/>
                                      </p:to>
                                    </p:set>
                                    <p:anim calcmode="lin" valueType="num">
                                      <p:cBhvr additive="base">
                                        <p:cTn id="61" dur="1000" fill="hold"/>
                                        <p:tgtEl>
                                          <p:spTgt spid="33795">
                                            <p:txEl>
                                              <p:pRg st="8" end="8"/>
                                            </p:txEl>
                                          </p:spTgt>
                                        </p:tgtEl>
                                        <p:attrNameLst>
                                          <p:attrName>ppt_x</p:attrName>
                                        </p:attrNameLst>
                                      </p:cBhvr>
                                      <p:tavLst>
                                        <p:tav tm="0">
                                          <p:val>
                                            <p:strVal val="1+#ppt_w/2"/>
                                          </p:val>
                                        </p:tav>
                                        <p:tav tm="100000">
                                          <p:val>
                                            <p:strVal val="#ppt_x"/>
                                          </p:val>
                                        </p:tav>
                                      </p:tavLst>
                                    </p:anim>
                                    <p:anim calcmode="lin" valueType="num">
                                      <p:cBhvr additive="base">
                                        <p:cTn id="62" dur="1000" fill="hold"/>
                                        <p:tgtEl>
                                          <p:spTgt spid="3379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3795">
                                            <p:txEl>
                                              <p:pRg st="9" end="9"/>
                                            </p:txEl>
                                          </p:spTgt>
                                        </p:tgtEl>
                                        <p:attrNameLst>
                                          <p:attrName>style.visibility</p:attrName>
                                        </p:attrNameLst>
                                      </p:cBhvr>
                                      <p:to>
                                        <p:strVal val="visible"/>
                                      </p:to>
                                    </p:set>
                                    <p:anim calcmode="lin" valueType="num">
                                      <p:cBhvr additive="base">
                                        <p:cTn id="67" dur="1000" fill="hold"/>
                                        <p:tgtEl>
                                          <p:spTgt spid="33795">
                                            <p:txEl>
                                              <p:pRg st="9" end="9"/>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3379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33795">
                                            <p:txEl>
                                              <p:pRg st="10" end="10"/>
                                            </p:txEl>
                                          </p:spTgt>
                                        </p:tgtEl>
                                        <p:attrNameLst>
                                          <p:attrName>style.visibility</p:attrName>
                                        </p:attrNameLst>
                                      </p:cBhvr>
                                      <p:to>
                                        <p:strVal val="visible"/>
                                      </p:to>
                                    </p:set>
                                    <p:anim calcmode="lin" valueType="num">
                                      <p:cBhvr additive="base">
                                        <p:cTn id="73" dur="1000" fill="hold"/>
                                        <p:tgtEl>
                                          <p:spTgt spid="33795">
                                            <p:txEl>
                                              <p:pRg st="10" end="1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3379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33795">
                                            <p:txEl>
                                              <p:pRg st="11" end="11"/>
                                            </p:txEl>
                                          </p:spTgt>
                                        </p:tgtEl>
                                        <p:attrNameLst>
                                          <p:attrName>style.visibility</p:attrName>
                                        </p:attrNameLst>
                                      </p:cBhvr>
                                      <p:to>
                                        <p:strVal val="visible"/>
                                      </p:to>
                                    </p:set>
                                    <p:anim calcmode="lin" valueType="num">
                                      <p:cBhvr additive="base">
                                        <p:cTn id="79" dur="1000" fill="hold"/>
                                        <p:tgtEl>
                                          <p:spTgt spid="33795">
                                            <p:txEl>
                                              <p:pRg st="11" end="11"/>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3379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33795">
                                            <p:txEl>
                                              <p:pRg st="12" end="12"/>
                                            </p:txEl>
                                          </p:spTgt>
                                        </p:tgtEl>
                                        <p:attrNameLst>
                                          <p:attrName>style.visibility</p:attrName>
                                        </p:attrNameLst>
                                      </p:cBhvr>
                                      <p:to>
                                        <p:strVal val="visible"/>
                                      </p:to>
                                    </p:set>
                                    <p:anim calcmode="lin" valueType="num">
                                      <p:cBhvr additive="base">
                                        <p:cTn id="85" dur="1000" fill="hold"/>
                                        <p:tgtEl>
                                          <p:spTgt spid="33795">
                                            <p:txEl>
                                              <p:pRg st="12" end="12"/>
                                            </p:txEl>
                                          </p:spTgt>
                                        </p:tgtEl>
                                        <p:attrNameLst>
                                          <p:attrName>ppt_x</p:attrName>
                                        </p:attrNameLst>
                                      </p:cBhvr>
                                      <p:tavLst>
                                        <p:tav tm="0">
                                          <p:val>
                                            <p:strVal val="1+#ppt_w/2"/>
                                          </p:val>
                                        </p:tav>
                                        <p:tav tm="100000">
                                          <p:val>
                                            <p:strVal val="#ppt_x"/>
                                          </p:val>
                                        </p:tav>
                                      </p:tavLst>
                                    </p:anim>
                                    <p:anim calcmode="lin" valueType="num">
                                      <p:cBhvr additive="base">
                                        <p:cTn id="86" dur="1000" fill="hold"/>
                                        <p:tgtEl>
                                          <p:spTgt spid="33795">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nimBg="1"/>
      <p:bldP spid="3379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5576" y="260648"/>
            <a:ext cx="7704856" cy="738664"/>
          </a:xfrm>
          <a:prstGeom prst="rect">
            <a:avLst/>
          </a:prstGeom>
          <a:solidFill>
            <a:schemeClr val="accent1">
              <a:lumMod val="40000"/>
              <a:lumOff val="60000"/>
            </a:schemeClr>
          </a:solidFill>
          <a:ln w="38100">
            <a:solidFill>
              <a:srgbClr val="FF0000"/>
            </a:solidFill>
          </a:ln>
          <a:effectLst>
            <a:glow rad="228600">
              <a:schemeClr val="accent6">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bg-BG" smtClean="0">
                <a:ln w="10541" cmpd="sng">
                  <a:solidFill>
                    <a:schemeClr val="accent1">
                      <a:shade val="88000"/>
                      <a:satMod val="110000"/>
                    </a:schemeClr>
                  </a:solidFill>
                  <a:prstDash val="solid"/>
                </a:ln>
                <a:solidFill>
                  <a:srgbClr val="0000FF"/>
                </a:solidFill>
              </a:rPr>
              <a:t>6. СКЛАД ЗА ДАННИ </a:t>
            </a:r>
            <a:r>
              <a:rPr lang="en-US" smtClean="0">
                <a:ln w="10541" cmpd="sng">
                  <a:solidFill>
                    <a:schemeClr val="accent1">
                      <a:shade val="88000"/>
                      <a:satMod val="110000"/>
                    </a:schemeClr>
                  </a:solidFill>
                  <a:prstDash val="solid"/>
                </a:ln>
                <a:solidFill>
                  <a:srgbClr val="0000FF"/>
                </a:solidFill>
              </a:rPr>
              <a:t>(DATA WAREHOUSE)</a:t>
            </a:r>
            <a:endParaRPr lang="bg-BG" smtClean="0">
              <a:ln w="10541" cmpd="sng">
                <a:solidFill>
                  <a:schemeClr val="accent1">
                    <a:shade val="88000"/>
                    <a:satMod val="110000"/>
                  </a:schemeClr>
                </a:solidFill>
                <a:prstDash val="solid"/>
              </a:ln>
              <a:solidFill>
                <a:srgbClr val="0000FF"/>
              </a:solidFill>
            </a:endParaRPr>
          </a:p>
          <a:p>
            <a:r>
              <a:rPr lang="bg-BG" sz="1800" smtClean="0">
                <a:ln w="10541" cmpd="sng">
                  <a:solidFill>
                    <a:schemeClr val="accent1">
                      <a:shade val="88000"/>
                      <a:satMod val="110000"/>
                    </a:schemeClr>
                  </a:solidFill>
                  <a:prstDash val="solid"/>
                </a:ln>
                <a:solidFill>
                  <a:srgbClr val="FF0000"/>
                </a:solidFill>
              </a:rPr>
              <a:t>6.2. </a:t>
            </a:r>
            <a:r>
              <a:rPr lang="bg-BG" sz="1800" cap="all" smtClean="0">
                <a:ln w="10541" cmpd="sng">
                  <a:solidFill>
                    <a:schemeClr val="accent1">
                      <a:shade val="88000"/>
                      <a:satMod val="110000"/>
                    </a:schemeClr>
                  </a:solidFill>
                  <a:prstDash val="solid"/>
                </a:ln>
                <a:solidFill>
                  <a:srgbClr val="FF0000"/>
                </a:solidFill>
              </a:rPr>
              <a:t>архитектура и използване</a:t>
            </a:r>
            <a:r>
              <a:rPr lang="en-US" sz="1800" cap="all" smtClean="0">
                <a:ln w="10541" cmpd="sng">
                  <a:solidFill>
                    <a:schemeClr val="accent1">
                      <a:shade val="88000"/>
                      <a:satMod val="110000"/>
                    </a:schemeClr>
                  </a:solidFill>
                  <a:prstDash val="solid"/>
                </a:ln>
                <a:solidFill>
                  <a:srgbClr val="FF0000"/>
                </a:solidFill>
              </a:rPr>
              <a:t> </a:t>
            </a:r>
            <a:endParaRPr lang="bg-BG" sz="1800" cap="all">
              <a:ln w="10541" cmpd="sng">
                <a:solidFill>
                  <a:schemeClr val="accent1">
                    <a:shade val="88000"/>
                    <a:satMod val="110000"/>
                  </a:schemeClr>
                </a:solidFill>
                <a:prstDash val="solid"/>
              </a:ln>
              <a:solidFill>
                <a:srgbClr val="FF0000"/>
              </a:solidFill>
            </a:endParaRPr>
          </a:p>
        </p:txBody>
      </p:sp>
      <p:sp>
        <p:nvSpPr>
          <p:cNvPr id="4" name="Flowchart: Magnetic Disk 3"/>
          <p:cNvSpPr/>
          <p:nvPr/>
        </p:nvSpPr>
        <p:spPr bwMode="auto">
          <a:xfrm>
            <a:off x="827584" y="1412776"/>
            <a:ext cx="7704856" cy="2088232"/>
          </a:xfrm>
          <a:prstGeom prst="flowChartMagneticDisk">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smtClean="0"/>
          </a:p>
          <a:p>
            <a:pPr marL="0" marR="0" indent="0" algn="ctr" defTabSz="914400" rtl="0" eaLnBrk="1" fontAlgn="base" latinLnBrk="0" hangingPunct="1">
              <a:lnSpc>
                <a:spcPct val="100000"/>
              </a:lnSpc>
              <a:spcBef>
                <a:spcPct val="0"/>
              </a:spcBef>
              <a:spcAft>
                <a:spcPct val="0"/>
              </a:spcAft>
              <a:buClrTx/>
              <a:buSzTx/>
              <a:buFontTx/>
              <a:buNone/>
              <a:tabLst/>
            </a:pPr>
            <a:r>
              <a:rPr lang="bg-BG" sz="3200" smtClean="0">
                <a:solidFill>
                  <a:srgbClr val="0000FF"/>
                </a:solidFill>
              </a:rPr>
              <a:t>СКЛАД ЗА ДАННИ</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smtClean="0">
                <a:ln>
                  <a:noFill/>
                </a:ln>
                <a:solidFill>
                  <a:srgbClr val="0000FF"/>
                </a:solidFill>
                <a:effectLst/>
              </a:rPr>
              <a:t>(DATA</a:t>
            </a:r>
            <a:r>
              <a:rPr kumimoji="0" lang="en-US" sz="3200" b="1" i="0" u="none" strike="noStrike" cap="none" normalizeH="0" smtClean="0">
                <a:ln>
                  <a:noFill/>
                </a:ln>
                <a:solidFill>
                  <a:srgbClr val="0000FF"/>
                </a:solidFill>
                <a:effectLst/>
              </a:rPr>
              <a:t> WAREHOUSE)</a:t>
            </a:r>
            <a:endParaRPr kumimoji="0" lang="bg-BG" sz="3200" b="1" i="0" u="none" strike="noStrike" cap="none" normalizeH="0" baseline="0" smtClean="0">
              <a:ln>
                <a:noFill/>
              </a:ln>
              <a:solidFill>
                <a:srgbClr val="0000FF"/>
              </a:solidFill>
              <a:effectLst/>
            </a:endParaRPr>
          </a:p>
        </p:txBody>
      </p:sp>
      <p:sp>
        <p:nvSpPr>
          <p:cNvPr id="5" name="Flowchart: Magnetic Disk 4"/>
          <p:cNvSpPr/>
          <p:nvPr/>
        </p:nvSpPr>
        <p:spPr bwMode="auto">
          <a:xfrm>
            <a:off x="323528" y="4706677"/>
            <a:ext cx="2448272" cy="1260140"/>
          </a:xfrm>
          <a:prstGeom prst="flowChartMagneticDisk">
            <a:avLst/>
          </a:prstGeom>
          <a:solidFill>
            <a:srgbClr val="00FF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ПЛАНИРАНЕ И </a:t>
            </a:r>
          </a:p>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ПРОГНОЗИРАНЕ</a:t>
            </a:r>
          </a:p>
        </p:txBody>
      </p:sp>
      <p:sp>
        <p:nvSpPr>
          <p:cNvPr id="20" name="Rectangle 12"/>
          <p:cNvSpPr>
            <a:spLocks noChangeArrowheads="1"/>
          </p:cNvSpPr>
          <p:nvPr/>
        </p:nvSpPr>
        <p:spPr bwMode="auto">
          <a:xfrm>
            <a:off x="221310" y="63055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19" name="Flowchart: Magnetic Disk 18"/>
          <p:cNvSpPr/>
          <p:nvPr/>
        </p:nvSpPr>
        <p:spPr bwMode="auto">
          <a:xfrm>
            <a:off x="3419872" y="4689140"/>
            <a:ext cx="2448272" cy="1260140"/>
          </a:xfrm>
          <a:prstGeom prst="flowChartMagneticDisk">
            <a:avLst/>
          </a:prstGeom>
          <a:solidFill>
            <a:srgbClr val="00FF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ОТЧИТАНЕ И </a:t>
            </a:r>
          </a:p>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АНАЛИЗ</a:t>
            </a:r>
          </a:p>
        </p:txBody>
      </p:sp>
      <p:sp>
        <p:nvSpPr>
          <p:cNvPr id="21" name="Flowchart: Magnetic Disk 20"/>
          <p:cNvSpPr/>
          <p:nvPr/>
        </p:nvSpPr>
        <p:spPr bwMode="auto">
          <a:xfrm>
            <a:off x="6300192" y="4689140"/>
            <a:ext cx="2448272" cy="1260140"/>
          </a:xfrm>
          <a:prstGeom prst="flowChartMagneticDisk">
            <a:avLst/>
          </a:prstGeom>
          <a:solidFill>
            <a:srgbClr val="00FF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КОНТРОЛ И РЕГУЛИРАНЕ</a:t>
            </a:r>
          </a:p>
        </p:txBody>
      </p:sp>
      <p:cxnSp>
        <p:nvCxnSpPr>
          <p:cNvPr id="18" name="Straight Arrow Connector 17"/>
          <p:cNvCxnSpPr>
            <a:stCxn id="5" idx="1"/>
            <a:endCxn id="4" idx="3"/>
          </p:cNvCxnSpPr>
          <p:nvPr/>
        </p:nvCxnSpPr>
        <p:spPr bwMode="auto">
          <a:xfrm flipV="1">
            <a:off x="1547664" y="3501008"/>
            <a:ext cx="3132348" cy="1205669"/>
          </a:xfrm>
          <a:prstGeom prst="straightConnector1">
            <a:avLst/>
          </a:prstGeom>
          <a:solidFill>
            <a:schemeClr val="accent1"/>
          </a:solidFill>
          <a:ln w="57150" cap="flat" cmpd="sng" algn="ctr">
            <a:solidFill>
              <a:srgbClr val="FF00FF"/>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4" idx="3"/>
            <a:endCxn id="19" idx="1"/>
          </p:cNvCxnSpPr>
          <p:nvPr/>
        </p:nvCxnSpPr>
        <p:spPr bwMode="auto">
          <a:xfrm flipH="1">
            <a:off x="4644008" y="3501008"/>
            <a:ext cx="36004" cy="1188132"/>
          </a:xfrm>
          <a:prstGeom prst="straightConnector1">
            <a:avLst/>
          </a:prstGeom>
          <a:solidFill>
            <a:schemeClr val="accent1"/>
          </a:solidFill>
          <a:ln w="57150" cap="flat" cmpd="sng" algn="ctr">
            <a:solidFill>
              <a:srgbClr val="FF00FF"/>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a:stCxn id="4" idx="3"/>
            <a:endCxn id="21" idx="1"/>
          </p:cNvCxnSpPr>
          <p:nvPr/>
        </p:nvCxnSpPr>
        <p:spPr bwMode="auto">
          <a:xfrm>
            <a:off x="4680012" y="3501008"/>
            <a:ext cx="2844316" cy="1188132"/>
          </a:xfrm>
          <a:prstGeom prst="straightConnector1">
            <a:avLst/>
          </a:prstGeom>
          <a:solidFill>
            <a:schemeClr val="accent1"/>
          </a:solidFill>
          <a:ln w="57150" cap="flat" cmpd="sng" algn="ctr">
            <a:solidFill>
              <a:srgbClr val="FF00FF"/>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p:cNvCxnSpPr>
            <a:stCxn id="19" idx="3"/>
          </p:cNvCxnSpPr>
          <p:nvPr/>
        </p:nvCxnSpPr>
        <p:spPr bwMode="auto">
          <a:xfrm>
            <a:off x="4644008" y="5949280"/>
            <a:ext cx="0" cy="908720"/>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102378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endCxn id="7" idx="1"/>
          </p:cNvCxnSpPr>
          <p:nvPr/>
        </p:nvCxnSpPr>
        <p:spPr bwMode="auto">
          <a:xfrm>
            <a:off x="4540188" y="0"/>
            <a:ext cx="0" cy="1052736"/>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lowchart: Magnetic Disk 4"/>
          <p:cNvSpPr/>
          <p:nvPr/>
        </p:nvSpPr>
        <p:spPr bwMode="auto">
          <a:xfrm>
            <a:off x="251520" y="1052736"/>
            <a:ext cx="1512168" cy="1260140"/>
          </a:xfrm>
          <a:prstGeom prst="flowChartMagneticDisk">
            <a:avLst/>
          </a:prstGeom>
          <a:solidFill>
            <a:srgbClr val="FF9999"/>
          </a:solidFill>
          <a:ln w="5715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bg-BG" sz="1000"/>
          </a:p>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rgbClr val="0000FF"/>
                </a:solidFill>
              </a:rPr>
              <a:t>КАПИТАЛИ</a:t>
            </a:r>
          </a:p>
        </p:txBody>
      </p:sp>
      <p:sp>
        <p:nvSpPr>
          <p:cNvPr id="6" name="Flowchart: Magnetic Disk 5"/>
          <p:cNvSpPr/>
          <p:nvPr/>
        </p:nvSpPr>
        <p:spPr bwMode="auto">
          <a:xfrm>
            <a:off x="1979712" y="1063468"/>
            <a:ext cx="1584176" cy="1260140"/>
          </a:xfrm>
          <a:prstGeom prst="flowChartMagneticDisk">
            <a:avLst/>
          </a:prstGeom>
          <a:solidFill>
            <a:srgbClr val="FF00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bg-BG" sz="1000"/>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chemeClr val="bg1"/>
                </a:solidFill>
              </a:rPr>
              <a:t>ДЪЛГОТРАЙНИ АКТИВИ</a:t>
            </a:r>
          </a:p>
        </p:txBody>
      </p:sp>
      <p:sp>
        <p:nvSpPr>
          <p:cNvPr id="7" name="Flowchart: Magnetic Disk 6"/>
          <p:cNvSpPr/>
          <p:nvPr/>
        </p:nvSpPr>
        <p:spPr bwMode="auto">
          <a:xfrm>
            <a:off x="3716288" y="1052736"/>
            <a:ext cx="1647800" cy="1260140"/>
          </a:xfrm>
          <a:prstGeom prst="flowChartMagneticDisk">
            <a:avLst/>
          </a:prstGeom>
          <a:solidFill>
            <a:srgbClr val="92D050"/>
          </a:solid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bg-BG" sz="1000"/>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t>КРАТКОТРАЙНИ АКТИВИ</a:t>
            </a:r>
          </a:p>
        </p:txBody>
      </p:sp>
      <p:sp>
        <p:nvSpPr>
          <p:cNvPr id="8" name="Flowchart: Magnetic Disk 7"/>
          <p:cNvSpPr/>
          <p:nvPr/>
        </p:nvSpPr>
        <p:spPr bwMode="auto">
          <a:xfrm>
            <a:off x="5523485" y="1092965"/>
            <a:ext cx="1647800" cy="1260140"/>
          </a:xfrm>
          <a:prstGeom prst="flowChartMagneticDisk">
            <a:avLst/>
          </a:prstGeom>
          <a:solidFill>
            <a:srgbClr val="00FFFF"/>
          </a:solidFill>
          <a:ln w="57150" cap="flat" cmpd="sng" algn="ctr">
            <a:solidFill>
              <a:srgbClr val="FF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bg-BG" sz="1000"/>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rgbClr val="FF0000"/>
                </a:solidFill>
              </a:rPr>
              <a:t>ЧОВЕШКИ КАПИТАЛ</a:t>
            </a:r>
          </a:p>
        </p:txBody>
      </p:sp>
      <p:sp>
        <p:nvSpPr>
          <p:cNvPr id="9" name="Flowchart: Magnetic Disk 8"/>
          <p:cNvSpPr/>
          <p:nvPr/>
        </p:nvSpPr>
        <p:spPr bwMode="auto">
          <a:xfrm>
            <a:off x="7380312" y="1063468"/>
            <a:ext cx="1647800" cy="1260140"/>
          </a:xfrm>
          <a:prstGeom prst="flowChartMagneticDisk">
            <a:avLst/>
          </a:prstGeom>
          <a:solidFill>
            <a:srgbClr val="FFFF00"/>
          </a:solidFill>
          <a:ln w="57150" cap="flat" cmpd="sng" algn="ctr">
            <a:solidFill>
              <a:srgbClr val="9933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bg-BG" sz="1000"/>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rgbClr val="FF0000"/>
                </a:solidFill>
              </a:rPr>
              <a:t>ФИНАНСОВИ СРЕДСТВА</a:t>
            </a:r>
          </a:p>
        </p:txBody>
      </p:sp>
      <p:sp>
        <p:nvSpPr>
          <p:cNvPr id="11" name="TextBox 10"/>
          <p:cNvSpPr txBox="1"/>
          <p:nvPr/>
        </p:nvSpPr>
        <p:spPr>
          <a:xfrm>
            <a:off x="3496072" y="2852936"/>
            <a:ext cx="2088232" cy="338554"/>
          </a:xfrm>
          <a:prstGeom prst="rect">
            <a:avLst/>
          </a:prstGeom>
          <a:effectLst>
            <a:glow rad="228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bg-BG" sz="1600" smtClean="0"/>
              <a:t>ГОТОВИ ИЗДЕЛИЯ</a:t>
            </a:r>
            <a:endParaRPr lang="bg-BG" sz="1600"/>
          </a:p>
        </p:txBody>
      </p:sp>
      <p:cxnSp>
        <p:nvCxnSpPr>
          <p:cNvPr id="13" name="Straight Arrow Connector 12"/>
          <p:cNvCxnSpPr>
            <a:stCxn id="7" idx="3"/>
            <a:endCxn id="11" idx="0"/>
          </p:cNvCxnSpPr>
          <p:nvPr/>
        </p:nvCxnSpPr>
        <p:spPr bwMode="auto">
          <a:xfrm>
            <a:off x="4540188" y="2312876"/>
            <a:ext cx="0" cy="540060"/>
          </a:xfrm>
          <a:prstGeom prst="straightConnector1">
            <a:avLst/>
          </a:prstGeom>
          <a:solidFill>
            <a:schemeClr val="accent1"/>
          </a:solidFill>
          <a:ln w="76200" cap="flat" cmpd="sng" algn="ctr">
            <a:solidFill>
              <a:srgbClr val="9933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lowchart: Magnetic Disk 13"/>
          <p:cNvSpPr/>
          <p:nvPr/>
        </p:nvSpPr>
        <p:spPr bwMode="auto">
          <a:xfrm>
            <a:off x="467544" y="3933056"/>
            <a:ext cx="1647800" cy="1260140"/>
          </a:xfrm>
          <a:prstGeom prst="flowChartMagneticDisk">
            <a:avLst/>
          </a:prstGeom>
          <a:solidFill>
            <a:srgbClr val="FFCCFF"/>
          </a:solidFill>
          <a:ln w="5715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bg-BG" sz="1000"/>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rgbClr val="9933FF"/>
                </a:solidFill>
              </a:rPr>
              <a:t>ПРОИЗВЕДИНИ</a:t>
            </a:r>
          </a:p>
        </p:txBody>
      </p:sp>
      <p:sp>
        <p:nvSpPr>
          <p:cNvPr id="15" name="Flowchart: Magnetic Disk 14"/>
          <p:cNvSpPr/>
          <p:nvPr/>
        </p:nvSpPr>
        <p:spPr bwMode="auto">
          <a:xfrm>
            <a:off x="3716288" y="3933056"/>
            <a:ext cx="1647800" cy="1260140"/>
          </a:xfrm>
          <a:prstGeom prst="flowChartMagneticDisk">
            <a:avLst/>
          </a:prstGeom>
          <a:solidFill>
            <a:srgbClr val="FFCC00"/>
          </a:solidFill>
          <a:ln w="57150" cap="flat" cmpd="sng" algn="ctr">
            <a:solidFill>
              <a:srgbClr val="99009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bg-BG" sz="1000"/>
          </a:p>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rgbClr val="0000FF"/>
                </a:solidFill>
              </a:rPr>
              <a:t>ПРОДАДЕНИ</a:t>
            </a:r>
          </a:p>
        </p:txBody>
      </p:sp>
      <p:sp>
        <p:nvSpPr>
          <p:cNvPr id="16" name="Flowchart: Magnetic Disk 15"/>
          <p:cNvSpPr/>
          <p:nvPr/>
        </p:nvSpPr>
        <p:spPr bwMode="auto">
          <a:xfrm>
            <a:off x="6948264" y="3933418"/>
            <a:ext cx="1647800" cy="1260140"/>
          </a:xfrm>
          <a:prstGeom prst="flowChartMagneticDisk">
            <a:avLst/>
          </a:prstGeom>
          <a:solidFill>
            <a:srgbClr val="33CCFF"/>
          </a:solid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bg-BG" sz="1000"/>
          </a:p>
          <a:p>
            <a:pPr marL="0" marR="0" indent="0" algn="ctr" defTabSz="914400" rtl="0" eaLnBrk="1" fontAlgn="base" latinLnBrk="0" hangingPunct="1">
              <a:lnSpc>
                <a:spcPct val="100000"/>
              </a:lnSpc>
              <a:spcBef>
                <a:spcPct val="0"/>
              </a:spcBef>
              <a:spcAft>
                <a:spcPct val="0"/>
              </a:spcAft>
              <a:buClrTx/>
              <a:buSzTx/>
              <a:buFontTx/>
              <a:buNone/>
              <a:tabLst/>
            </a:pPr>
            <a:r>
              <a:rPr lang="bg-BG" sz="1800" smtClean="0">
                <a:solidFill>
                  <a:srgbClr val="008000"/>
                </a:solidFill>
              </a:rPr>
              <a:t>НА СКЛАД</a:t>
            </a:r>
          </a:p>
        </p:txBody>
      </p:sp>
      <p:cxnSp>
        <p:nvCxnSpPr>
          <p:cNvPr id="18" name="Straight Arrow Connector 17"/>
          <p:cNvCxnSpPr>
            <a:stCxn id="11" idx="2"/>
            <a:endCxn id="15" idx="1"/>
          </p:cNvCxnSpPr>
          <p:nvPr/>
        </p:nvCxnSpPr>
        <p:spPr bwMode="auto">
          <a:xfrm>
            <a:off x="4540188" y="3191490"/>
            <a:ext cx="0" cy="741566"/>
          </a:xfrm>
          <a:prstGeom prst="straightConnector1">
            <a:avLst/>
          </a:prstGeom>
          <a:solidFill>
            <a:schemeClr val="accent1"/>
          </a:solidFill>
          <a:ln w="76200" cap="flat" cmpd="sng" algn="ctr">
            <a:solidFill>
              <a:srgbClr val="FF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a:stCxn id="15" idx="3"/>
          </p:cNvCxnSpPr>
          <p:nvPr/>
        </p:nvCxnSpPr>
        <p:spPr bwMode="auto">
          <a:xfrm>
            <a:off x="4540188" y="5193196"/>
            <a:ext cx="0" cy="1664804"/>
          </a:xfrm>
          <a:prstGeom prst="straightConnector1">
            <a:avLst/>
          </a:prstGeom>
          <a:solidFill>
            <a:schemeClr val="accent1"/>
          </a:solidFill>
          <a:ln w="76200" cap="flat" cmpd="sng" algn="ctr">
            <a:solidFill>
              <a:srgbClr val="00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920339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2"/>
          <p:cNvSpPr>
            <a:spLocks noChangeArrowheads="1"/>
          </p:cNvSpPr>
          <p:nvPr/>
        </p:nvSpPr>
        <p:spPr bwMode="auto">
          <a:xfrm>
            <a:off x="221310" y="64440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8" name="Cube 7"/>
          <p:cNvSpPr/>
          <p:nvPr/>
        </p:nvSpPr>
        <p:spPr bwMode="auto">
          <a:xfrm>
            <a:off x="1043608" y="2780928"/>
            <a:ext cx="7056784" cy="3456384"/>
          </a:xfrm>
          <a:prstGeom prst="cub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1" u="none" strike="noStrike" cap="none" normalizeH="0" baseline="0" smtClean="0">
              <a:ln>
                <a:noFill/>
              </a:ln>
              <a:solidFill>
                <a:schemeClr val="tx1"/>
              </a:solidFill>
              <a:effectLst/>
              <a:latin typeface="Times New Roman" pitchFamily="18" charset="0"/>
            </a:endParaRPr>
          </a:p>
        </p:txBody>
      </p:sp>
      <p:cxnSp>
        <p:nvCxnSpPr>
          <p:cNvPr id="11" name="Straight Connector 10"/>
          <p:cNvCxnSpPr/>
          <p:nvPr/>
        </p:nvCxnSpPr>
        <p:spPr bwMode="auto">
          <a:xfrm>
            <a:off x="1050783" y="4519189"/>
            <a:ext cx="6192688" cy="7200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1050783" y="5229200"/>
            <a:ext cx="6192688" cy="7200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flipH="1">
            <a:off x="7243471" y="3727101"/>
            <a:ext cx="864096" cy="864096"/>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flipH="1">
            <a:off x="7243471" y="4529189"/>
            <a:ext cx="864096" cy="79208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flipH="1">
            <a:off x="3203848" y="2780928"/>
            <a:ext cx="1152128" cy="864096"/>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5436096" y="2780928"/>
            <a:ext cx="1080120" cy="864096"/>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436096" y="3645024"/>
            <a:ext cx="0" cy="259228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p:nvPr/>
        </p:nvCxnSpPr>
        <p:spPr bwMode="auto">
          <a:xfrm>
            <a:off x="3203848" y="3645024"/>
            <a:ext cx="0" cy="259228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p:nvPr/>
        </p:nvCxnSpPr>
        <p:spPr bwMode="auto">
          <a:xfrm>
            <a:off x="1343149" y="3356992"/>
            <a:ext cx="613187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p:nvPr/>
        </p:nvCxnSpPr>
        <p:spPr bwMode="auto">
          <a:xfrm>
            <a:off x="1752498" y="2996952"/>
            <a:ext cx="6192688"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a:off x="7475019" y="3356992"/>
            <a:ext cx="0" cy="259228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p:nvPr/>
        </p:nvCxnSpPr>
        <p:spPr bwMode="auto">
          <a:xfrm>
            <a:off x="7884368" y="2996952"/>
            <a:ext cx="0" cy="2602536"/>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p:cNvSpPr txBox="1"/>
          <p:nvPr/>
        </p:nvSpPr>
        <p:spPr>
          <a:xfrm>
            <a:off x="1520566" y="3868547"/>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111</a:t>
            </a:r>
            <a:endParaRPr lang="bg-BG" sz="2800" i="1" baseline="-25000">
              <a:solidFill>
                <a:srgbClr val="0000FF"/>
              </a:solidFill>
            </a:endParaRPr>
          </a:p>
        </p:txBody>
      </p:sp>
      <p:sp>
        <p:nvSpPr>
          <p:cNvPr id="50" name="TextBox 49"/>
          <p:cNvSpPr txBox="1"/>
          <p:nvPr/>
        </p:nvSpPr>
        <p:spPr>
          <a:xfrm>
            <a:off x="1489727" y="4653136"/>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i11</a:t>
            </a:r>
            <a:endParaRPr lang="bg-BG" sz="2800" i="1" baseline="-25000">
              <a:solidFill>
                <a:srgbClr val="0000FF"/>
              </a:solidFill>
            </a:endParaRPr>
          </a:p>
        </p:txBody>
      </p:sp>
      <p:sp>
        <p:nvSpPr>
          <p:cNvPr id="51" name="TextBox 50"/>
          <p:cNvSpPr txBox="1"/>
          <p:nvPr/>
        </p:nvSpPr>
        <p:spPr>
          <a:xfrm>
            <a:off x="1520566" y="5517232"/>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n11</a:t>
            </a:r>
            <a:endParaRPr lang="bg-BG" sz="2800" i="1" baseline="-25000">
              <a:solidFill>
                <a:srgbClr val="0000FF"/>
              </a:solidFill>
            </a:endParaRPr>
          </a:p>
        </p:txBody>
      </p:sp>
      <p:sp>
        <p:nvSpPr>
          <p:cNvPr id="52" name="TextBox 51"/>
          <p:cNvSpPr txBox="1"/>
          <p:nvPr/>
        </p:nvSpPr>
        <p:spPr>
          <a:xfrm>
            <a:off x="3535059" y="3897539"/>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1j1</a:t>
            </a:r>
            <a:endParaRPr lang="bg-BG" sz="2800" i="1" baseline="-25000">
              <a:solidFill>
                <a:srgbClr val="0000FF"/>
              </a:solidFill>
            </a:endParaRPr>
          </a:p>
        </p:txBody>
      </p:sp>
      <p:sp>
        <p:nvSpPr>
          <p:cNvPr id="53" name="TextBox 52"/>
          <p:cNvSpPr txBox="1"/>
          <p:nvPr/>
        </p:nvSpPr>
        <p:spPr>
          <a:xfrm>
            <a:off x="3535059" y="4591197"/>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ijk</a:t>
            </a:r>
            <a:endParaRPr lang="bg-BG" sz="2800" i="1" baseline="-25000">
              <a:solidFill>
                <a:srgbClr val="0000FF"/>
              </a:solidFill>
            </a:endParaRPr>
          </a:p>
        </p:txBody>
      </p:sp>
      <p:sp>
        <p:nvSpPr>
          <p:cNvPr id="54" name="TextBox 53"/>
          <p:cNvSpPr txBox="1"/>
          <p:nvPr/>
        </p:nvSpPr>
        <p:spPr>
          <a:xfrm>
            <a:off x="3535059" y="5509155"/>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nj1</a:t>
            </a:r>
            <a:endParaRPr lang="bg-BG" sz="2800" i="1" baseline="-25000">
              <a:solidFill>
                <a:srgbClr val="0000FF"/>
              </a:solidFill>
            </a:endParaRPr>
          </a:p>
        </p:txBody>
      </p:sp>
      <p:sp>
        <p:nvSpPr>
          <p:cNvPr id="55" name="TextBox 54"/>
          <p:cNvSpPr txBox="1"/>
          <p:nvPr/>
        </p:nvSpPr>
        <p:spPr>
          <a:xfrm>
            <a:off x="5652120" y="3961809"/>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1m1</a:t>
            </a:r>
            <a:endParaRPr lang="bg-BG" sz="2800" i="1" baseline="-25000">
              <a:solidFill>
                <a:srgbClr val="0000FF"/>
              </a:solidFill>
            </a:endParaRPr>
          </a:p>
        </p:txBody>
      </p:sp>
      <p:sp>
        <p:nvSpPr>
          <p:cNvPr id="56" name="TextBox 55"/>
          <p:cNvSpPr txBox="1"/>
          <p:nvPr/>
        </p:nvSpPr>
        <p:spPr>
          <a:xfrm>
            <a:off x="5652120" y="4679558"/>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im1</a:t>
            </a:r>
            <a:endParaRPr lang="bg-BG" sz="2800" i="1" baseline="-25000">
              <a:solidFill>
                <a:srgbClr val="0000FF"/>
              </a:solidFill>
            </a:endParaRPr>
          </a:p>
        </p:txBody>
      </p:sp>
      <p:sp>
        <p:nvSpPr>
          <p:cNvPr id="57" name="TextBox 56"/>
          <p:cNvSpPr txBox="1"/>
          <p:nvPr/>
        </p:nvSpPr>
        <p:spPr>
          <a:xfrm>
            <a:off x="5654588" y="5493083"/>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nm1</a:t>
            </a:r>
            <a:endParaRPr lang="bg-BG" sz="2800" i="1" baseline="-25000">
              <a:solidFill>
                <a:srgbClr val="0000FF"/>
              </a:solidFill>
            </a:endParaRPr>
          </a:p>
        </p:txBody>
      </p:sp>
      <p:sp>
        <p:nvSpPr>
          <p:cNvPr id="58" name="TextBox 57"/>
          <p:cNvSpPr txBox="1"/>
          <p:nvPr/>
        </p:nvSpPr>
        <p:spPr>
          <a:xfrm>
            <a:off x="1631925" y="3121804"/>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111</a:t>
            </a:r>
            <a:endParaRPr lang="bg-BG" sz="2800" i="1" baseline="-25000">
              <a:solidFill>
                <a:srgbClr val="0000FF"/>
              </a:solidFill>
            </a:endParaRPr>
          </a:p>
        </p:txBody>
      </p:sp>
      <p:sp>
        <p:nvSpPr>
          <p:cNvPr id="59" name="TextBox 58"/>
          <p:cNvSpPr txBox="1"/>
          <p:nvPr/>
        </p:nvSpPr>
        <p:spPr>
          <a:xfrm>
            <a:off x="1756977" y="2860194"/>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11k</a:t>
            </a:r>
            <a:endParaRPr lang="bg-BG" sz="2800" i="1" baseline="-25000">
              <a:solidFill>
                <a:srgbClr val="0000FF"/>
              </a:solidFill>
            </a:endParaRPr>
          </a:p>
        </p:txBody>
      </p:sp>
      <p:sp>
        <p:nvSpPr>
          <p:cNvPr id="60" name="TextBox 59"/>
          <p:cNvSpPr txBox="1"/>
          <p:nvPr/>
        </p:nvSpPr>
        <p:spPr>
          <a:xfrm>
            <a:off x="1979712" y="2531133"/>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11p</a:t>
            </a:r>
            <a:endParaRPr lang="bg-BG" sz="2800" i="1" baseline="-25000">
              <a:solidFill>
                <a:srgbClr val="0000FF"/>
              </a:solidFill>
            </a:endParaRPr>
          </a:p>
        </p:txBody>
      </p:sp>
      <p:sp>
        <p:nvSpPr>
          <p:cNvPr id="61" name="TextBox 60"/>
          <p:cNvSpPr txBox="1"/>
          <p:nvPr/>
        </p:nvSpPr>
        <p:spPr>
          <a:xfrm>
            <a:off x="3779912" y="3199541"/>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1j1</a:t>
            </a:r>
            <a:endParaRPr lang="bg-BG" sz="2800" i="1" baseline="-25000">
              <a:solidFill>
                <a:srgbClr val="0000FF"/>
              </a:solidFill>
            </a:endParaRPr>
          </a:p>
        </p:txBody>
      </p:sp>
      <p:sp>
        <p:nvSpPr>
          <p:cNvPr id="62" name="TextBox 61"/>
          <p:cNvSpPr txBox="1"/>
          <p:nvPr/>
        </p:nvSpPr>
        <p:spPr>
          <a:xfrm>
            <a:off x="4165422" y="2863866"/>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1jk</a:t>
            </a:r>
            <a:endParaRPr lang="bg-BG" sz="2800" i="1" baseline="-25000">
              <a:solidFill>
                <a:srgbClr val="0000FF"/>
              </a:solidFill>
            </a:endParaRPr>
          </a:p>
        </p:txBody>
      </p:sp>
      <p:sp>
        <p:nvSpPr>
          <p:cNvPr id="3" name="TextBox 2"/>
          <p:cNvSpPr txBox="1"/>
          <p:nvPr/>
        </p:nvSpPr>
        <p:spPr>
          <a:xfrm>
            <a:off x="1723151" y="404664"/>
            <a:ext cx="5918542" cy="1815882"/>
          </a:xfrm>
          <a:prstGeom prst="rect">
            <a:avLst/>
          </a:prstGeom>
          <a:solidFill>
            <a:srgbClr val="33CCFF"/>
          </a:solidFill>
          <a:ln w="57150">
            <a:solidFill>
              <a:srgbClr val="6600CC"/>
            </a:solidFill>
          </a:ln>
        </p:spPr>
        <p:txBody>
          <a:bodyPr wrap="square" rtlCol="0">
            <a:spAutoFit/>
          </a:bodyPr>
          <a:lstStyle/>
          <a:p>
            <a:r>
              <a:rPr lang="bg-BG" smtClean="0"/>
              <a:t>Продажби на ИЗДЕЛИЕ </a:t>
            </a:r>
            <a:r>
              <a:rPr lang="bg-BG" sz="4000" smtClean="0"/>
              <a:t>а</a:t>
            </a:r>
            <a:r>
              <a:rPr lang="en-US" sz="4000" baseline="-25000" smtClean="0"/>
              <a:t>ijk</a:t>
            </a:r>
            <a:r>
              <a:rPr lang="bg-BG" smtClean="0"/>
              <a:t>, където:</a:t>
            </a:r>
          </a:p>
          <a:p>
            <a:pPr algn="l"/>
            <a:r>
              <a:rPr lang="en-US" smtClean="0"/>
              <a:t>i=1…n – </a:t>
            </a:r>
            <a:r>
              <a:rPr lang="bg-BG" smtClean="0"/>
              <a:t>видове изделия;</a:t>
            </a:r>
          </a:p>
          <a:p>
            <a:pPr algn="l"/>
            <a:r>
              <a:rPr lang="en-US" smtClean="0"/>
              <a:t>J=1…m – </a:t>
            </a:r>
            <a:r>
              <a:rPr lang="bg-BG" smtClean="0"/>
              <a:t>клиенти;</a:t>
            </a:r>
          </a:p>
          <a:p>
            <a:pPr algn="l"/>
            <a:r>
              <a:rPr lang="en-US" smtClean="0"/>
              <a:t>K= 1…p – </a:t>
            </a:r>
            <a:r>
              <a:rPr lang="bg-BG" smtClean="0"/>
              <a:t>отчетни периоди (месеци).</a:t>
            </a:r>
            <a:endParaRPr lang="bg-BG"/>
          </a:p>
        </p:txBody>
      </p:sp>
      <p:sp>
        <p:nvSpPr>
          <p:cNvPr id="32" name="TextBox 31"/>
          <p:cNvSpPr txBox="1"/>
          <p:nvPr/>
        </p:nvSpPr>
        <p:spPr>
          <a:xfrm>
            <a:off x="4682422" y="2543977"/>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1jp</a:t>
            </a:r>
            <a:endParaRPr lang="bg-BG" sz="2800" i="1" baseline="-25000">
              <a:solidFill>
                <a:srgbClr val="0000FF"/>
              </a:solidFill>
            </a:endParaRPr>
          </a:p>
        </p:txBody>
      </p:sp>
      <p:sp>
        <p:nvSpPr>
          <p:cNvPr id="33" name="TextBox 32"/>
          <p:cNvSpPr txBox="1"/>
          <p:nvPr/>
        </p:nvSpPr>
        <p:spPr>
          <a:xfrm>
            <a:off x="5902595" y="3212976"/>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1m1</a:t>
            </a:r>
            <a:endParaRPr lang="bg-BG" sz="2800" i="1" baseline="-25000">
              <a:solidFill>
                <a:srgbClr val="0000FF"/>
              </a:solidFill>
            </a:endParaRPr>
          </a:p>
        </p:txBody>
      </p:sp>
      <p:sp>
        <p:nvSpPr>
          <p:cNvPr id="35" name="TextBox 34"/>
          <p:cNvSpPr txBox="1"/>
          <p:nvPr/>
        </p:nvSpPr>
        <p:spPr>
          <a:xfrm>
            <a:off x="6156176" y="2846616"/>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1mk</a:t>
            </a:r>
            <a:endParaRPr lang="bg-BG" sz="2800" i="1" baseline="-25000">
              <a:solidFill>
                <a:srgbClr val="0000FF"/>
              </a:solidFill>
            </a:endParaRPr>
          </a:p>
        </p:txBody>
      </p:sp>
      <p:sp>
        <p:nvSpPr>
          <p:cNvPr id="36" name="TextBox 35"/>
          <p:cNvSpPr txBox="1"/>
          <p:nvPr/>
        </p:nvSpPr>
        <p:spPr>
          <a:xfrm>
            <a:off x="6455147" y="2473732"/>
            <a:ext cx="1224136" cy="523220"/>
          </a:xfrm>
          <a:prstGeom prst="rect">
            <a:avLst/>
          </a:prstGeom>
          <a:noFill/>
        </p:spPr>
        <p:txBody>
          <a:bodyPr wrap="square" rtlCol="0">
            <a:spAutoFit/>
          </a:bodyPr>
          <a:lstStyle/>
          <a:p>
            <a:r>
              <a:rPr lang="en-US" sz="2800" i="1" smtClean="0">
                <a:solidFill>
                  <a:srgbClr val="0000FF"/>
                </a:solidFill>
              </a:rPr>
              <a:t>a</a:t>
            </a:r>
            <a:r>
              <a:rPr lang="en-US" sz="2800" i="1" baseline="-25000" smtClean="0">
                <a:solidFill>
                  <a:srgbClr val="0000FF"/>
                </a:solidFill>
              </a:rPr>
              <a:t>1mp</a:t>
            </a:r>
            <a:endParaRPr lang="bg-BG" sz="2800" i="1" baseline="-25000">
              <a:solidFill>
                <a:srgbClr val="0000FF"/>
              </a:solidFill>
            </a:endParaRPr>
          </a:p>
        </p:txBody>
      </p:sp>
      <p:cxnSp>
        <p:nvCxnSpPr>
          <p:cNvPr id="5" name="Straight Arrow Connector 4"/>
          <p:cNvCxnSpPr>
            <a:endCxn id="3" idx="0"/>
          </p:cNvCxnSpPr>
          <p:nvPr/>
        </p:nvCxnSpPr>
        <p:spPr bwMode="auto">
          <a:xfrm>
            <a:off x="4682422" y="0"/>
            <a:ext cx="0" cy="404664"/>
          </a:xfrm>
          <a:prstGeom prst="straightConnector1">
            <a:avLst/>
          </a:prstGeom>
          <a:solidFill>
            <a:schemeClr val="accent1"/>
          </a:solidFill>
          <a:ln w="76200" cap="flat" cmpd="sng" algn="ctr">
            <a:solidFill>
              <a:srgbClr val="00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a:stCxn id="3" idx="2"/>
            <a:endCxn id="32" idx="1"/>
          </p:cNvCxnSpPr>
          <p:nvPr/>
        </p:nvCxnSpPr>
        <p:spPr bwMode="auto">
          <a:xfrm>
            <a:off x="4682422" y="2220546"/>
            <a:ext cx="0" cy="585041"/>
          </a:xfrm>
          <a:prstGeom prst="straightConnector1">
            <a:avLst/>
          </a:prstGeom>
          <a:solidFill>
            <a:schemeClr val="accent1"/>
          </a:solidFill>
          <a:ln w="76200" cap="flat" cmpd="sng" algn="ctr">
            <a:solidFill>
              <a:srgbClr val="FF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8" idx="3"/>
          </p:cNvCxnSpPr>
          <p:nvPr/>
        </p:nvCxnSpPr>
        <p:spPr bwMode="auto">
          <a:xfrm>
            <a:off x="4139952" y="6237312"/>
            <a:ext cx="0" cy="620688"/>
          </a:xfrm>
          <a:prstGeom prst="straightConnector1">
            <a:avLst/>
          </a:prstGeom>
          <a:solidFill>
            <a:schemeClr val="accent1"/>
          </a:solidFill>
          <a:ln w="76200" cap="flat" cmpd="sng" algn="ctr">
            <a:solidFill>
              <a:srgbClr val="66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594569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p:cNvSpPr/>
          <p:nvPr/>
        </p:nvSpPr>
        <p:spPr bwMode="auto">
          <a:xfrm>
            <a:off x="828266" y="332656"/>
            <a:ext cx="7704856" cy="2088232"/>
          </a:xfrm>
          <a:prstGeom prst="flowChartMagneticDisk">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900" smtClean="0"/>
          </a:p>
          <a:p>
            <a:pPr marL="0" marR="0" indent="0" algn="ctr" defTabSz="914400" rtl="0" eaLnBrk="1" fontAlgn="base" latinLnBrk="0" hangingPunct="1">
              <a:lnSpc>
                <a:spcPct val="100000"/>
              </a:lnSpc>
              <a:spcBef>
                <a:spcPct val="0"/>
              </a:spcBef>
              <a:spcAft>
                <a:spcPct val="0"/>
              </a:spcAft>
              <a:buClrTx/>
              <a:buSzTx/>
              <a:buFontTx/>
              <a:buNone/>
              <a:tabLst/>
            </a:pPr>
            <a:r>
              <a:rPr lang="bg-BG" sz="3200" smtClean="0">
                <a:solidFill>
                  <a:srgbClr val="0000FF"/>
                </a:solidFill>
              </a:rPr>
              <a:t>СКЛАД ЗА ДАННИ</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smtClean="0">
                <a:ln>
                  <a:noFill/>
                </a:ln>
                <a:solidFill>
                  <a:srgbClr val="0000FF"/>
                </a:solidFill>
                <a:effectLst/>
              </a:rPr>
              <a:t>(DATA</a:t>
            </a:r>
            <a:r>
              <a:rPr kumimoji="0" lang="en-US" sz="3200" b="1" i="0" u="none" strike="noStrike" cap="none" normalizeH="0" smtClean="0">
                <a:ln>
                  <a:noFill/>
                </a:ln>
                <a:solidFill>
                  <a:srgbClr val="0000FF"/>
                </a:solidFill>
                <a:effectLst/>
              </a:rPr>
              <a:t> WAREHOUSE)</a:t>
            </a:r>
            <a:endParaRPr kumimoji="0" lang="bg-BG" sz="3200" b="1" i="0" u="none" strike="noStrike" cap="none" normalizeH="0" baseline="0" smtClean="0">
              <a:ln>
                <a:noFill/>
              </a:ln>
              <a:solidFill>
                <a:srgbClr val="0000FF"/>
              </a:solidFill>
              <a:effectLst/>
            </a:endParaRPr>
          </a:p>
        </p:txBody>
      </p:sp>
      <p:sp>
        <p:nvSpPr>
          <p:cNvPr id="5" name="Flowchart: Magnetic Disk 4"/>
          <p:cNvSpPr/>
          <p:nvPr/>
        </p:nvSpPr>
        <p:spPr bwMode="auto">
          <a:xfrm>
            <a:off x="395536" y="4689140"/>
            <a:ext cx="2448272" cy="1260140"/>
          </a:xfrm>
          <a:prstGeom prst="flowChartMagneticDisk">
            <a:avLst/>
          </a:prstGeom>
          <a:solidFill>
            <a:srgbClr val="00FF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ВИТРИНА ОТ ДАННИ - 1</a:t>
            </a:r>
          </a:p>
        </p:txBody>
      </p:sp>
      <p:sp>
        <p:nvSpPr>
          <p:cNvPr id="20" name="Rectangle 12"/>
          <p:cNvSpPr>
            <a:spLocks noChangeArrowheads="1"/>
          </p:cNvSpPr>
          <p:nvPr/>
        </p:nvSpPr>
        <p:spPr bwMode="auto">
          <a:xfrm>
            <a:off x="221310" y="63055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19" name="Flowchart: Magnetic Disk 18"/>
          <p:cNvSpPr/>
          <p:nvPr/>
        </p:nvSpPr>
        <p:spPr bwMode="auto">
          <a:xfrm>
            <a:off x="3347864" y="4679177"/>
            <a:ext cx="2448272" cy="1260140"/>
          </a:xfrm>
          <a:prstGeom prst="flowChartMagneticDisk">
            <a:avLst/>
          </a:prstGeom>
          <a:solidFill>
            <a:srgbClr val="00FF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ВИТРИНА ОТ ДАННИ - </a:t>
            </a:r>
            <a:r>
              <a:rPr lang="en-US" sz="1800"/>
              <a:t>i</a:t>
            </a:r>
            <a:endParaRPr lang="bg-BG" sz="1800" smtClean="0"/>
          </a:p>
        </p:txBody>
      </p:sp>
      <p:sp>
        <p:nvSpPr>
          <p:cNvPr id="21" name="Flowchart: Magnetic Disk 20"/>
          <p:cNvSpPr/>
          <p:nvPr/>
        </p:nvSpPr>
        <p:spPr bwMode="auto">
          <a:xfrm>
            <a:off x="6425001" y="4665919"/>
            <a:ext cx="2448272" cy="1260140"/>
          </a:xfrm>
          <a:prstGeom prst="flowChartMagneticDisk">
            <a:avLst/>
          </a:prstGeom>
          <a:solidFill>
            <a:srgbClr val="00FF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800" smtClean="0"/>
              <a:t>ВИТРИНА ОТ ДАННИ - </a:t>
            </a:r>
            <a:r>
              <a:rPr lang="en-US" sz="1800" smtClean="0"/>
              <a:t>n</a:t>
            </a:r>
            <a:endParaRPr lang="bg-BG" sz="1800" smtClean="0"/>
          </a:p>
        </p:txBody>
      </p:sp>
      <p:cxnSp>
        <p:nvCxnSpPr>
          <p:cNvPr id="18" name="Straight Arrow Connector 17"/>
          <p:cNvCxnSpPr>
            <a:stCxn id="5" idx="1"/>
            <a:endCxn id="26" idx="2"/>
          </p:cNvCxnSpPr>
          <p:nvPr/>
        </p:nvCxnSpPr>
        <p:spPr bwMode="auto">
          <a:xfrm flipV="1">
            <a:off x="1619672" y="3861048"/>
            <a:ext cx="2988332" cy="828092"/>
          </a:xfrm>
          <a:prstGeom prst="straightConnector1">
            <a:avLst/>
          </a:prstGeom>
          <a:solidFill>
            <a:schemeClr val="accent1"/>
          </a:solidFill>
          <a:ln w="57150" cap="flat" cmpd="sng" algn="ctr">
            <a:solidFill>
              <a:srgbClr val="FF00FF"/>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26" idx="2"/>
            <a:endCxn id="19" idx="1"/>
          </p:cNvCxnSpPr>
          <p:nvPr/>
        </p:nvCxnSpPr>
        <p:spPr bwMode="auto">
          <a:xfrm flipH="1">
            <a:off x="4572000" y="3861048"/>
            <a:ext cx="36004" cy="818129"/>
          </a:xfrm>
          <a:prstGeom prst="straightConnector1">
            <a:avLst/>
          </a:prstGeom>
          <a:solidFill>
            <a:schemeClr val="accent1"/>
          </a:solidFill>
          <a:ln w="57150" cap="flat" cmpd="sng" algn="ctr">
            <a:solidFill>
              <a:srgbClr val="FF00FF"/>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a:stCxn id="26" idx="2"/>
          </p:cNvCxnSpPr>
          <p:nvPr/>
        </p:nvCxnSpPr>
        <p:spPr bwMode="auto">
          <a:xfrm>
            <a:off x="4608004" y="3861048"/>
            <a:ext cx="2842770" cy="828092"/>
          </a:xfrm>
          <a:prstGeom prst="straightConnector1">
            <a:avLst/>
          </a:prstGeom>
          <a:solidFill>
            <a:schemeClr val="accent1"/>
          </a:solidFill>
          <a:ln w="57150" cap="flat" cmpd="sng" algn="ctr">
            <a:solidFill>
              <a:srgbClr val="FF00FF"/>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p:cNvCxnSpPr/>
          <p:nvPr/>
        </p:nvCxnSpPr>
        <p:spPr bwMode="auto">
          <a:xfrm>
            <a:off x="4572000" y="5949280"/>
            <a:ext cx="0" cy="908720"/>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Flowchart: Predefined Process 25"/>
          <p:cNvSpPr/>
          <p:nvPr/>
        </p:nvSpPr>
        <p:spPr bwMode="auto">
          <a:xfrm>
            <a:off x="611560" y="2852936"/>
            <a:ext cx="7992888" cy="1008112"/>
          </a:xfrm>
          <a:prstGeom prst="flowChartPredefinedProcess">
            <a:avLst/>
          </a:prstGeom>
          <a:solidFill>
            <a:srgbClr val="FF9999"/>
          </a:solidFill>
          <a:ln w="57150" cap="flat" cmpd="sng" algn="ctr">
            <a:solidFill>
              <a:srgbClr val="6600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800" b="1" i="0" u="none" strike="noStrike" cap="none" normalizeH="0" baseline="0" smtClean="0">
              <a:ln>
                <a:noFill/>
              </a:ln>
              <a:solidFill>
                <a:schemeClr val="tx1"/>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chemeClr val="tx1"/>
                </a:solidFill>
                <a:effectLst/>
                <a:latin typeface="Times New Roman" pitchFamily="18" charset="0"/>
              </a:rPr>
              <a:t>СПЕЦИАЛИЗИРАН СОФТУЕР ЗА ТЪРСЕНЕ, ИЗВЛИЧАНЕ И КОМПОНИРАНЕ НА ПРОБЛЕМНО-ОРИЕНТИРАНИ РЕЗУЛТАТНИ ИНФОРМАЦИОННИ СЪВКУПНОСТИ</a:t>
            </a:r>
          </a:p>
        </p:txBody>
      </p:sp>
      <p:cxnSp>
        <p:nvCxnSpPr>
          <p:cNvPr id="33" name="Straight Arrow Connector 32"/>
          <p:cNvCxnSpPr>
            <a:endCxn id="4" idx="1"/>
          </p:cNvCxnSpPr>
          <p:nvPr/>
        </p:nvCxnSpPr>
        <p:spPr bwMode="auto">
          <a:xfrm>
            <a:off x="4680694" y="0"/>
            <a:ext cx="0" cy="332656"/>
          </a:xfrm>
          <a:prstGeom prst="straightConnector1">
            <a:avLst/>
          </a:prstGeom>
          <a:solidFill>
            <a:schemeClr val="accent1"/>
          </a:solidFill>
          <a:ln w="76200" cap="flat" cmpd="sng" algn="ctr">
            <a:solidFill>
              <a:srgbClr val="99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p:cNvCxnSpPr>
            <a:stCxn id="4" idx="3"/>
          </p:cNvCxnSpPr>
          <p:nvPr/>
        </p:nvCxnSpPr>
        <p:spPr bwMode="auto">
          <a:xfrm>
            <a:off x="4680694" y="2420888"/>
            <a:ext cx="0" cy="432048"/>
          </a:xfrm>
          <a:prstGeom prst="straightConnector1">
            <a:avLst/>
          </a:prstGeom>
          <a:solidFill>
            <a:schemeClr val="accent1"/>
          </a:solidFill>
          <a:ln w="76200" cap="flat" cmpd="sng" algn="ctr">
            <a:solidFill>
              <a:srgbClr val="FF006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005005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bwMode="auto">
          <a:xfrm>
            <a:off x="4355976" y="0"/>
            <a:ext cx="0" cy="1268760"/>
          </a:xfrm>
          <a:prstGeom prst="straightConnector1">
            <a:avLst/>
          </a:prstGeom>
          <a:solidFill>
            <a:schemeClr val="accent1"/>
          </a:solidFill>
          <a:ln w="76200" cap="flat" cmpd="sng" algn="ctr">
            <a:solidFill>
              <a:srgbClr val="FF006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lowchart: Manual Input 3"/>
          <p:cNvSpPr/>
          <p:nvPr/>
        </p:nvSpPr>
        <p:spPr bwMode="auto">
          <a:xfrm>
            <a:off x="1763688" y="1052736"/>
            <a:ext cx="5760640" cy="2376264"/>
          </a:xfrm>
          <a:prstGeom prst="flowChartManualInput">
            <a:avLst/>
          </a:prstGeom>
          <a:solidFill>
            <a:srgbClr val="FF00FF"/>
          </a:solidFill>
          <a:ln w="76200" cap="flat" cmpd="sng" algn="ctr">
            <a:solidFill>
              <a:srgbClr val="0000FF"/>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3600" b="1" i="0" u="none" strike="noStrike" cap="none" normalizeH="0" baseline="0" smtClean="0">
                <a:ln>
                  <a:noFill/>
                </a:ln>
                <a:solidFill>
                  <a:schemeClr val="tx1"/>
                </a:solidFill>
                <a:effectLst/>
                <a:latin typeface="Times New Roman" pitchFamily="18" charset="0"/>
              </a:rPr>
              <a:t>АРМ</a:t>
            </a:r>
          </a:p>
          <a:p>
            <a:pPr marL="0" marR="0" indent="0" algn="ctr" defTabSz="914400" rtl="0" eaLnBrk="1" fontAlgn="base" latinLnBrk="0" hangingPunct="1">
              <a:lnSpc>
                <a:spcPct val="100000"/>
              </a:lnSpc>
              <a:spcBef>
                <a:spcPct val="0"/>
              </a:spcBef>
              <a:spcAft>
                <a:spcPct val="0"/>
              </a:spcAft>
              <a:buClrTx/>
              <a:buSzTx/>
              <a:buFontTx/>
              <a:buNone/>
              <a:tabLst/>
            </a:pPr>
            <a:r>
              <a:rPr lang="bg-BG" smtClean="0">
                <a:solidFill>
                  <a:srgbClr val="0000FF"/>
                </a:solidFill>
              </a:rPr>
              <a:t>СПЕЦИАЛИСТ ПО АНАЛИЗ НА ПРОДАЖБИТЕ</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bg1"/>
                </a:solidFill>
                <a:effectLst/>
              </a:rPr>
              <a:t>(ЕЛЕКТРОННИ ТАБЛИЦИ, </a:t>
            </a:r>
            <a:r>
              <a:rPr lang="en-US" smtClean="0">
                <a:solidFill>
                  <a:schemeClr val="bg1"/>
                </a:solidFill>
              </a:rPr>
              <a:t>OLAP</a:t>
            </a:r>
            <a:r>
              <a:rPr lang="bg-BG" smtClean="0">
                <a:solidFill>
                  <a:schemeClr val="bg1"/>
                </a:solidFill>
              </a:rPr>
              <a:t>)</a:t>
            </a:r>
            <a:endParaRPr kumimoji="0" lang="bg-BG" sz="2400" b="1" i="0" u="none" strike="noStrike" cap="none" normalizeH="0" baseline="0" smtClean="0">
              <a:ln>
                <a:noFill/>
              </a:ln>
              <a:solidFill>
                <a:schemeClr val="bg1"/>
              </a:solidFill>
              <a:effectLst/>
            </a:endParaRPr>
          </a:p>
        </p:txBody>
      </p:sp>
      <p:sp>
        <p:nvSpPr>
          <p:cNvPr id="6" name="Rectangle 12"/>
          <p:cNvSpPr>
            <a:spLocks noChangeArrowheads="1"/>
          </p:cNvSpPr>
          <p:nvPr/>
        </p:nvSpPr>
        <p:spPr bwMode="auto">
          <a:xfrm>
            <a:off x="221310" y="6305505"/>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7" name="Flowchart: Multidocument 6"/>
          <p:cNvSpPr/>
          <p:nvPr/>
        </p:nvSpPr>
        <p:spPr bwMode="auto">
          <a:xfrm>
            <a:off x="4355976" y="4509120"/>
            <a:ext cx="4464496" cy="2073384"/>
          </a:xfrm>
          <a:prstGeom prst="flowChartMultidocument">
            <a:avLst/>
          </a:prstGeom>
          <a:solidFill>
            <a:srgbClr val="33CCFF"/>
          </a:solid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rgbClr val="FF0000"/>
                </a:solidFill>
                <a:effectLst/>
                <a:latin typeface="Times New Roman" pitchFamily="18" charset="0"/>
              </a:rPr>
              <a:t>АНАЛИТИЧНИ СПРАВКИ</a:t>
            </a:r>
          </a:p>
        </p:txBody>
      </p:sp>
      <p:cxnSp>
        <p:nvCxnSpPr>
          <p:cNvPr id="9" name="Straight Arrow Connector 8"/>
          <p:cNvCxnSpPr>
            <a:stCxn id="4" idx="2"/>
            <a:endCxn id="7" idx="0"/>
          </p:cNvCxnSpPr>
          <p:nvPr/>
        </p:nvCxnSpPr>
        <p:spPr bwMode="auto">
          <a:xfrm>
            <a:off x="4644008" y="3429000"/>
            <a:ext cx="2251357" cy="1080120"/>
          </a:xfrm>
          <a:prstGeom prst="straightConnector1">
            <a:avLst/>
          </a:prstGeom>
          <a:solidFill>
            <a:schemeClr val="accent1"/>
          </a:solidFill>
          <a:ln w="76200" cap="flat" cmpd="sng" algn="ctr">
            <a:solidFill>
              <a:srgbClr val="00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lowchart: Magnetic Disk 9"/>
          <p:cNvSpPr/>
          <p:nvPr/>
        </p:nvSpPr>
        <p:spPr bwMode="auto">
          <a:xfrm>
            <a:off x="395536" y="4509120"/>
            <a:ext cx="3528392" cy="1584176"/>
          </a:xfrm>
          <a:prstGeom prst="flowChartMagneticDisk">
            <a:avLst/>
          </a:prstGeom>
          <a:solidFill>
            <a:srgbClr val="FFFF00"/>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400" smtClean="0"/>
              <a:t>РЕЗУЛТАТНИ ДАННИ ЗА </a:t>
            </a:r>
            <a:r>
              <a:rPr lang="bg-BG" sz="1400" smtClean="0">
                <a:solidFill>
                  <a:srgbClr val="FF0000"/>
                </a:solidFill>
              </a:rPr>
              <a:t>АКТУАЛИЗАЦИЯ </a:t>
            </a:r>
            <a:r>
              <a:rPr lang="bg-BG" sz="1400" smtClean="0"/>
              <a:t>НА ОПЕРАТИВНАТА БАЗА ОТ ДАННИ ИЛИ СКЛАДА ЗА ДАННИ</a:t>
            </a:r>
          </a:p>
        </p:txBody>
      </p:sp>
      <p:cxnSp>
        <p:nvCxnSpPr>
          <p:cNvPr id="12" name="Straight Arrow Connector 11"/>
          <p:cNvCxnSpPr>
            <a:stCxn id="4" idx="2"/>
            <a:endCxn id="10" idx="1"/>
          </p:cNvCxnSpPr>
          <p:nvPr/>
        </p:nvCxnSpPr>
        <p:spPr bwMode="auto">
          <a:xfrm flipH="1">
            <a:off x="2159732" y="3429000"/>
            <a:ext cx="2484276" cy="1080120"/>
          </a:xfrm>
          <a:prstGeom prst="straightConnector1">
            <a:avLst/>
          </a:prstGeom>
          <a:solidFill>
            <a:schemeClr val="accent1"/>
          </a:solidFill>
          <a:ln w="76200" cap="flat" cmpd="sng" algn="ctr">
            <a:solidFill>
              <a:srgbClr val="FF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539100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8641"/>
            <a:ext cx="8640960" cy="504056"/>
          </a:xfrm>
          <a:effectLst>
            <a:glow rad="2286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bg-BG" sz="2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АОИИ В СРЕДАТА НА БАЗИТЕ ОТ ДАННИ</a:t>
            </a:r>
            <a:r>
              <a:rPr lang="en-US" sz="2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bg-BG" sz="2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ОТ ТИП </a:t>
            </a:r>
            <a:r>
              <a:rPr lang="en-US" sz="2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 MEMORY”</a:t>
            </a:r>
            <a:r>
              <a:rPr lang="bg-BG" sz="2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endParaRPr lang="bg-BG" sz="2000"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Flowchart: Magnetic Disk 3"/>
          <p:cNvSpPr/>
          <p:nvPr/>
        </p:nvSpPr>
        <p:spPr bwMode="auto">
          <a:xfrm>
            <a:off x="323528" y="2764160"/>
            <a:ext cx="1800200" cy="1656184"/>
          </a:xfrm>
          <a:prstGeom prst="flowChartMagneticDisk">
            <a:avLst/>
          </a:prstGeom>
          <a:solidFill>
            <a:srgbClr val="00FF00"/>
          </a:solidFill>
          <a:ln w="38100" cap="flat" cmpd="sng" algn="ctr">
            <a:solidFill>
              <a:srgbClr val="FF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rgbClr val="FF00FF"/>
                </a:solidFill>
              </a:rPr>
              <a:t>ОПЕРАТИВНА БАЗА</a:t>
            </a:r>
          </a:p>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rgbClr val="FF00FF"/>
                </a:solidFill>
              </a:rPr>
              <a:t> ОТ</a:t>
            </a:r>
          </a:p>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rgbClr val="FF00FF"/>
                </a:solidFill>
              </a:rPr>
              <a:t> ДАННИ</a:t>
            </a:r>
            <a:endParaRPr kumimoji="0" lang="bg-BG" sz="1600" b="1" i="0" u="none" strike="noStrike" cap="none" normalizeH="0" baseline="0" smtClean="0">
              <a:ln>
                <a:noFill/>
              </a:ln>
              <a:solidFill>
                <a:srgbClr val="FF00FF"/>
              </a:solidFill>
              <a:effectLst/>
            </a:endParaRPr>
          </a:p>
        </p:txBody>
      </p:sp>
      <p:sp>
        <p:nvSpPr>
          <p:cNvPr id="5" name="Flowchart: Magnetic Disk 4"/>
          <p:cNvSpPr/>
          <p:nvPr/>
        </p:nvSpPr>
        <p:spPr bwMode="auto">
          <a:xfrm>
            <a:off x="6980297" y="2764160"/>
            <a:ext cx="1800200" cy="1656184"/>
          </a:xfrm>
          <a:prstGeom prst="flowChartMagneticDisk">
            <a:avLst/>
          </a:prstGeom>
          <a:solidFill>
            <a:srgbClr val="66CCFF"/>
          </a:solid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rgbClr val="FF0000"/>
                </a:solidFill>
                <a:effectLst/>
                <a:latin typeface="Times New Roman" pitchFamily="18" charset="0"/>
              </a:rPr>
              <a:t>СКЛАД ЗА ДАННИ</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FF0000"/>
                </a:solidFill>
                <a:effectLst/>
                <a:latin typeface="Times New Roman" pitchFamily="18" charset="0"/>
              </a:rPr>
              <a:t>(DATA WAREHOUSE)</a:t>
            </a:r>
            <a:endParaRPr kumimoji="0" lang="bg-BG" sz="1400" b="1" i="0" u="none" strike="noStrike" cap="none" normalizeH="0" baseline="0" smtClean="0">
              <a:ln>
                <a:noFill/>
              </a:ln>
              <a:solidFill>
                <a:srgbClr val="FF0000"/>
              </a:solidFill>
              <a:effectLst/>
              <a:latin typeface="Times New Roman" pitchFamily="18" charset="0"/>
            </a:endParaRPr>
          </a:p>
        </p:txBody>
      </p:sp>
      <p:sp>
        <p:nvSpPr>
          <p:cNvPr id="6" name="Flowchart: Internal Storage 5"/>
          <p:cNvSpPr/>
          <p:nvPr/>
        </p:nvSpPr>
        <p:spPr bwMode="auto">
          <a:xfrm>
            <a:off x="3347864" y="2626397"/>
            <a:ext cx="2664296" cy="1793947"/>
          </a:xfrm>
          <a:prstGeom prst="flowChartInternalStorage">
            <a:avLst/>
          </a:prstGeom>
          <a:solidFill>
            <a:srgbClr val="FF00FF"/>
          </a:solidFill>
          <a:ln w="3810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400" b="1" i="0" u="none" strike="noStrike" cap="none" normalizeH="0" baseline="0" smtClean="0">
                <a:ln>
                  <a:noFill/>
                </a:ln>
                <a:solidFill>
                  <a:schemeClr val="bg1"/>
                </a:solidFill>
                <a:effectLst/>
                <a:latin typeface="Times New Roman" pitchFamily="18" charset="0"/>
              </a:rPr>
              <a:t>БАЗА ОТ ДАННИ ТИП </a:t>
            </a:r>
            <a:r>
              <a:rPr kumimoji="0" lang="en-US" sz="2400" b="1" i="0" u="none" strike="noStrike" cap="none" normalizeH="0" baseline="0" smtClean="0">
                <a:ln>
                  <a:noFill/>
                </a:ln>
                <a:solidFill>
                  <a:schemeClr val="bg1"/>
                </a:solidFill>
                <a:effectLst/>
                <a:latin typeface="Times New Roman" pitchFamily="18" charset="0"/>
              </a:rPr>
              <a:t>“IN MEMORY”</a:t>
            </a:r>
            <a:endParaRPr kumimoji="0" lang="bg-BG" sz="2400" b="1" i="0" u="none" strike="noStrike" cap="none" normalizeH="0" baseline="0" smtClean="0">
              <a:ln>
                <a:noFill/>
              </a:ln>
              <a:solidFill>
                <a:schemeClr val="bg1"/>
              </a:solidFill>
              <a:effectLst/>
              <a:latin typeface="Times New Roman" pitchFamily="18" charset="0"/>
            </a:endParaRPr>
          </a:p>
        </p:txBody>
      </p:sp>
      <p:sp>
        <p:nvSpPr>
          <p:cNvPr id="7" name="Flowchart: Magnetic Disk 6"/>
          <p:cNvSpPr/>
          <p:nvPr/>
        </p:nvSpPr>
        <p:spPr bwMode="auto">
          <a:xfrm>
            <a:off x="251520" y="1052736"/>
            <a:ext cx="1800200" cy="1296144"/>
          </a:xfrm>
          <a:prstGeom prst="flowChartMagneticDisk">
            <a:avLst/>
          </a:prstGeom>
          <a:solidFill>
            <a:srgbClr val="FFFF00"/>
          </a:solidFill>
          <a:ln w="381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400" b="1" i="0" u="none" strike="noStrike" cap="none" normalizeH="0" baseline="0" smtClean="0">
                <a:ln>
                  <a:noFill/>
                </a:ln>
                <a:solidFill>
                  <a:srgbClr val="008000"/>
                </a:solidFill>
                <a:effectLst/>
                <a:latin typeface="Times New Roman" pitchFamily="18" charset="0"/>
              </a:rPr>
              <a:t>ТРЕТИЧНА БАЗА ОТ ДАННИ</a:t>
            </a:r>
          </a:p>
          <a:p>
            <a:pPr marL="0" marR="0" indent="0" algn="ctr" defTabSz="914400" rtl="0" eaLnBrk="1" fontAlgn="base" latinLnBrk="0" hangingPunct="1">
              <a:lnSpc>
                <a:spcPct val="100000"/>
              </a:lnSpc>
              <a:spcBef>
                <a:spcPct val="0"/>
              </a:spcBef>
              <a:spcAft>
                <a:spcPct val="0"/>
              </a:spcAft>
              <a:buClrTx/>
              <a:buSzTx/>
              <a:buFontTx/>
              <a:buNone/>
              <a:tabLst/>
            </a:pPr>
            <a:r>
              <a:rPr lang="en-US" sz="1200" smtClean="0">
                <a:solidFill>
                  <a:srgbClr val="008000"/>
                </a:solidFill>
              </a:rPr>
              <a:t>(TERTIARY DATA BASE)</a:t>
            </a:r>
            <a:endParaRPr kumimoji="0" lang="bg-BG" sz="1200" b="1" i="0" u="none" strike="noStrike" cap="none" normalizeH="0" baseline="0" smtClean="0">
              <a:ln>
                <a:noFill/>
              </a:ln>
              <a:solidFill>
                <a:srgbClr val="008000"/>
              </a:solidFill>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5731" y="1052736"/>
            <a:ext cx="1365250" cy="1225550"/>
          </a:xfrm>
          <a:prstGeom prst="rect">
            <a:avLst/>
          </a:prstGeom>
          <a:noFill/>
          <a:ln>
            <a:noFill/>
          </a:ln>
          <a:effectLst>
            <a:glow rad="2286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own Arrow Callout 7"/>
          <p:cNvSpPr/>
          <p:nvPr/>
        </p:nvSpPr>
        <p:spPr bwMode="auto">
          <a:xfrm rot="10800000" flipV="1">
            <a:off x="2699792" y="980729"/>
            <a:ext cx="4032448" cy="1645668"/>
          </a:xfrm>
          <a:prstGeom prst="downArrowCallout">
            <a:avLst/>
          </a:prstGeom>
          <a:solidFill>
            <a:schemeClr val="accent1"/>
          </a:solidFill>
          <a:ln w="38100" cap="flat" cmpd="sng" algn="ctr">
            <a:solidFill>
              <a:srgbClr val="6600CC"/>
            </a:solidFill>
            <a:prstDash val="solid"/>
            <a:round/>
            <a:headEnd type="none" w="med" len="med"/>
            <a:tailEnd type="none" w="med" len="med"/>
          </a:ln>
          <a:effectLst>
            <a:glow rad="228600">
              <a:schemeClr val="accent1">
                <a:satMod val="175000"/>
                <a:alpha val="40000"/>
              </a:schemeClr>
            </a:glow>
            <a:outerShdw dist="35921" dir="2700000" algn="ctr" rotWithShape="0">
              <a:schemeClr val="bg2"/>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200" i="0" u="none" strike="noStrike" normalizeH="0" baseline="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rPr>
              <a:t>ЗАДАЧИ НА АОИИ,</a:t>
            </a:r>
            <a:r>
              <a:rPr kumimoji="0" lang="bg-BG" sz="2200" i="0" u="none" strike="noStrike" normalizeH="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rPr>
              <a:t> РЕШАВАНИ В РЕЖИМ</a:t>
            </a:r>
            <a:r>
              <a:rPr kumimoji="0" lang="en-US" sz="2200" i="0" u="none" strike="noStrike" normalizeH="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rPr>
              <a:t> “REAL TIME”</a:t>
            </a:r>
            <a:r>
              <a:rPr kumimoji="0" lang="bg-BG" sz="2200" i="0" u="none" strike="noStrike" normalizeH="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rPr>
              <a:t> </a:t>
            </a:r>
            <a:endParaRPr kumimoji="0" lang="bg-BG" sz="2200" i="0" u="none" strike="noStrike" normalizeH="0" baseline="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endParaRPr>
          </a:p>
        </p:txBody>
      </p:sp>
      <p:sp>
        <p:nvSpPr>
          <p:cNvPr id="10" name="Rectangle 12"/>
          <p:cNvSpPr>
            <a:spLocks noChangeArrowheads="1"/>
          </p:cNvSpPr>
          <p:nvPr/>
        </p:nvSpPr>
        <p:spPr bwMode="auto">
          <a:xfrm>
            <a:off x="214289" y="6450217"/>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9" name="Left-Right Arrow 8"/>
          <p:cNvSpPr/>
          <p:nvPr/>
        </p:nvSpPr>
        <p:spPr bwMode="auto">
          <a:xfrm>
            <a:off x="2123728" y="3429000"/>
            <a:ext cx="1224136" cy="360040"/>
          </a:xfrm>
          <a:prstGeom prst="leftRightArrow">
            <a:avLst/>
          </a:prstGeom>
          <a:solidFill>
            <a:srgbClr val="00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2" name="Left-Right Arrow 11"/>
          <p:cNvSpPr/>
          <p:nvPr/>
        </p:nvSpPr>
        <p:spPr bwMode="auto">
          <a:xfrm>
            <a:off x="6012160" y="3440367"/>
            <a:ext cx="968137" cy="360040"/>
          </a:xfrm>
          <a:prstGeom prst="leftRightArrow">
            <a:avLst/>
          </a:prstGeom>
          <a:solidFill>
            <a:srgbClr val="66CC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3" name="Left-Right Arrow 12"/>
          <p:cNvSpPr/>
          <p:nvPr/>
        </p:nvSpPr>
        <p:spPr bwMode="auto">
          <a:xfrm rot="1325444">
            <a:off x="1896526" y="2339811"/>
            <a:ext cx="1528666" cy="360040"/>
          </a:xfrm>
          <a:prstGeom prst="leftRightArrow">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4" name="Left-Right Arrow 13"/>
          <p:cNvSpPr/>
          <p:nvPr/>
        </p:nvSpPr>
        <p:spPr bwMode="auto">
          <a:xfrm rot="20357400">
            <a:off x="5985213" y="2361498"/>
            <a:ext cx="1494053" cy="360040"/>
          </a:xfrm>
          <a:prstGeom prst="leftRightArrow">
            <a:avLst/>
          </a:prstGeom>
          <a:solidFill>
            <a:srgbClr val="000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1" name="Flowchart: Multidocument 10"/>
          <p:cNvSpPr/>
          <p:nvPr/>
        </p:nvSpPr>
        <p:spPr bwMode="auto">
          <a:xfrm>
            <a:off x="4716016" y="5301208"/>
            <a:ext cx="3888432" cy="1368152"/>
          </a:xfrm>
          <a:prstGeom prst="flowChartMultidocument">
            <a:avLst/>
          </a:prstGeom>
          <a:solidFill>
            <a:srgbClr val="FF99FF"/>
          </a:solidFill>
          <a:ln w="38100" cap="flat" cmpd="sng" algn="ctr">
            <a:solidFill>
              <a:srgbClr val="66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rgbClr val="6600FF"/>
                </a:solidFill>
              </a:rPr>
              <a:t>ОТЧЕТИ И СПРАВКИ</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6600FF"/>
                </a:solidFill>
                <a:effectLst/>
                <a:latin typeface="Times New Roman" pitchFamily="18" charset="0"/>
              </a:rPr>
              <a:t>(REPORTS</a:t>
            </a:r>
            <a:r>
              <a:rPr kumimoji="0" lang="en-US" sz="1600" b="1" i="0" u="none" strike="noStrike" cap="none" normalizeH="0" smtClean="0">
                <a:ln>
                  <a:noFill/>
                </a:ln>
                <a:solidFill>
                  <a:srgbClr val="6600FF"/>
                </a:solidFill>
                <a:effectLst/>
              </a:rPr>
              <a:t> AND QUERYS)</a:t>
            </a:r>
            <a:endParaRPr lang="en-US" sz="1600">
              <a:solidFill>
                <a:srgbClr val="6600FF"/>
              </a:solidFill>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1400" b="1" i="0" u="none" strike="noStrike" cap="none" normalizeH="0" baseline="0" smtClean="0">
                <a:ln>
                  <a:noFill/>
                </a:ln>
                <a:solidFill>
                  <a:srgbClr val="6600FF"/>
                </a:solidFill>
                <a:effectLst/>
                <a:latin typeface="Times New Roman" pitchFamily="18" charset="0"/>
              </a:rPr>
              <a:t>В РЕАЛНО ВРЕМЕ </a:t>
            </a:r>
            <a:r>
              <a:rPr kumimoji="0" lang="en-US" sz="1400" b="1" i="0" u="none" strike="noStrike" cap="none" normalizeH="0" baseline="0" smtClean="0">
                <a:ln>
                  <a:noFill/>
                </a:ln>
                <a:solidFill>
                  <a:srgbClr val="6600FF"/>
                </a:solidFill>
                <a:effectLst/>
                <a:latin typeface="Times New Roman" pitchFamily="18" charset="0"/>
              </a:rPr>
              <a:t>(REAL TIME)</a:t>
            </a:r>
            <a:endParaRPr kumimoji="0" lang="bg-BG" sz="1400" b="1" i="0" u="none" strike="noStrike" cap="none" normalizeH="0" baseline="0" smtClean="0">
              <a:ln>
                <a:noFill/>
              </a:ln>
              <a:solidFill>
                <a:srgbClr val="6600FF"/>
              </a:solidFill>
              <a:effectLst/>
              <a:latin typeface="Times New Roman" pitchFamily="18" charset="0"/>
            </a:endParaRP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95" y="4941168"/>
            <a:ext cx="1365250" cy="1225550"/>
          </a:xfrm>
          <a:prstGeom prst="rect">
            <a:avLst/>
          </a:prstGeom>
          <a:noFill/>
          <a:ln>
            <a:noFill/>
          </a:ln>
          <a:effectLst>
            <a:glow rad="2286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Left-Right Arrow 16"/>
          <p:cNvSpPr/>
          <p:nvPr/>
        </p:nvSpPr>
        <p:spPr bwMode="auto">
          <a:xfrm rot="2300104">
            <a:off x="5697316" y="4696201"/>
            <a:ext cx="1433555" cy="360040"/>
          </a:xfrm>
          <a:prstGeom prst="leftRightArrow">
            <a:avLst/>
          </a:prstGeom>
          <a:solidFill>
            <a:srgbClr val="FF99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18" name="Left-Right Arrow 17"/>
          <p:cNvSpPr/>
          <p:nvPr/>
        </p:nvSpPr>
        <p:spPr bwMode="auto">
          <a:xfrm rot="20172710">
            <a:off x="1814405" y="4575944"/>
            <a:ext cx="1606810" cy="360040"/>
          </a:xfrm>
          <a:prstGeom prst="leftRightArrow">
            <a:avLst/>
          </a:prstGeom>
          <a:solidFill>
            <a:srgbClr val="FFCC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699700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1.gstatic.com/images?q=tbn:ANd9GcSzX_0QBj0_8oCxRKM3l5L6k5pziwRqwZ7xbOf_91X0rpCGy9h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352928"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63588" y="332656"/>
            <a:ext cx="7560840" cy="830997"/>
          </a:xfrm>
          <a:prstGeom prst="rect">
            <a:avLst/>
          </a:prstGeom>
          <a:effectLst>
            <a:glow rad="228600">
              <a:schemeClr val="accent1">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ОБСЪЖДАНЕ И ВЗЕМАНЕ НА ОПЕРАТИВНИ РЕШЕНИЯ</a:t>
            </a:r>
            <a:endParaRPr lang="bg-BG">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5203347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332656"/>
            <a:ext cx="8064896" cy="830997"/>
          </a:xfrm>
          <a:prstGeom prst="rect">
            <a:avLst/>
          </a:prstGeom>
          <a:ln w="57150">
            <a:solidFill>
              <a:srgbClr val="FF0000"/>
            </a:solidFill>
          </a:ln>
          <a:effectLst>
            <a:glow rad="228600">
              <a:schemeClr val="accent1">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bg-BG"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ЦЕНТЪР ЗА ДАННИ </a:t>
            </a:r>
            <a:r>
              <a:rPr lang="en-US"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(DATA CENTER)</a:t>
            </a:r>
            <a:endParaRPr lang="bg-BG"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ЦЕНТЪР ЗА ОБРАБОТКА НА ДАННИ</a:t>
            </a:r>
            <a:endParaRPr lang="bg-BG">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1" y="1412776"/>
            <a:ext cx="8640959"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3" name="TextBox 2"/>
          <p:cNvSpPr txBox="1"/>
          <p:nvPr/>
        </p:nvSpPr>
        <p:spPr>
          <a:xfrm>
            <a:off x="2195736" y="6444004"/>
            <a:ext cx="6624736" cy="369332"/>
          </a:xfrm>
          <a:prstGeom prst="rect">
            <a:avLst/>
          </a:prstGeom>
          <a:noFill/>
        </p:spPr>
        <p:txBody>
          <a:bodyPr wrap="square" rtlCol="0">
            <a:spAutoFit/>
          </a:bodyPr>
          <a:lstStyle/>
          <a:p>
            <a:r>
              <a:rPr lang="en-US" sz="1800">
                <a:solidFill>
                  <a:srgbClr val="0000FF"/>
                </a:solidFill>
              </a:rPr>
              <a:t>http://www.datacentermap.com</a:t>
            </a:r>
            <a:r>
              <a:rPr lang="en-US" sz="1800" smtClean="0">
                <a:solidFill>
                  <a:srgbClr val="0000FF"/>
                </a:solidFill>
              </a:rPr>
              <a:t>/</a:t>
            </a:r>
            <a:endParaRPr lang="bg-BG" sz="1800" smtClean="0">
              <a:solidFill>
                <a:srgbClr val="0000FF"/>
              </a:solidFill>
            </a:endParaRPr>
          </a:p>
        </p:txBody>
      </p:sp>
    </p:spTree>
    <p:extLst>
      <p:ext uri="{BB962C8B-B14F-4D97-AF65-F5344CB8AC3E}">
        <p14:creationId xmlns:p14="http://schemas.microsoft.com/office/powerpoint/2010/main" val="6283175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260648"/>
            <a:ext cx="8712968" cy="6120680"/>
          </a:xfrm>
        </p:spPr>
        <p:txBody>
          <a:bodyPr/>
          <a:lstStyle/>
          <a:p>
            <a:pPr algn="l"/>
            <a:r>
              <a:rPr lang="bg-BG" sz="1800" smtClean="0"/>
              <a:t>	</a:t>
            </a:r>
            <a:r>
              <a:rPr lang="bg-BG" sz="1800" b="1" i="1" u="sng" smtClean="0">
                <a:solidFill>
                  <a:srgbClr val="FF0000"/>
                </a:solidFill>
              </a:rPr>
              <a:t>1. Същност и определение</a:t>
            </a:r>
          </a:p>
          <a:p>
            <a:pPr algn="l"/>
            <a:r>
              <a:rPr lang="bg-BG" sz="1800" b="1"/>
              <a:t>	</a:t>
            </a:r>
            <a:r>
              <a:rPr lang="ru-RU" sz="1800" b="1" smtClean="0"/>
              <a:t>Центърът за данни – ЦД (</a:t>
            </a:r>
            <a:r>
              <a:rPr lang="ru-RU" sz="1800" b="1" smtClean="0">
                <a:solidFill>
                  <a:srgbClr val="0000FF"/>
                </a:solidFill>
              </a:rPr>
              <a:t>от английски </a:t>
            </a:r>
            <a:r>
              <a:rPr lang="en-US" sz="1800" b="1" smtClean="0">
                <a:solidFill>
                  <a:srgbClr val="0000FF"/>
                </a:solidFill>
              </a:rPr>
              <a:t>Data Center</a:t>
            </a:r>
            <a:r>
              <a:rPr lang="en-US" sz="1800" b="1" smtClean="0"/>
              <a:t>)</a:t>
            </a:r>
            <a:r>
              <a:rPr lang="bg-BG" sz="1800" b="1" smtClean="0"/>
              <a:t>, или център за (съхраняване и) обработка на данни (ЦСОД/ЦОД) – по същество това е специализирана сграда или помощения за разполагане (хостинг) на сървърно и комуникационно оборудване, както и инфраструктура за подключване на абонати към мрежовите канали на Интернет.</a:t>
            </a:r>
          </a:p>
          <a:p>
            <a:pPr algn="l"/>
            <a:r>
              <a:rPr lang="bg-BG" sz="1800" b="1"/>
              <a:t>	</a:t>
            </a:r>
            <a:endParaRPr lang="bg-BG" sz="1800" b="1" smtClean="0"/>
          </a:p>
          <a:p>
            <a:pPr algn="l"/>
            <a:r>
              <a:rPr lang="bg-BG" sz="1800" b="1"/>
              <a:t>	</a:t>
            </a:r>
            <a:r>
              <a:rPr lang="bg-BG" sz="1800" b="1" i="1" u="sng" smtClean="0">
                <a:solidFill>
                  <a:srgbClr val="FF0000"/>
                </a:solidFill>
              </a:rPr>
              <a:t>2. Основно предназначение</a:t>
            </a:r>
          </a:p>
          <a:p>
            <a:pPr algn="l"/>
            <a:r>
              <a:rPr lang="bg-BG" sz="1800" b="1"/>
              <a:t>	</a:t>
            </a:r>
            <a:r>
              <a:rPr lang="ru-RU" sz="1800" smtClean="0"/>
              <a:t> </a:t>
            </a:r>
            <a:r>
              <a:rPr lang="en-US" sz="1800" b="1" smtClean="0"/>
              <a:t>Data Center</a:t>
            </a:r>
            <a:r>
              <a:rPr lang="bg-BG" sz="1800" b="1" smtClean="0"/>
              <a:t> </a:t>
            </a:r>
            <a:r>
              <a:rPr lang="bg-BG" sz="1800" b="1" smtClean="0">
                <a:solidFill>
                  <a:srgbClr val="008000"/>
                </a:solidFill>
              </a:rPr>
              <a:t>изпълнява функциите </a:t>
            </a:r>
            <a:r>
              <a:rPr lang="bg-BG" sz="1800" b="1" smtClean="0"/>
              <a:t>по обработка, съхраняване и разпространяване на данни и информация, по правило, в интерес на корпоративните клиенти – той е ориентиран към решаването на бизнес задачи по пътя на предоставянето на информационни услуги.</a:t>
            </a:r>
          </a:p>
          <a:p>
            <a:pPr algn="l"/>
            <a:r>
              <a:rPr lang="bg-BG" sz="1800" b="1"/>
              <a:t>	</a:t>
            </a:r>
            <a:r>
              <a:rPr lang="bg-BG" sz="1800" b="1" smtClean="0"/>
              <a:t>Консолидацията на изчислителни ресурси и средства за съхраняване на данни в </a:t>
            </a:r>
            <a:r>
              <a:rPr lang="en-US" sz="1800" b="1" smtClean="0"/>
              <a:t>Data Center</a:t>
            </a:r>
            <a:r>
              <a:rPr lang="bg-BG" sz="1800" b="1" smtClean="0"/>
              <a:t> позволява да се съкрати съвкупната стойност на владението на </a:t>
            </a:r>
            <a:r>
              <a:rPr lang="en-US" sz="1800" b="1" smtClean="0"/>
              <a:t>IT</a:t>
            </a:r>
            <a:r>
              <a:rPr lang="bg-BG" sz="1800" b="1" smtClean="0"/>
              <a:t>-инфраструктурата за сметка на възможността за ефективно използване на техническите средства, например, преразпределение на натоварването, а така също  и за сметка на съкращаване на разходите за администриране.</a:t>
            </a:r>
          </a:p>
          <a:p>
            <a:pPr algn="l"/>
            <a:endParaRPr lang="bg-BG" sz="1800" b="1"/>
          </a:p>
          <a:p>
            <a:pPr algn="l"/>
            <a:r>
              <a:rPr lang="bg-BG" sz="1800" b="1" smtClean="0"/>
              <a:t>	</a:t>
            </a:r>
            <a:r>
              <a:rPr lang="bg-BG" sz="1800" b="1" i="1" u="sng" smtClean="0">
                <a:solidFill>
                  <a:srgbClr val="FF0000"/>
                </a:solidFill>
              </a:rPr>
              <a:t>3. Най-важен критерий за функциониране</a:t>
            </a:r>
          </a:p>
          <a:p>
            <a:pPr algn="l"/>
            <a:r>
              <a:rPr lang="bg-BG" sz="1800" b="1"/>
              <a:t>	</a:t>
            </a:r>
            <a:r>
              <a:rPr lang="en-US" sz="1800" b="1" smtClean="0"/>
              <a:t>Data Center</a:t>
            </a:r>
            <a:r>
              <a:rPr lang="bg-BG" sz="1800" b="1" smtClean="0"/>
              <a:t> </a:t>
            </a:r>
            <a:r>
              <a:rPr lang="bg-BG" sz="1800" b="1" smtClean="0">
                <a:solidFill>
                  <a:srgbClr val="FF00FF"/>
                </a:solidFill>
              </a:rPr>
              <a:t>обикновено се разполага </a:t>
            </a:r>
            <a:r>
              <a:rPr lang="bg-BG" sz="1800" b="1" smtClean="0"/>
              <a:t>в пределите или в непосредствена</a:t>
            </a:r>
            <a:endParaRPr lang="bg-BG" sz="1800" b="1"/>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338127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260648"/>
            <a:ext cx="8712968" cy="6120680"/>
          </a:xfrm>
        </p:spPr>
        <p:txBody>
          <a:bodyPr/>
          <a:lstStyle/>
          <a:p>
            <a:pPr algn="l"/>
            <a:r>
              <a:rPr lang="ru-RU" sz="1800" b="1" smtClean="0"/>
              <a:t>близост до комункационен възел или точки за присъствие на един или няколко комуникационни оператора. Качеството и пропускаталената способност на каналите влияят на равнището на предоставяните услуги, доколкото основен критерий за оценка на качеството за работа на всеки център за данни се явява времето за достъп до сървъра/сървърите (аптайм).</a:t>
            </a:r>
          </a:p>
          <a:p>
            <a:pPr algn="l"/>
            <a:endParaRPr lang="ru-RU" sz="1800" b="1"/>
          </a:p>
          <a:p>
            <a:pPr algn="l"/>
            <a:r>
              <a:rPr lang="ru-RU" sz="1800" b="1" smtClean="0"/>
              <a:t>	</a:t>
            </a:r>
            <a:r>
              <a:rPr lang="ru-RU" sz="1800" b="1" i="1" u="sng" smtClean="0">
                <a:solidFill>
                  <a:srgbClr val="FF0000"/>
                </a:solidFill>
              </a:rPr>
              <a:t>4. Кратки исторически жалони на </a:t>
            </a:r>
            <a:r>
              <a:rPr lang="en-US" sz="1800" b="1" i="1" u="sng" smtClean="0">
                <a:solidFill>
                  <a:srgbClr val="FF0000"/>
                </a:solidFill>
              </a:rPr>
              <a:t>Data Center</a:t>
            </a:r>
            <a:endParaRPr lang="bg-BG" sz="1800" b="1" i="1" u="sng" smtClean="0">
              <a:solidFill>
                <a:srgbClr val="FF0000"/>
              </a:solidFill>
            </a:endParaRPr>
          </a:p>
          <a:p>
            <a:pPr marL="285750" indent="-285750" algn="l">
              <a:buClr>
                <a:srgbClr val="008000"/>
              </a:buClr>
              <a:buSzPct val="150000"/>
              <a:buFont typeface="Wingdings" pitchFamily="2" charset="2"/>
              <a:buChar char="§"/>
            </a:pPr>
            <a:r>
              <a:rPr lang="bg-BG" sz="1800" b="1" smtClean="0"/>
              <a:t>Историята на развитието на центровете за данни започва с големте компютърни зали (машинни зали) на електронно-изчислителните центрове от ерата на зараждането на компютърната индустрия – </a:t>
            </a:r>
            <a:r>
              <a:rPr lang="en-US" sz="1800" b="1" smtClean="0">
                <a:solidFill>
                  <a:srgbClr val="6600CC"/>
                </a:solidFill>
              </a:rPr>
              <a:t>mainframe coputers</a:t>
            </a:r>
            <a:r>
              <a:rPr lang="bg-BG" sz="1800" b="1" smtClean="0"/>
              <a:t>;</a:t>
            </a:r>
          </a:p>
          <a:p>
            <a:pPr marL="285750" indent="-285750" algn="l">
              <a:buClr>
                <a:srgbClr val="008000"/>
              </a:buClr>
              <a:buSzPct val="150000"/>
              <a:buFont typeface="Wingdings" pitchFamily="2" charset="2"/>
              <a:buChar char="§"/>
            </a:pPr>
            <a:r>
              <a:rPr lang="bg-BG" sz="1800" b="1" smtClean="0"/>
              <a:t>В периода на бурното развитие на компютърната индустрия и с появата на </a:t>
            </a:r>
            <a:r>
              <a:rPr lang="bg-BG" sz="1800" b="1" smtClean="0">
                <a:solidFill>
                  <a:srgbClr val="008000"/>
                </a:solidFill>
              </a:rPr>
              <a:t>микрокомпютрите, в частност на персоналните компютри </a:t>
            </a:r>
            <a:r>
              <a:rPr lang="bg-BG" sz="1800" b="1" smtClean="0"/>
              <a:t>– условията на експлоатация не бяха от решаващо значение. В началото на 90-те години на 20-ти век, със създаването и използването на </a:t>
            </a:r>
            <a:r>
              <a:rPr lang="bg-BG" sz="1800" b="1" smtClean="0">
                <a:solidFill>
                  <a:srgbClr val="0000FF"/>
                </a:solidFill>
              </a:rPr>
              <a:t>архитектурата „клиент-сървър“ </a:t>
            </a:r>
            <a:r>
              <a:rPr lang="bg-BG" sz="1800" b="1" smtClean="0"/>
              <a:t>започнаха да се изграждат „сървърни помещения – сървърни центрове“, като постепенно се възприеха стандарти и изисквания за оборудване и експлоатация. Сървърните центрове на големите корпоративни бизнес организации, организирани по съвременни технологии и изисквания, както и придобиването на разширена функционалност, започнаха да се наричат „центрове за данни“;</a:t>
            </a:r>
          </a:p>
          <a:p>
            <a:pPr marL="285750" indent="-285750" algn="l">
              <a:buClr>
                <a:srgbClr val="008000"/>
              </a:buClr>
              <a:buSzPct val="150000"/>
              <a:buFont typeface="Wingdings" pitchFamily="2" charset="2"/>
              <a:buChar char="§"/>
            </a:pPr>
            <a:r>
              <a:rPr lang="bg-BG" sz="1800" b="1" smtClean="0">
                <a:solidFill>
                  <a:srgbClr val="FF00FF"/>
                </a:solidFill>
              </a:rPr>
              <a:t>Бумът на центровете за данни </a:t>
            </a:r>
            <a:r>
              <a:rPr lang="bg-BG" sz="1800" b="1" smtClean="0"/>
              <a:t>започна през периода 1995 – 2000 г. През този</a:t>
            </a:r>
            <a:endParaRPr lang="bg-BG" sz="1800" b="1"/>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1155500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8313" y="260350"/>
            <a:ext cx="8137525" cy="792163"/>
          </a:xfrm>
          <a:ln w="76200">
            <a:solidFill>
              <a:srgbClr val="008000"/>
            </a:solidFill>
            <a:miter lim="800000"/>
            <a:headEnd/>
            <a:tailEnd/>
          </a:ln>
        </p:spPr>
        <p:txBody>
          <a:bodyPr/>
          <a:lstStyle/>
          <a:p>
            <a:r>
              <a:rPr lang="bg-BG" sz="2800" b="1">
                <a:solidFill>
                  <a:srgbClr val="FF00FF"/>
                </a:solidFill>
              </a:rPr>
              <a:t>Б)</a:t>
            </a:r>
            <a:r>
              <a:rPr lang="bg-BG" sz="2800" b="1">
                <a:solidFill>
                  <a:srgbClr val="0033CC"/>
                </a:solidFill>
              </a:rPr>
              <a:t> Управленски цикъл – измерения и обхват.</a:t>
            </a:r>
          </a:p>
        </p:txBody>
      </p:sp>
      <p:sp>
        <p:nvSpPr>
          <p:cNvPr id="34819" name="Rectangle 3"/>
          <p:cNvSpPr>
            <a:spLocks noChangeArrowheads="1"/>
          </p:cNvSpPr>
          <p:nvPr/>
        </p:nvSpPr>
        <p:spPr bwMode="auto">
          <a:xfrm>
            <a:off x="179388" y="6381750"/>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rPr>
              <a:t>© </a:t>
            </a:r>
            <a:r>
              <a:rPr lang="bg-BG" sz="1200" smtClean="0">
                <a:solidFill>
                  <a:srgbClr val="CC3300"/>
                </a:solidFill>
              </a:rPr>
              <a:t>доц</a:t>
            </a:r>
            <a:r>
              <a:rPr lang="bg-BG" sz="1200">
                <a:solidFill>
                  <a:srgbClr val="CC3300"/>
                </a:solidFill>
              </a:rPr>
              <a:t>. д-р Л. Краев</a:t>
            </a:r>
          </a:p>
        </p:txBody>
      </p:sp>
      <p:grpSp>
        <p:nvGrpSpPr>
          <p:cNvPr id="34820" name="Group 4"/>
          <p:cNvGrpSpPr>
            <a:grpSpLocks/>
          </p:cNvGrpSpPr>
          <p:nvPr/>
        </p:nvGrpSpPr>
        <p:grpSpPr bwMode="auto">
          <a:xfrm>
            <a:off x="323850" y="1341438"/>
            <a:ext cx="8497888" cy="5040312"/>
            <a:chOff x="204" y="845"/>
            <a:chExt cx="5353" cy="3175"/>
          </a:xfrm>
        </p:grpSpPr>
        <p:sp>
          <p:nvSpPr>
            <p:cNvPr id="34821" name="AutoShape 5"/>
            <p:cNvSpPr>
              <a:spLocks noChangeArrowheads="1"/>
            </p:cNvSpPr>
            <p:nvPr/>
          </p:nvSpPr>
          <p:spPr bwMode="auto">
            <a:xfrm flipV="1">
              <a:off x="204" y="2024"/>
              <a:ext cx="1134" cy="454"/>
            </a:xfrm>
            <a:prstGeom prst="wedgeRoundRectCallout">
              <a:avLst>
                <a:gd name="adj1" fmla="val -29014"/>
                <a:gd name="adj2" fmla="val 7926"/>
                <a:gd name="adj3" fmla="val 16667"/>
              </a:avLst>
            </a:prstGeom>
            <a:solidFill>
              <a:srgbClr val="FFFF00"/>
            </a:solidFill>
            <a:ln w="2857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r>
                <a:rPr lang="bg-BG" sz="1400">
                  <a:solidFill>
                    <a:srgbClr val="FF3300"/>
                  </a:solidFill>
                </a:rPr>
                <a:t>Бизнес процес</a:t>
              </a:r>
            </a:p>
            <a:p>
              <a:r>
                <a:rPr lang="bg-BG" sz="1400">
                  <a:solidFill>
                    <a:srgbClr val="FF3300"/>
                  </a:solidFill>
                </a:rPr>
                <a:t>(Бизнес ситуация)</a:t>
              </a:r>
            </a:p>
          </p:txBody>
        </p:sp>
        <p:sp>
          <p:nvSpPr>
            <p:cNvPr id="34822" name="Oval 6"/>
            <p:cNvSpPr>
              <a:spLocks noChangeArrowheads="1"/>
            </p:cNvSpPr>
            <p:nvPr/>
          </p:nvSpPr>
          <p:spPr bwMode="auto">
            <a:xfrm>
              <a:off x="204" y="2976"/>
              <a:ext cx="1225" cy="272"/>
            </a:xfrm>
            <a:prstGeom prst="ellipse">
              <a:avLst/>
            </a:prstGeom>
            <a:solidFill>
              <a:srgbClr val="99FF33"/>
            </a:solid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600"/>
                <a:t>Организиране</a:t>
              </a:r>
            </a:p>
          </p:txBody>
        </p:sp>
        <p:sp>
          <p:nvSpPr>
            <p:cNvPr id="34823" name="Oval 7"/>
            <p:cNvSpPr>
              <a:spLocks noChangeArrowheads="1"/>
            </p:cNvSpPr>
            <p:nvPr/>
          </p:nvSpPr>
          <p:spPr bwMode="auto">
            <a:xfrm>
              <a:off x="1927" y="3748"/>
              <a:ext cx="1225" cy="272"/>
            </a:xfrm>
            <a:prstGeom prst="ellipse">
              <a:avLst/>
            </a:prstGeom>
            <a:solidFill>
              <a:srgbClr val="FFCCFF"/>
            </a:solid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600"/>
                <a:t>Ръководство</a:t>
              </a:r>
            </a:p>
          </p:txBody>
        </p:sp>
        <p:sp>
          <p:nvSpPr>
            <p:cNvPr id="34824" name="Oval 8"/>
            <p:cNvSpPr>
              <a:spLocks noChangeArrowheads="1"/>
            </p:cNvSpPr>
            <p:nvPr/>
          </p:nvSpPr>
          <p:spPr bwMode="auto">
            <a:xfrm>
              <a:off x="4241" y="3158"/>
              <a:ext cx="1225" cy="272"/>
            </a:xfrm>
            <a:prstGeom prst="ellipse">
              <a:avLst/>
            </a:prstGeom>
            <a:solidFill>
              <a:srgbClr val="66FFFF"/>
            </a:solid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600"/>
                <a:t>Планиране</a:t>
              </a:r>
            </a:p>
          </p:txBody>
        </p:sp>
        <p:sp>
          <p:nvSpPr>
            <p:cNvPr id="34825" name="Oval 9"/>
            <p:cNvSpPr>
              <a:spLocks noChangeArrowheads="1"/>
            </p:cNvSpPr>
            <p:nvPr/>
          </p:nvSpPr>
          <p:spPr bwMode="auto">
            <a:xfrm>
              <a:off x="4332" y="2069"/>
              <a:ext cx="1225" cy="272"/>
            </a:xfrm>
            <a:prstGeom prst="ellipse">
              <a:avLst/>
            </a:prstGeom>
            <a:solidFill>
              <a:srgbClr val="FF9999"/>
            </a:solid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600"/>
                <a:t>Отчитане</a:t>
              </a:r>
            </a:p>
          </p:txBody>
        </p:sp>
        <p:sp>
          <p:nvSpPr>
            <p:cNvPr id="34826" name="Oval 10"/>
            <p:cNvSpPr>
              <a:spLocks noChangeArrowheads="1"/>
            </p:cNvSpPr>
            <p:nvPr/>
          </p:nvSpPr>
          <p:spPr bwMode="auto">
            <a:xfrm>
              <a:off x="4105" y="890"/>
              <a:ext cx="1225" cy="272"/>
            </a:xfrm>
            <a:prstGeom prst="ellipse">
              <a:avLst/>
            </a:prstGeom>
            <a:solidFill>
              <a:srgbClr val="66CCFF"/>
            </a:solid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600"/>
                <a:t>Анализ</a:t>
              </a:r>
            </a:p>
          </p:txBody>
        </p:sp>
        <p:sp>
          <p:nvSpPr>
            <p:cNvPr id="34827" name="Oval 11"/>
            <p:cNvSpPr>
              <a:spLocks noChangeArrowheads="1"/>
            </p:cNvSpPr>
            <p:nvPr/>
          </p:nvSpPr>
          <p:spPr bwMode="auto">
            <a:xfrm>
              <a:off x="1927" y="845"/>
              <a:ext cx="1225" cy="272"/>
            </a:xfrm>
            <a:prstGeom prst="ellipse">
              <a:avLst/>
            </a:prstGeom>
            <a:solidFill>
              <a:srgbClr val="FF5050"/>
            </a:solid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600"/>
                <a:t>Контрол</a:t>
              </a:r>
            </a:p>
          </p:txBody>
        </p:sp>
        <p:sp>
          <p:nvSpPr>
            <p:cNvPr id="34828" name="Oval 12"/>
            <p:cNvSpPr>
              <a:spLocks noChangeArrowheads="1"/>
            </p:cNvSpPr>
            <p:nvPr/>
          </p:nvSpPr>
          <p:spPr bwMode="auto">
            <a:xfrm>
              <a:off x="249" y="1162"/>
              <a:ext cx="1225" cy="272"/>
            </a:xfrm>
            <a:prstGeom prst="ellipse">
              <a:avLst/>
            </a:prstGeom>
            <a:solidFill>
              <a:srgbClr val="CCCC00"/>
            </a:solid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600"/>
                <a:t>Регулиране</a:t>
              </a:r>
            </a:p>
          </p:txBody>
        </p:sp>
        <p:sp>
          <p:nvSpPr>
            <p:cNvPr id="34829" name="Line 13"/>
            <p:cNvSpPr>
              <a:spLocks noChangeShapeType="1"/>
            </p:cNvSpPr>
            <p:nvPr/>
          </p:nvSpPr>
          <p:spPr bwMode="auto">
            <a:xfrm>
              <a:off x="703" y="2478"/>
              <a:ext cx="45" cy="49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30" name="Line 14"/>
            <p:cNvSpPr>
              <a:spLocks noChangeShapeType="1"/>
            </p:cNvSpPr>
            <p:nvPr/>
          </p:nvSpPr>
          <p:spPr bwMode="auto">
            <a:xfrm>
              <a:off x="793" y="3249"/>
              <a:ext cx="1134" cy="63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31" name="Line 15"/>
            <p:cNvSpPr>
              <a:spLocks noChangeShapeType="1"/>
            </p:cNvSpPr>
            <p:nvPr/>
          </p:nvSpPr>
          <p:spPr bwMode="auto">
            <a:xfrm flipV="1">
              <a:off x="3152" y="3430"/>
              <a:ext cx="1542" cy="454"/>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32" name="Line 16"/>
            <p:cNvSpPr>
              <a:spLocks noChangeShapeType="1"/>
            </p:cNvSpPr>
            <p:nvPr/>
          </p:nvSpPr>
          <p:spPr bwMode="auto">
            <a:xfrm flipV="1">
              <a:off x="4876" y="2341"/>
              <a:ext cx="45" cy="81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33" name="Line 17"/>
            <p:cNvSpPr>
              <a:spLocks noChangeShapeType="1"/>
            </p:cNvSpPr>
            <p:nvPr/>
          </p:nvSpPr>
          <p:spPr bwMode="auto">
            <a:xfrm flipH="1" flipV="1">
              <a:off x="4785" y="1162"/>
              <a:ext cx="136" cy="90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34" name="Line 18"/>
            <p:cNvSpPr>
              <a:spLocks noChangeShapeType="1"/>
            </p:cNvSpPr>
            <p:nvPr/>
          </p:nvSpPr>
          <p:spPr bwMode="auto">
            <a:xfrm flipH="1" flipV="1">
              <a:off x="3152" y="981"/>
              <a:ext cx="953" cy="4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35" name="Line 19"/>
            <p:cNvSpPr>
              <a:spLocks noChangeShapeType="1"/>
            </p:cNvSpPr>
            <p:nvPr/>
          </p:nvSpPr>
          <p:spPr bwMode="auto">
            <a:xfrm flipH="1">
              <a:off x="1066" y="981"/>
              <a:ext cx="861" cy="181"/>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36" name="Line 20"/>
            <p:cNvSpPr>
              <a:spLocks noChangeShapeType="1"/>
            </p:cNvSpPr>
            <p:nvPr/>
          </p:nvSpPr>
          <p:spPr bwMode="auto">
            <a:xfrm flipH="1">
              <a:off x="703" y="1434"/>
              <a:ext cx="45" cy="59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grpSp>
      <p:grpSp>
        <p:nvGrpSpPr>
          <p:cNvPr id="34837" name="Group 21"/>
          <p:cNvGrpSpPr>
            <a:grpSpLocks/>
          </p:cNvGrpSpPr>
          <p:nvPr/>
        </p:nvGrpSpPr>
        <p:grpSpPr bwMode="auto">
          <a:xfrm>
            <a:off x="2411413" y="2060575"/>
            <a:ext cx="4752975" cy="3384550"/>
            <a:chOff x="1519" y="1298"/>
            <a:chExt cx="2994" cy="2132"/>
          </a:xfrm>
        </p:grpSpPr>
        <p:sp>
          <p:nvSpPr>
            <p:cNvPr id="34838" name="AutoShape 22"/>
            <p:cNvSpPr>
              <a:spLocks noChangeArrowheads="1"/>
            </p:cNvSpPr>
            <p:nvPr/>
          </p:nvSpPr>
          <p:spPr bwMode="auto">
            <a:xfrm>
              <a:off x="1519" y="2069"/>
              <a:ext cx="1452" cy="454"/>
            </a:xfrm>
            <a:prstGeom prst="flowChartOnlineStorage">
              <a:avLst/>
            </a:prstGeom>
            <a:solidFill>
              <a:srgbClr val="66FFFF"/>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400" smtClean="0"/>
                <a:t>Информационни</a:t>
              </a:r>
              <a:endParaRPr lang="bg-BG" sz="1400"/>
            </a:p>
            <a:p>
              <a:r>
                <a:rPr lang="bg-BG" sz="1400" smtClean="0"/>
                <a:t>технологии</a:t>
              </a:r>
              <a:endParaRPr lang="bg-BG" sz="1400"/>
            </a:p>
          </p:txBody>
        </p:sp>
        <p:sp>
          <p:nvSpPr>
            <p:cNvPr id="34839" name="AutoShape 23"/>
            <p:cNvSpPr>
              <a:spLocks noChangeArrowheads="1"/>
            </p:cNvSpPr>
            <p:nvPr/>
          </p:nvSpPr>
          <p:spPr bwMode="auto">
            <a:xfrm>
              <a:off x="1701" y="2976"/>
              <a:ext cx="1043" cy="454"/>
            </a:xfrm>
            <a:prstGeom prst="flowChartDisplay">
              <a:avLst/>
            </a:prstGeom>
            <a:solidFill>
              <a:srgbClr val="FFFF00"/>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200"/>
                <a:t>Обхващане</a:t>
              </a:r>
              <a:br>
                <a:rPr lang="bg-BG" sz="1200"/>
              </a:br>
              <a:r>
                <a:rPr lang="bg-BG" sz="1200"/>
                <a:t>на първичните</a:t>
              </a:r>
            </a:p>
            <a:p>
              <a:r>
                <a:rPr lang="bg-BG" sz="1200"/>
                <a:t>данни</a:t>
              </a:r>
            </a:p>
          </p:txBody>
        </p:sp>
        <p:sp>
          <p:nvSpPr>
            <p:cNvPr id="34840" name="AutoShape 24"/>
            <p:cNvSpPr>
              <a:spLocks noChangeArrowheads="1"/>
            </p:cNvSpPr>
            <p:nvPr/>
          </p:nvSpPr>
          <p:spPr bwMode="auto">
            <a:xfrm>
              <a:off x="3243" y="2704"/>
              <a:ext cx="1043" cy="454"/>
            </a:xfrm>
            <a:prstGeom prst="flowChartDisplay">
              <a:avLst/>
            </a:prstGeom>
            <a:solidFill>
              <a:srgbClr val="CCFF33"/>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200"/>
                <a:t>Оперативна</a:t>
              </a:r>
              <a:br>
                <a:rPr lang="bg-BG" sz="1200"/>
              </a:br>
              <a:r>
                <a:rPr lang="bg-BG" sz="1200"/>
                <a:t> обработка на</a:t>
              </a:r>
              <a:br>
                <a:rPr lang="bg-BG" sz="1200"/>
              </a:br>
              <a:r>
                <a:rPr lang="bg-BG" sz="1200"/>
                <a:t>данните </a:t>
              </a:r>
            </a:p>
          </p:txBody>
        </p:sp>
        <p:sp>
          <p:nvSpPr>
            <p:cNvPr id="34841" name="AutoShape 25"/>
            <p:cNvSpPr>
              <a:spLocks noChangeArrowheads="1"/>
            </p:cNvSpPr>
            <p:nvPr/>
          </p:nvSpPr>
          <p:spPr bwMode="auto">
            <a:xfrm>
              <a:off x="3470" y="1298"/>
              <a:ext cx="1043" cy="454"/>
            </a:xfrm>
            <a:prstGeom prst="flowChartDisplay">
              <a:avLst/>
            </a:prstGeom>
            <a:solidFill>
              <a:srgbClr val="CC99FF"/>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200"/>
                <a:t>Комуникации,</a:t>
              </a:r>
              <a:br>
                <a:rPr lang="bg-BG" sz="1200"/>
              </a:br>
              <a:r>
                <a:rPr lang="bg-BG" sz="1200"/>
                <a:t>съхраняване и</a:t>
              </a:r>
              <a:br>
                <a:rPr lang="bg-BG" sz="1200"/>
              </a:br>
              <a:r>
                <a:rPr lang="bg-BG" sz="1200"/>
                <a:t>обработка</a:t>
              </a:r>
            </a:p>
          </p:txBody>
        </p:sp>
        <p:sp>
          <p:nvSpPr>
            <p:cNvPr id="34842" name="AutoShape 26"/>
            <p:cNvSpPr>
              <a:spLocks noChangeArrowheads="1"/>
            </p:cNvSpPr>
            <p:nvPr/>
          </p:nvSpPr>
          <p:spPr bwMode="auto">
            <a:xfrm>
              <a:off x="1701" y="1298"/>
              <a:ext cx="1043" cy="454"/>
            </a:xfrm>
            <a:prstGeom prst="flowChartDisplay">
              <a:avLst/>
            </a:prstGeom>
            <a:solidFill>
              <a:srgbClr val="00FF99"/>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bg-BG" sz="1200"/>
                <a:t>Информационно</a:t>
              </a:r>
              <a:br>
                <a:rPr lang="bg-BG" sz="1200"/>
              </a:br>
              <a:r>
                <a:rPr lang="bg-BG" sz="1200"/>
                <a:t> обслужване</a:t>
              </a:r>
            </a:p>
          </p:txBody>
        </p:sp>
        <p:sp>
          <p:nvSpPr>
            <p:cNvPr id="34843" name="Line 27"/>
            <p:cNvSpPr>
              <a:spLocks noChangeShapeType="1"/>
            </p:cNvSpPr>
            <p:nvPr/>
          </p:nvSpPr>
          <p:spPr bwMode="auto">
            <a:xfrm>
              <a:off x="2200" y="2523"/>
              <a:ext cx="0" cy="453"/>
            </a:xfrm>
            <a:prstGeom prst="line">
              <a:avLst/>
            </a:prstGeom>
            <a:noFill/>
            <a:ln w="28575">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44" name="Line 28"/>
            <p:cNvSpPr>
              <a:spLocks noChangeShapeType="1"/>
            </p:cNvSpPr>
            <p:nvPr/>
          </p:nvSpPr>
          <p:spPr bwMode="auto">
            <a:xfrm flipV="1">
              <a:off x="2744" y="2931"/>
              <a:ext cx="499" cy="272"/>
            </a:xfrm>
            <a:prstGeom prst="line">
              <a:avLst/>
            </a:prstGeom>
            <a:noFill/>
            <a:ln w="28575">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45" name="Line 29"/>
            <p:cNvSpPr>
              <a:spLocks noChangeShapeType="1"/>
            </p:cNvSpPr>
            <p:nvPr/>
          </p:nvSpPr>
          <p:spPr bwMode="auto">
            <a:xfrm flipV="1">
              <a:off x="3833" y="1752"/>
              <a:ext cx="90" cy="952"/>
            </a:xfrm>
            <a:prstGeom prst="line">
              <a:avLst/>
            </a:prstGeom>
            <a:noFill/>
            <a:ln w="28575">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46" name="Line 30"/>
            <p:cNvSpPr>
              <a:spLocks noChangeShapeType="1"/>
            </p:cNvSpPr>
            <p:nvPr/>
          </p:nvSpPr>
          <p:spPr bwMode="auto">
            <a:xfrm flipH="1">
              <a:off x="2744" y="1525"/>
              <a:ext cx="726" cy="0"/>
            </a:xfrm>
            <a:prstGeom prst="line">
              <a:avLst/>
            </a:prstGeom>
            <a:noFill/>
            <a:ln w="28575">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47" name="Line 31"/>
            <p:cNvSpPr>
              <a:spLocks noChangeShapeType="1"/>
            </p:cNvSpPr>
            <p:nvPr/>
          </p:nvSpPr>
          <p:spPr bwMode="auto">
            <a:xfrm>
              <a:off x="2200" y="1752"/>
              <a:ext cx="0" cy="317"/>
            </a:xfrm>
            <a:prstGeom prst="line">
              <a:avLst/>
            </a:prstGeom>
            <a:noFill/>
            <a:ln w="28575">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grpSp>
      <p:sp>
        <p:nvSpPr>
          <p:cNvPr id="34848" name="Text Box 32"/>
          <p:cNvSpPr txBox="1">
            <a:spLocks noChangeArrowheads="1"/>
          </p:cNvSpPr>
          <p:nvPr/>
        </p:nvSpPr>
        <p:spPr bwMode="auto">
          <a:xfrm>
            <a:off x="5795963" y="6092825"/>
            <a:ext cx="31686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bg-BG" sz="1200"/>
          </a:p>
        </p:txBody>
      </p:sp>
      <p:sp>
        <p:nvSpPr>
          <p:cNvPr id="34849" name="Line 33"/>
          <p:cNvSpPr>
            <a:spLocks noChangeShapeType="1"/>
          </p:cNvSpPr>
          <p:nvPr/>
        </p:nvSpPr>
        <p:spPr bwMode="auto">
          <a:xfrm>
            <a:off x="5867400" y="6165850"/>
            <a:ext cx="43338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50" name="Text Box 34"/>
          <p:cNvSpPr txBox="1">
            <a:spLocks noChangeArrowheads="1"/>
          </p:cNvSpPr>
          <p:nvPr/>
        </p:nvSpPr>
        <p:spPr bwMode="auto">
          <a:xfrm>
            <a:off x="5651500" y="6021388"/>
            <a:ext cx="3024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bg-BG" b="0"/>
          </a:p>
        </p:txBody>
      </p:sp>
      <p:sp>
        <p:nvSpPr>
          <p:cNvPr id="34851" name="Text Box 35"/>
          <p:cNvSpPr txBox="1">
            <a:spLocks noChangeArrowheads="1"/>
          </p:cNvSpPr>
          <p:nvPr/>
        </p:nvSpPr>
        <p:spPr bwMode="auto">
          <a:xfrm>
            <a:off x="6443663" y="6021388"/>
            <a:ext cx="22320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bg-BG" sz="1200"/>
              <a:t>Управленски цикъл</a:t>
            </a:r>
          </a:p>
        </p:txBody>
      </p:sp>
      <p:sp>
        <p:nvSpPr>
          <p:cNvPr id="34852" name="Line 36"/>
          <p:cNvSpPr>
            <a:spLocks noChangeShapeType="1"/>
          </p:cNvSpPr>
          <p:nvPr/>
        </p:nvSpPr>
        <p:spPr bwMode="auto">
          <a:xfrm>
            <a:off x="5867400" y="6524625"/>
            <a:ext cx="433388" cy="0"/>
          </a:xfrm>
          <a:prstGeom prst="line">
            <a:avLst/>
          </a:prstGeom>
          <a:noFill/>
          <a:ln w="28575">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34853" name="Text Box 37"/>
          <p:cNvSpPr txBox="1">
            <a:spLocks noChangeArrowheads="1"/>
          </p:cNvSpPr>
          <p:nvPr/>
        </p:nvSpPr>
        <p:spPr bwMode="auto">
          <a:xfrm>
            <a:off x="6516688" y="6381750"/>
            <a:ext cx="23764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bg-BG" sz="1200" smtClean="0"/>
              <a:t>Информационни технологии</a:t>
            </a:r>
            <a:endParaRPr lang="bg-BG" sz="120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 calcmode="lin" valueType="num">
                                      <p:cBhvr additive="base">
                                        <p:cTn id="7" dur="1000" fill="hold"/>
                                        <p:tgtEl>
                                          <p:spTgt spid="34819"/>
                                        </p:tgtEl>
                                        <p:attrNameLst>
                                          <p:attrName>ppt_x</p:attrName>
                                        </p:attrNameLst>
                                      </p:cBhvr>
                                      <p:tavLst>
                                        <p:tav tm="0">
                                          <p:val>
                                            <p:strVal val="#ppt_x"/>
                                          </p:val>
                                        </p:tav>
                                        <p:tav tm="100000">
                                          <p:val>
                                            <p:strVal val="#ppt_x"/>
                                          </p:val>
                                        </p:tav>
                                      </p:tavLst>
                                    </p:anim>
                                    <p:anim calcmode="lin" valueType="num">
                                      <p:cBhvr additive="base">
                                        <p:cTn id="8" dur="1000" fill="hold"/>
                                        <p:tgtEl>
                                          <p:spTgt spid="348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34818"/>
                                        </p:tgtEl>
                                        <p:attrNameLst>
                                          <p:attrName>style.visibility</p:attrName>
                                        </p:attrNameLst>
                                      </p:cBhvr>
                                      <p:to>
                                        <p:strVal val="visible"/>
                                      </p:to>
                                    </p:set>
                                    <p:animEffect transition="in" filter="strips(downLeft)">
                                      <p:cBhvr>
                                        <p:cTn id="13" dur="1000"/>
                                        <p:tgtEl>
                                          <p:spTgt spid="3481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34820"/>
                                        </p:tgtEl>
                                        <p:attrNameLst>
                                          <p:attrName>style.visibility</p:attrName>
                                        </p:attrNameLst>
                                      </p:cBhvr>
                                      <p:to>
                                        <p:strVal val="visible"/>
                                      </p:to>
                                    </p:set>
                                    <p:anim calcmode="lin" valueType="num">
                                      <p:cBhvr additive="base">
                                        <p:cTn id="18" dur="2000" fill="hold"/>
                                        <p:tgtEl>
                                          <p:spTgt spid="34820"/>
                                        </p:tgtEl>
                                        <p:attrNameLst>
                                          <p:attrName>ppt_x</p:attrName>
                                        </p:attrNameLst>
                                      </p:cBhvr>
                                      <p:tavLst>
                                        <p:tav tm="0">
                                          <p:val>
                                            <p:strVal val="1+#ppt_w/2"/>
                                          </p:val>
                                        </p:tav>
                                        <p:tav tm="100000">
                                          <p:val>
                                            <p:strVal val="#ppt_x"/>
                                          </p:val>
                                        </p:tav>
                                      </p:tavLst>
                                    </p:anim>
                                    <p:anim calcmode="lin" valueType="num">
                                      <p:cBhvr additive="base">
                                        <p:cTn id="19" dur="2000" fill="hold"/>
                                        <p:tgtEl>
                                          <p:spTgt spid="3482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0" presetClass="entr" presetSubtype="0" fill="hold" nodeType="clickEffect">
                                  <p:stCondLst>
                                    <p:cond delay="0"/>
                                  </p:stCondLst>
                                  <p:childTnLst>
                                    <p:set>
                                      <p:cBhvr>
                                        <p:cTn id="23" dur="1" fill="hold">
                                          <p:stCondLst>
                                            <p:cond delay="0"/>
                                          </p:stCondLst>
                                        </p:cTn>
                                        <p:tgtEl>
                                          <p:spTgt spid="34837"/>
                                        </p:tgtEl>
                                        <p:attrNameLst>
                                          <p:attrName>style.visibility</p:attrName>
                                        </p:attrNameLst>
                                      </p:cBhvr>
                                      <p:to>
                                        <p:strVal val="visible"/>
                                      </p:to>
                                    </p:set>
                                    <p:animEffect transition="in" filter="wedge">
                                      <p:cBhvr>
                                        <p:cTn id="24" dur="2000"/>
                                        <p:tgtEl>
                                          <p:spTgt spid="34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nimBg="1"/>
      <p:bldP spid="348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260648"/>
            <a:ext cx="8712968" cy="6120680"/>
          </a:xfrm>
        </p:spPr>
        <p:txBody>
          <a:bodyPr/>
          <a:lstStyle/>
          <a:p>
            <a:pPr algn="l"/>
            <a:r>
              <a:rPr lang="bg-BG" sz="1800" b="1"/>
              <a:t>период </a:t>
            </a:r>
            <a:r>
              <a:rPr lang="bg-BG" sz="1800" b="1" smtClean="0"/>
              <a:t>в </a:t>
            </a:r>
            <a:r>
              <a:rPr lang="bg-BG" sz="1800" b="1"/>
              <a:t>средните и големите предприятия и фирми и най-вече </a:t>
            </a:r>
            <a:r>
              <a:rPr lang="bg-BG" sz="1800" b="1" smtClean="0"/>
              <a:t>в</a:t>
            </a:r>
            <a:endParaRPr lang="bg-BG" sz="1800" b="1"/>
          </a:p>
          <a:p>
            <a:pPr algn="l"/>
            <a:r>
              <a:rPr lang="bg-BG" sz="1800" b="1" smtClean="0"/>
              <a:t>корпоративните бизнес организации се появи остра нужда от организирането, съхраняването и обработката на огромно количество от данни и информация. Освен това се появиха потребности от поддържането на високоскорестен трафик с Интернет приложения и ресурси. Създаването на подходяща, производителна и ефективна инфраструктура от подобен характер не беше и не е по силите на малки и средни бизнес организации;</a:t>
            </a:r>
          </a:p>
          <a:p>
            <a:pPr marL="285750" indent="-285750" algn="l">
              <a:buClr>
                <a:srgbClr val="008000"/>
              </a:buClr>
              <a:buSzPct val="150000"/>
              <a:buFont typeface="Wingdings" pitchFamily="2" charset="2"/>
              <a:buChar char="§"/>
            </a:pPr>
            <a:r>
              <a:rPr lang="bg-BG" sz="1800" b="1" smtClean="0">
                <a:solidFill>
                  <a:srgbClr val="6600CC"/>
                </a:solidFill>
              </a:rPr>
              <a:t>Понастоящем</a:t>
            </a:r>
            <a:r>
              <a:rPr lang="bg-BG" sz="1800" b="1" smtClean="0"/>
              <a:t> проектирането, изграждането, експлоатацията и развитието на центрове за данни е добре изучена област и разработена практика. Формирани се стандарти, критерии и изисквания за изграждането и функционирането на тези центрове. Налице са и още доста нерешени въпроси и най-вече тези с използването на икономични източници на енергия, опазването на околната среда и др.;</a:t>
            </a:r>
          </a:p>
          <a:p>
            <a:pPr marL="285750" indent="-285750" algn="l">
              <a:buClr>
                <a:srgbClr val="008000"/>
              </a:buClr>
              <a:buSzPct val="150000"/>
              <a:buFont typeface="Wingdings" pitchFamily="2" charset="2"/>
              <a:buChar char="§"/>
            </a:pPr>
            <a:r>
              <a:rPr lang="bg-BG" sz="1800" b="1" smtClean="0"/>
              <a:t>Центровете за данни изискват ограмни </a:t>
            </a:r>
            <a:r>
              <a:rPr lang="bg-BG" sz="1800" b="1" smtClean="0">
                <a:solidFill>
                  <a:srgbClr val="FF0000"/>
                </a:solidFill>
              </a:rPr>
              <a:t>инвестиционни разходи </a:t>
            </a:r>
            <a:r>
              <a:rPr lang="bg-BG" sz="1800" b="1" smtClean="0"/>
              <a:t>на етап проектиране и изграждане, а така също и съществени </a:t>
            </a:r>
            <a:r>
              <a:rPr lang="bg-BG" sz="1800" b="1" smtClean="0">
                <a:solidFill>
                  <a:srgbClr val="0000FF"/>
                </a:solidFill>
              </a:rPr>
              <a:t>експлоатационни разходи</a:t>
            </a:r>
            <a:r>
              <a:rPr lang="bg-BG" sz="1800" b="1" smtClean="0"/>
              <a:t>. Така например, центърът за данни на </a:t>
            </a:r>
            <a:r>
              <a:rPr lang="en-US" sz="1800" b="1" smtClean="0"/>
              <a:t>Amazon.com </a:t>
            </a:r>
            <a:r>
              <a:rPr lang="bg-BG" sz="1800" b="1" smtClean="0"/>
              <a:t>в Орегон (САЩ), площта на който е 10800 кв.м. се оценява на 100 милиона долара.</a:t>
            </a:r>
          </a:p>
          <a:p>
            <a:pPr algn="l"/>
            <a:endParaRPr lang="bg-BG" sz="1800" b="1" smtClean="0"/>
          </a:p>
          <a:p>
            <a:pPr algn="l"/>
            <a:r>
              <a:rPr lang="bg-BG" sz="1800" b="1"/>
              <a:t>	</a:t>
            </a:r>
            <a:r>
              <a:rPr lang="bg-BG" sz="1800" b="1" i="1" u="sng" smtClean="0">
                <a:solidFill>
                  <a:srgbClr val="FF0000"/>
                </a:solidFill>
              </a:rPr>
              <a:t>5. Архитектура на цетровете за данни</a:t>
            </a:r>
          </a:p>
          <a:p>
            <a:pPr algn="l"/>
            <a:r>
              <a:rPr lang="bg-BG" sz="1800" b="1"/>
              <a:t>	</a:t>
            </a:r>
            <a:r>
              <a:rPr lang="bg-BG" sz="1800" b="1" smtClean="0"/>
              <a:t>Обикновено центърът за данни се състои от най-малко </a:t>
            </a:r>
            <a:r>
              <a:rPr lang="bg-BG" sz="1800" b="1" smtClean="0">
                <a:solidFill>
                  <a:srgbClr val="008000"/>
                </a:solidFill>
              </a:rPr>
              <a:t>три модула</a:t>
            </a:r>
            <a:r>
              <a:rPr lang="bg-BG" sz="1800" b="1" smtClean="0"/>
              <a:t>:</a:t>
            </a:r>
            <a:endParaRPr lang="bg-BG" sz="1800" b="1"/>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879653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260648"/>
            <a:ext cx="8712968" cy="6120680"/>
          </a:xfrm>
        </p:spPr>
        <p:txBody>
          <a:bodyPr/>
          <a:lstStyle/>
          <a:p>
            <a:pPr algn="l"/>
            <a:r>
              <a:rPr lang="bg-BG" sz="1800" b="1" smtClean="0"/>
              <a:t>	</a:t>
            </a:r>
            <a:r>
              <a:rPr lang="bg-BG" sz="1800" b="1" i="1" u="sng" smtClean="0">
                <a:solidFill>
                  <a:srgbClr val="008000"/>
                </a:solidFill>
              </a:rPr>
              <a:t>Първи модул:</a:t>
            </a:r>
            <a:r>
              <a:rPr lang="bg-BG" sz="1800" b="1" smtClean="0">
                <a:solidFill>
                  <a:srgbClr val="008000"/>
                </a:solidFill>
              </a:rPr>
              <a:t>  </a:t>
            </a:r>
            <a:r>
              <a:rPr lang="bg-BG" sz="1800" b="1" smtClean="0"/>
              <a:t>информационна инфраструктура, обхващаща хардуерното оборудване, софтуерното осигуряване и информационните ресурси. Този модул основно е насочен към съхраняването и обработката на данните и информацията и предоставянето на разнообразни информационни услуги на клиентите;</a:t>
            </a:r>
          </a:p>
          <a:p>
            <a:pPr algn="l"/>
            <a:r>
              <a:rPr lang="bg-BG" sz="1800" b="1">
                <a:solidFill>
                  <a:srgbClr val="008000"/>
                </a:solidFill>
              </a:rPr>
              <a:t>	</a:t>
            </a:r>
            <a:r>
              <a:rPr lang="bg-BG" sz="1800" b="1" i="1" u="sng" smtClean="0">
                <a:solidFill>
                  <a:srgbClr val="008000"/>
                </a:solidFill>
              </a:rPr>
              <a:t>Втори модул:</a:t>
            </a:r>
            <a:r>
              <a:rPr lang="bg-BG" sz="1800" b="1" smtClean="0">
                <a:solidFill>
                  <a:srgbClr val="008000"/>
                </a:solidFill>
              </a:rPr>
              <a:t> </a:t>
            </a:r>
            <a:r>
              <a:rPr lang="bg-BG" sz="1800" b="1" smtClean="0"/>
              <a:t>телекомуникационна инфраструктура, която е насочена към осигуряването на качествени, производителни и надеждни взаимовръзки, както между компонентите вътре в центъра за данни, а така също и между центъра и различните категории потребители (клиенти);</a:t>
            </a:r>
          </a:p>
          <a:p>
            <a:pPr algn="l"/>
            <a:r>
              <a:rPr lang="bg-BG" sz="1800" b="1">
                <a:solidFill>
                  <a:srgbClr val="008000"/>
                </a:solidFill>
              </a:rPr>
              <a:t>	</a:t>
            </a:r>
            <a:r>
              <a:rPr lang="bg-BG" sz="1800" b="1" i="1" u="sng" smtClean="0">
                <a:solidFill>
                  <a:srgbClr val="008000"/>
                </a:solidFill>
              </a:rPr>
              <a:t>Трети модул:</a:t>
            </a:r>
            <a:r>
              <a:rPr lang="bg-BG" sz="1800" b="1" smtClean="0">
                <a:solidFill>
                  <a:srgbClr val="008000"/>
                </a:solidFill>
              </a:rPr>
              <a:t> </a:t>
            </a:r>
            <a:r>
              <a:rPr lang="bg-BG" sz="1800" b="1" smtClean="0"/>
              <a:t>инженерна инфраструктура, осигуряваща нормалното функциониране на цантъра за данни като </a:t>
            </a:r>
            <a:r>
              <a:rPr lang="bg-BG" sz="1800" b="1" smtClean="0"/>
              <a:t>цяло </a:t>
            </a:r>
            <a:r>
              <a:rPr lang="bg-BG" sz="1800" b="1" smtClean="0"/>
              <a:t>и на отделните му чести. Тази инфраструктура по-конкретно е насочена към подържането на температурата в определени граници (около +21</a:t>
            </a:r>
            <a:r>
              <a:rPr lang="bg-BG" sz="1800" b="1" baseline="30000" smtClean="0"/>
              <a:t>0</a:t>
            </a:r>
            <a:r>
              <a:rPr lang="bg-BG" sz="1800" b="1" smtClean="0"/>
              <a:t>С), влажност на въздуха (около 50%) и др.; безпроблемно енергийно захранване, включващи паралелни и резервни източници на захранване, а така също и аварийно захранване чрез </a:t>
            </a:r>
            <a:r>
              <a:rPr lang="en-US" sz="1800" b="1" smtClean="0"/>
              <a:t>UPS-</a:t>
            </a:r>
            <a:r>
              <a:rPr lang="bg-BG" sz="1800" b="1" smtClean="0"/>
              <a:t>батерии за определен период от време, агрегати за локално енергийно захранване и др.; противопожарна и газова охрана и защита; сеизмологична защита и т. н.</a:t>
            </a:r>
          </a:p>
          <a:p>
            <a:pPr algn="l"/>
            <a:r>
              <a:rPr lang="bg-BG" sz="1800" b="1"/>
              <a:t>	</a:t>
            </a:r>
            <a:r>
              <a:rPr lang="bg-BG" sz="1800" b="1" i="1" u="sng" smtClean="0">
                <a:solidFill>
                  <a:srgbClr val="008000"/>
                </a:solidFill>
              </a:rPr>
              <a:t>Четвърти модул:</a:t>
            </a:r>
            <a:r>
              <a:rPr lang="bg-BG" sz="1800" b="1" smtClean="0"/>
              <a:t> организационна, управленска, хардуерна, софтуерна, технологична и правно-нормативна защита, насочена към осигуряването на сигурност, безопасност и надежност на центъра за данни като цяло и на неговите ресурси и услуги поотделно;</a:t>
            </a:r>
          </a:p>
          <a:p>
            <a:pPr algn="l"/>
            <a:r>
              <a:rPr lang="bg-BG" sz="1800" b="1" smtClean="0"/>
              <a:t>	</a:t>
            </a:r>
            <a:r>
              <a:rPr lang="bg-BG" sz="1800" b="1"/>
              <a:t>	</a:t>
            </a:r>
            <a:r>
              <a:rPr lang="bg-BG" sz="1800" b="1" smtClean="0"/>
              <a:t>  </a:t>
            </a:r>
            <a:endParaRPr lang="bg-BG" sz="1800" b="1" baseline="30000">
              <a:solidFill>
                <a:srgbClr val="008000"/>
              </a:solidFill>
            </a:endParaRPr>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0401728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975" y="181331"/>
            <a:ext cx="7992888" cy="461665"/>
          </a:xfrm>
          <a:prstGeom prst="rect">
            <a:avLst/>
          </a:prstGeom>
          <a:noFill/>
        </p:spPr>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КАК ИЗГЛЕЖДА ЕДИН ЦЕНТЪР ЗА ДАННИ?</a:t>
            </a:r>
            <a:endParaRPr lang="bg-BG">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836712"/>
            <a:ext cx="8424936"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87624" y="5733256"/>
            <a:ext cx="6408712" cy="461665"/>
          </a:xfrm>
          <a:prstGeom prst="rect">
            <a:avLst/>
          </a:prstGeom>
          <a:noFill/>
        </p:spPr>
        <p:txBody>
          <a:bodyPr wrap="square" rtlCol="0">
            <a:spAutoFit/>
          </a:bodyPr>
          <a:lstStyle/>
          <a:p>
            <a:r>
              <a:rPr lang="bg-BG" smtClean="0">
                <a:solidFill>
                  <a:srgbClr val="0000FF"/>
                </a:solidFill>
              </a:rPr>
              <a:t>ВХОД КЪМ ЦЕНТЪРА ЗА ДАННИ</a:t>
            </a:r>
            <a:endParaRPr lang="bg-BG">
              <a:solidFill>
                <a:srgbClr val="0000FF"/>
              </a:solidFill>
            </a:endParaRPr>
          </a:p>
        </p:txBody>
      </p:sp>
      <p:sp>
        <p:nvSpPr>
          <p:cNvPr id="5"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669628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49694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43708" y="5661248"/>
            <a:ext cx="5256584" cy="461665"/>
          </a:xfrm>
          <a:prstGeom prst="rect">
            <a:avLst/>
          </a:prstGeom>
          <a:noFill/>
        </p:spPr>
        <p:txBody>
          <a:bodyPr wrap="square" rtlCol="0">
            <a:spAutoFit/>
          </a:bodyPr>
          <a:lstStyle/>
          <a:p>
            <a:r>
              <a:rPr lang="bg-BG" smtClean="0">
                <a:solidFill>
                  <a:srgbClr val="FF0000"/>
                </a:solidFill>
              </a:rPr>
              <a:t>ЛОБИ ПОМЕЩЕНИЕ</a:t>
            </a:r>
            <a:endParaRPr lang="bg-BG">
              <a:solidFill>
                <a:srgbClr val="FF0000"/>
              </a:solidFill>
            </a:endParaRPr>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7686610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31" y="260648"/>
            <a:ext cx="8544949" cy="5025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7544" y="5661248"/>
            <a:ext cx="7848872" cy="461665"/>
          </a:xfrm>
          <a:prstGeom prst="rect">
            <a:avLst/>
          </a:prstGeom>
          <a:noFill/>
        </p:spPr>
        <p:txBody>
          <a:bodyPr wrap="square" rtlCol="0">
            <a:spAutoFit/>
          </a:bodyPr>
          <a:lstStyle/>
          <a:p>
            <a:r>
              <a:rPr lang="bg-BG" smtClean="0">
                <a:solidFill>
                  <a:srgbClr val="008000"/>
                </a:solidFill>
              </a:rPr>
              <a:t>КЪМ ВТОРИЯ ЕТАЖ НА ЦЕНТЪРА ЗА ДАННИ</a:t>
            </a:r>
            <a:endParaRPr lang="bg-BG">
              <a:solidFill>
                <a:srgbClr val="008000"/>
              </a:solidFill>
            </a:endParaRPr>
          </a:p>
        </p:txBody>
      </p:sp>
    </p:spTree>
    <p:extLst>
      <p:ext uri="{BB962C8B-B14F-4D97-AF65-F5344CB8AC3E}">
        <p14:creationId xmlns:p14="http://schemas.microsoft.com/office/powerpoint/2010/main" val="16680439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496944" cy="5025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43608" y="5589240"/>
            <a:ext cx="7344816" cy="461665"/>
          </a:xfrm>
          <a:prstGeom prst="rect">
            <a:avLst/>
          </a:prstGeom>
          <a:noFill/>
        </p:spPr>
        <p:txBody>
          <a:bodyPr wrap="square" rtlCol="0">
            <a:spAutoFit/>
          </a:bodyPr>
          <a:lstStyle/>
          <a:p>
            <a:r>
              <a:rPr lang="bg-BG" smtClean="0">
                <a:solidFill>
                  <a:srgbClr val="FF00FF"/>
                </a:solidFill>
              </a:rPr>
              <a:t>ДЕЛОВИЯТ ОФИС НА ЦЕНТЪРА ЗА ДАННИ</a:t>
            </a:r>
            <a:endParaRPr lang="bg-BG">
              <a:solidFill>
                <a:srgbClr val="FF00FF"/>
              </a:solidFill>
            </a:endParaRPr>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4202178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8589"/>
            <a:ext cx="8496944" cy="5388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9552" y="5733256"/>
            <a:ext cx="8136904" cy="584775"/>
          </a:xfrm>
          <a:prstGeom prst="rect">
            <a:avLst/>
          </a:prstGeom>
          <a:noFill/>
        </p:spPr>
        <p:txBody>
          <a:bodyPr wrap="square" rtlCol="0">
            <a:spAutoFit/>
          </a:bodyPr>
          <a:lstStyle/>
          <a:p>
            <a:r>
              <a:rPr lang="bg-BG" sz="1600" smtClean="0">
                <a:solidFill>
                  <a:srgbClr val="6600CC"/>
                </a:solidFill>
              </a:rPr>
              <a:t>СЪРЦЕТО НА ЦЕНТЪРА ЗА ДАННИ – СЪРВЪРНОТО ПОМЕЩЕНИЕ ( ШКАФОВЕ – РАКОВЕ – СЪРВЪРИ)</a:t>
            </a:r>
            <a:endParaRPr lang="bg-BG" sz="1600">
              <a:solidFill>
                <a:srgbClr val="6600CC"/>
              </a:solidFill>
            </a:endParaRPr>
          </a:p>
        </p:txBody>
      </p:sp>
    </p:spTree>
    <p:extLst>
      <p:ext uri="{BB962C8B-B14F-4D97-AF65-F5344CB8AC3E}">
        <p14:creationId xmlns:p14="http://schemas.microsoft.com/office/powerpoint/2010/main" val="2850466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568952" cy="5025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1310" y="5445224"/>
            <a:ext cx="8671170" cy="830997"/>
          </a:xfrm>
          <a:prstGeom prst="rect">
            <a:avLst/>
          </a:prstGeom>
          <a:noFill/>
        </p:spPr>
        <p:txBody>
          <a:bodyPr wrap="square" rtlCol="0">
            <a:spAutoFit/>
          </a:bodyPr>
          <a:lstStyle/>
          <a:p>
            <a:r>
              <a:rPr lang="bg-BG" smtClean="0">
                <a:solidFill>
                  <a:srgbClr val="990033"/>
                </a:solidFill>
              </a:rPr>
              <a:t>КЛИМАТИЧНА ИНСТАЛАЦИЯ – ТЕМПЕРАТУРА, ВЛАЖНОСТ, ЗАПРАШЕНОСТ И ДР.</a:t>
            </a:r>
            <a:endParaRPr lang="bg-BG">
              <a:solidFill>
                <a:srgbClr val="990033"/>
              </a:solidFill>
            </a:endParaRPr>
          </a:p>
        </p:txBody>
      </p:sp>
    </p:spTree>
    <p:extLst>
      <p:ext uri="{BB962C8B-B14F-4D97-AF65-F5344CB8AC3E}">
        <p14:creationId xmlns:p14="http://schemas.microsoft.com/office/powerpoint/2010/main" val="25725550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8589"/>
            <a:ext cx="8424936" cy="5244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5536" y="5517232"/>
            <a:ext cx="8424936" cy="830997"/>
          </a:xfrm>
          <a:prstGeom prst="rect">
            <a:avLst/>
          </a:prstGeom>
          <a:noFill/>
        </p:spPr>
        <p:txBody>
          <a:bodyPr wrap="square" rtlCol="0">
            <a:spAutoFit/>
          </a:bodyPr>
          <a:lstStyle/>
          <a:p>
            <a:r>
              <a:rPr lang="bg-BG" smtClean="0">
                <a:solidFill>
                  <a:srgbClr val="800080"/>
                </a:solidFill>
              </a:rPr>
              <a:t>ПОДЪТ НА ЦЕНТЪРА ЗА ДАННИ – ИЗПЪЛНЕН ПО СТАНДАРТ И ТЕХНОЛОГИЯ</a:t>
            </a:r>
            <a:endParaRPr lang="bg-BG">
              <a:solidFill>
                <a:srgbClr val="800080"/>
              </a:solidFill>
            </a:endParaRPr>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6086578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pic>
        <p:nvPicPr>
          <p:cNvPr id="8194" name="Picture 2" descr="data-center-private-c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22" y="260648"/>
            <a:ext cx="8743178" cy="5040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7314" y="5301208"/>
            <a:ext cx="8671170" cy="830997"/>
          </a:xfrm>
          <a:prstGeom prst="rect">
            <a:avLst/>
          </a:prstGeom>
          <a:noFill/>
        </p:spPr>
        <p:txBody>
          <a:bodyPr wrap="square" rtlCol="0">
            <a:spAutoFit/>
          </a:bodyPr>
          <a:lstStyle/>
          <a:p>
            <a:r>
              <a:rPr lang="ru-RU">
                <a:solidFill>
                  <a:srgbClr val="008000"/>
                </a:solidFill>
              </a:rPr>
              <a:t>Това е т. нар. Private Cage – изолирана и обезопасена метална клетка, в която има място за 4 rack платформи</a:t>
            </a:r>
            <a:endParaRPr lang="bg-BG">
              <a:solidFill>
                <a:srgbClr val="008000"/>
              </a:solidFill>
            </a:endParaRPr>
          </a:p>
        </p:txBody>
      </p:sp>
    </p:spTree>
    <p:extLst>
      <p:ext uri="{BB962C8B-B14F-4D97-AF65-F5344CB8AC3E}">
        <p14:creationId xmlns:p14="http://schemas.microsoft.com/office/powerpoint/2010/main" val="19432949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95288" y="476250"/>
            <a:ext cx="8353176" cy="1008063"/>
          </a:xfrm>
          <a:solidFill>
            <a:srgbClr val="FFCCFF"/>
          </a:solidFill>
          <a:ln w="57150">
            <a:solidFill>
              <a:srgbClr val="66FFFF"/>
            </a:solidFill>
            <a:miter lim="800000"/>
            <a:headEnd/>
            <a:tailEnd/>
          </a:ln>
        </p:spPr>
        <p:txBody>
          <a:bodyPr/>
          <a:lstStyle/>
          <a:p>
            <a:r>
              <a:rPr lang="bg-BG" sz="2800" b="1">
                <a:solidFill>
                  <a:srgbClr val="FF00FF"/>
                </a:solidFill>
              </a:rPr>
              <a:t>В)</a:t>
            </a:r>
            <a:r>
              <a:rPr lang="bg-BG" sz="2800" b="1"/>
              <a:t> </a:t>
            </a:r>
            <a:r>
              <a:rPr lang="bg-BG" sz="2800" b="1">
                <a:solidFill>
                  <a:schemeClr val="accent2"/>
                </a:solidFill>
              </a:rPr>
              <a:t>Компютризирана информационна </a:t>
            </a:r>
            <a:r>
              <a:rPr lang="bg-BG" sz="2800" b="1" smtClean="0">
                <a:solidFill>
                  <a:schemeClr val="accent2"/>
                </a:solidFill>
              </a:rPr>
              <a:t>технология</a:t>
            </a:r>
            <a:r>
              <a:rPr lang="en-US" sz="2800" b="1" smtClean="0">
                <a:solidFill>
                  <a:schemeClr val="accent2"/>
                </a:solidFill>
              </a:rPr>
              <a:t> </a:t>
            </a:r>
            <a:r>
              <a:rPr lang="bg-BG" sz="2800" b="1" smtClean="0">
                <a:solidFill>
                  <a:schemeClr val="accent2"/>
                </a:solidFill>
              </a:rPr>
              <a:t>за АОИИ</a:t>
            </a:r>
            <a:r>
              <a:rPr lang="bg-BG" sz="2800" b="1" smtClean="0"/>
              <a:t> </a:t>
            </a:r>
            <a:r>
              <a:rPr lang="bg-BG" sz="2800" b="1">
                <a:solidFill>
                  <a:schemeClr val="accent2"/>
                </a:solidFill>
              </a:rPr>
              <a:t>– същност и предназначение.</a:t>
            </a:r>
          </a:p>
        </p:txBody>
      </p:sp>
      <p:sp>
        <p:nvSpPr>
          <p:cNvPr id="35843" name="Rectangle 3"/>
          <p:cNvSpPr>
            <a:spLocks noGrp="1" noChangeArrowheads="1"/>
          </p:cNvSpPr>
          <p:nvPr>
            <p:ph type="body" idx="1"/>
          </p:nvPr>
        </p:nvSpPr>
        <p:spPr>
          <a:xfrm>
            <a:off x="611188" y="1916113"/>
            <a:ext cx="7772400" cy="4114800"/>
          </a:xfrm>
          <a:solidFill>
            <a:srgbClr val="66FF99"/>
          </a:solidFill>
          <a:ln w="76200">
            <a:solidFill>
              <a:srgbClr val="0066FF"/>
            </a:solidFill>
            <a:miter lim="800000"/>
            <a:headEnd/>
            <a:tailEnd/>
          </a:ln>
        </p:spPr>
        <p:txBody>
          <a:bodyPr/>
          <a:lstStyle/>
          <a:p>
            <a:r>
              <a:rPr lang="bg-BG" sz="2400" b="1">
                <a:solidFill>
                  <a:srgbClr val="FF0000"/>
                </a:solidFill>
              </a:rPr>
              <a:t>Логическа последователност от краен брой операции, процедури и дейности</a:t>
            </a:r>
            <a:r>
              <a:rPr lang="bg-BG" sz="2400" b="1"/>
              <a:t>, </a:t>
            </a:r>
            <a:r>
              <a:rPr lang="bg-BG" sz="2400" b="1">
                <a:solidFill>
                  <a:srgbClr val="0000CC"/>
                </a:solidFill>
              </a:rPr>
              <a:t>които се осъществяват по предварително описани правила</a:t>
            </a:r>
            <a:r>
              <a:rPr lang="bg-BG" sz="2400" b="1"/>
              <a:t>, </a:t>
            </a:r>
            <a:r>
              <a:rPr lang="bg-BG" sz="2400" b="1">
                <a:solidFill>
                  <a:srgbClr val="FF00FF"/>
                </a:solidFill>
              </a:rPr>
              <a:t>на високо автоматизирана основа с елементи на интелигентност и творчество</a:t>
            </a:r>
            <a:r>
              <a:rPr lang="bg-BG" sz="2400" b="1"/>
              <a:t>, насочени към обхващането на първичните данни и първичната информация, преобразуването на данните в информация, на информацията в знание и </a:t>
            </a:r>
            <a:r>
              <a:rPr lang="bg-BG" sz="2400" b="1">
                <a:solidFill>
                  <a:srgbClr val="9900CC"/>
                </a:solidFill>
              </a:rPr>
              <a:t>информационното и интелектуалното подпомагане на управленските решения на стратегическо, тактическо и оперативно равнище</a:t>
            </a:r>
            <a:r>
              <a:rPr lang="bg-BG" sz="2400" b="1"/>
              <a:t>.</a:t>
            </a:r>
          </a:p>
        </p:txBody>
      </p:sp>
      <p:sp>
        <p:nvSpPr>
          <p:cNvPr id="35844" name="Text Box 4"/>
          <p:cNvSpPr txBox="1">
            <a:spLocks noChangeArrowheads="1"/>
          </p:cNvSpPr>
          <p:nvPr/>
        </p:nvSpPr>
        <p:spPr bwMode="auto">
          <a:xfrm>
            <a:off x="304800" y="6248400"/>
            <a:ext cx="2286000"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ppt_x"/>
                                          </p:val>
                                        </p:tav>
                                        <p:tav tm="100000">
                                          <p:val>
                                            <p:strVal val="#ppt_x"/>
                                          </p:val>
                                        </p:tav>
                                      </p:tavLst>
                                    </p:anim>
                                    <p:anim calcmode="lin" valueType="num">
                                      <p:cBhvr additive="base">
                                        <p:cTn id="8" dur="500" fill="hold"/>
                                        <p:tgtEl>
                                          <p:spTgt spid="3584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842"/>
                                        </p:tgtEl>
                                        <p:attrNameLst>
                                          <p:attrName>style.visibility</p:attrName>
                                        </p:attrNameLst>
                                      </p:cBhvr>
                                      <p:to>
                                        <p:strVal val="visible"/>
                                      </p:to>
                                    </p:set>
                                    <p:anim calcmode="lin" valueType="num">
                                      <p:cBhvr additive="base">
                                        <p:cTn id="13" dur="1000" fill="hold"/>
                                        <p:tgtEl>
                                          <p:spTgt spid="35842"/>
                                        </p:tgtEl>
                                        <p:attrNameLst>
                                          <p:attrName>ppt_x</p:attrName>
                                        </p:attrNameLst>
                                      </p:cBhvr>
                                      <p:tavLst>
                                        <p:tav tm="0">
                                          <p:val>
                                            <p:strVal val="1+#ppt_w/2"/>
                                          </p:val>
                                        </p:tav>
                                        <p:tav tm="100000">
                                          <p:val>
                                            <p:strVal val="#ppt_x"/>
                                          </p:val>
                                        </p:tav>
                                      </p:tavLst>
                                    </p:anim>
                                    <p:anim calcmode="lin" valueType="num">
                                      <p:cBhvr additive="base">
                                        <p:cTn id="14" dur="1000" fill="hold"/>
                                        <p:tgtEl>
                                          <p:spTgt spid="3584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843">
                                            <p:bg/>
                                          </p:spTgt>
                                        </p:tgtEl>
                                        <p:attrNameLst>
                                          <p:attrName>style.visibility</p:attrName>
                                        </p:attrNameLst>
                                      </p:cBhvr>
                                      <p:to>
                                        <p:strVal val="visible"/>
                                      </p:to>
                                    </p:set>
                                    <p:anim calcmode="lin" valueType="num">
                                      <p:cBhvr additive="base">
                                        <p:cTn id="19" dur="500" fill="hold"/>
                                        <p:tgtEl>
                                          <p:spTgt spid="35843">
                                            <p:bg/>
                                          </p:spTgt>
                                        </p:tgtEl>
                                        <p:attrNameLst>
                                          <p:attrName>ppt_x</p:attrName>
                                        </p:attrNameLst>
                                      </p:cBhvr>
                                      <p:tavLst>
                                        <p:tav tm="0">
                                          <p:val>
                                            <p:strVal val="0-#ppt_w/2"/>
                                          </p:val>
                                        </p:tav>
                                        <p:tav tm="100000">
                                          <p:val>
                                            <p:strVal val="#ppt_x"/>
                                          </p:val>
                                        </p:tav>
                                      </p:tavLst>
                                    </p:anim>
                                    <p:anim calcmode="lin" valueType="num">
                                      <p:cBhvr additive="base">
                                        <p:cTn id="20" dur="500" fill="hold"/>
                                        <p:tgtEl>
                                          <p:spTgt spid="35843">
                                            <p:bg/>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5843">
                                            <p:txEl>
                                              <p:pRg st="0" end="0"/>
                                            </p:txEl>
                                          </p:spTgt>
                                        </p:tgtEl>
                                        <p:attrNameLst>
                                          <p:attrName>style.visibility</p:attrName>
                                        </p:attrNameLst>
                                      </p:cBhvr>
                                      <p:to>
                                        <p:strVal val="visible"/>
                                      </p:to>
                                    </p:set>
                                    <p:anim calcmode="lin" valueType="num">
                                      <p:cBhvr additive="base">
                                        <p:cTn id="25" dur="500" fill="hold"/>
                                        <p:tgtEl>
                                          <p:spTgt spid="35843">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584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nimBg="1"/>
      <p:bldP spid="35843" grpId="0" build="p" animBg="1"/>
      <p:bldP spid="3584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10" y="188640"/>
            <a:ext cx="8527154" cy="5212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5400675"/>
            <a:ext cx="8136904" cy="830997"/>
          </a:xfrm>
          <a:prstGeom prst="rect">
            <a:avLst/>
          </a:prstGeom>
          <a:noFill/>
        </p:spPr>
        <p:txBody>
          <a:bodyPr wrap="square" rtlCol="0">
            <a:spAutoFit/>
          </a:bodyPr>
          <a:lstStyle/>
          <a:p>
            <a:r>
              <a:rPr lang="bg-BG" smtClean="0">
                <a:solidFill>
                  <a:srgbClr val="6600CC"/>
                </a:solidFill>
              </a:rPr>
              <a:t>ТАКА ИЗГЛЕЖДАТ СЪРВЪРИТЕ, ПОДРЕДЕНИ В КЛЕТКИТЕ</a:t>
            </a:r>
            <a:endParaRPr lang="bg-BG">
              <a:solidFill>
                <a:srgbClr val="6600CC"/>
              </a:solidFill>
            </a:endParaRPr>
          </a:p>
        </p:txBody>
      </p:sp>
    </p:spTree>
    <p:extLst>
      <p:ext uri="{BB962C8B-B14F-4D97-AF65-F5344CB8AC3E}">
        <p14:creationId xmlns:p14="http://schemas.microsoft.com/office/powerpoint/2010/main" val="25973623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10" y="0"/>
            <a:ext cx="8743178" cy="522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5373216"/>
            <a:ext cx="8424936" cy="830997"/>
          </a:xfrm>
          <a:prstGeom prst="rect">
            <a:avLst/>
          </a:prstGeom>
          <a:noFill/>
        </p:spPr>
        <p:txBody>
          <a:bodyPr wrap="square" rtlCol="0">
            <a:spAutoFit/>
          </a:bodyPr>
          <a:lstStyle/>
          <a:p>
            <a:r>
              <a:rPr lang="bg-BG" smtClean="0">
                <a:solidFill>
                  <a:srgbClr val="FF0000"/>
                </a:solidFill>
              </a:rPr>
              <a:t>ЕТО КАК ИЗГЛЕЖДАТ ПОДРЕДЕНИТЕ СЪРВЪРИ ОТ ЗАДНАТА СИ СТРАНА И КАБЕЛНАТА СИСТЕМА</a:t>
            </a:r>
            <a:endParaRPr lang="bg-BG">
              <a:solidFill>
                <a:srgbClr val="FF0000"/>
              </a:solidFill>
            </a:endParaRPr>
          </a:p>
        </p:txBody>
      </p:sp>
    </p:spTree>
    <p:extLst>
      <p:ext uri="{BB962C8B-B14F-4D97-AF65-F5344CB8AC3E}">
        <p14:creationId xmlns:p14="http://schemas.microsoft.com/office/powerpoint/2010/main" val="36245551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10" y="116633"/>
            <a:ext cx="8743177" cy="54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4426" y="5661248"/>
            <a:ext cx="8496943" cy="461665"/>
          </a:xfrm>
          <a:prstGeom prst="rect">
            <a:avLst/>
          </a:prstGeom>
          <a:noFill/>
        </p:spPr>
        <p:txBody>
          <a:bodyPr wrap="square" rtlCol="0">
            <a:spAutoFit/>
          </a:bodyPr>
          <a:lstStyle/>
          <a:p>
            <a:r>
              <a:rPr lang="bg-BG" smtClean="0">
                <a:solidFill>
                  <a:srgbClr val="0000FF"/>
                </a:solidFill>
              </a:rPr>
              <a:t>ВЪТРЕШНИЯТ ИНТЕРИОР НА ЦЕНТЪРА ЗА ДАННИ</a:t>
            </a:r>
            <a:endParaRPr lang="bg-BG">
              <a:solidFill>
                <a:srgbClr val="0000FF"/>
              </a:solidFill>
            </a:endParaRPr>
          </a:p>
        </p:txBody>
      </p:sp>
    </p:spTree>
    <p:extLst>
      <p:ext uri="{BB962C8B-B14F-4D97-AF65-F5344CB8AC3E}">
        <p14:creationId xmlns:p14="http://schemas.microsoft.com/office/powerpoint/2010/main" val="4900013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260648"/>
            <a:ext cx="8712968" cy="6120680"/>
          </a:xfrm>
        </p:spPr>
        <p:txBody>
          <a:bodyPr/>
          <a:lstStyle/>
          <a:p>
            <a:pPr algn="l"/>
            <a:r>
              <a:rPr lang="bg-BG" sz="1800" b="1" smtClean="0"/>
              <a:t>	</a:t>
            </a:r>
            <a:r>
              <a:rPr lang="bg-BG" sz="1800" b="1" i="1" u="sng" smtClean="0">
                <a:solidFill>
                  <a:srgbClr val="FF0000"/>
                </a:solidFill>
              </a:rPr>
              <a:t>6. Класификация на центровете за данни</a:t>
            </a:r>
          </a:p>
          <a:p>
            <a:pPr algn="l"/>
            <a:endParaRPr lang="en-US" sz="1800" b="1" i="1" u="sng" smtClean="0">
              <a:solidFill>
                <a:srgbClr val="FF0000"/>
              </a:solidFill>
            </a:endParaRPr>
          </a:p>
          <a:p>
            <a:pPr algn="l"/>
            <a:r>
              <a:rPr lang="en-US" sz="1800" b="1" smtClean="0">
                <a:solidFill>
                  <a:srgbClr val="FF0000"/>
                </a:solidFill>
              </a:rPr>
              <a:t>		</a:t>
            </a:r>
            <a:r>
              <a:rPr lang="en-US" sz="1800" b="1" smtClean="0">
                <a:solidFill>
                  <a:srgbClr val="6600FF"/>
                </a:solidFill>
              </a:rPr>
              <a:t>6</a:t>
            </a:r>
            <a:r>
              <a:rPr lang="bg-BG" sz="1800" b="1" smtClean="0">
                <a:solidFill>
                  <a:srgbClr val="6600FF"/>
                </a:solidFill>
              </a:rPr>
              <a:t>.1. Според стандарта, по който са изградени:</a:t>
            </a:r>
          </a:p>
          <a:p>
            <a:pPr algn="l"/>
            <a:r>
              <a:rPr lang="bg-BG" sz="1800" b="1" smtClean="0">
                <a:solidFill>
                  <a:srgbClr val="6600FF"/>
                </a:solidFill>
              </a:rPr>
              <a:t>а) </a:t>
            </a:r>
            <a:r>
              <a:rPr lang="bg-BG" sz="1800" b="1" smtClean="0">
                <a:solidFill>
                  <a:srgbClr val="0000FF"/>
                </a:solidFill>
              </a:rPr>
              <a:t>по амриканския </a:t>
            </a:r>
            <a:r>
              <a:rPr lang="en-US" sz="1800" b="1" smtClean="0">
                <a:solidFill>
                  <a:srgbClr val="0000FF"/>
                </a:solidFill>
              </a:rPr>
              <a:t>(ANSI) </a:t>
            </a:r>
            <a:r>
              <a:rPr lang="bg-BG" sz="1800" b="1" smtClean="0">
                <a:solidFill>
                  <a:srgbClr val="0000FF"/>
                </a:solidFill>
              </a:rPr>
              <a:t>стандарт </a:t>
            </a:r>
            <a:r>
              <a:rPr lang="ru-RU" sz="1800" b="1" smtClean="0">
                <a:solidFill>
                  <a:srgbClr val="0000FF"/>
                </a:solidFill>
              </a:rPr>
              <a:t>TIA-942</a:t>
            </a:r>
            <a:r>
              <a:rPr lang="ru-RU" sz="1800" b="1" smtClean="0"/>
              <a:t>, който подразделя типовете центрове за данни, според степента на надеждност. До скоро доминиращ стандарт в света;</a:t>
            </a:r>
          </a:p>
          <a:p>
            <a:pPr algn="l"/>
            <a:r>
              <a:rPr lang="bg-BG" sz="1800" b="1" smtClean="0">
                <a:solidFill>
                  <a:srgbClr val="6600FF"/>
                </a:solidFill>
              </a:rPr>
              <a:t>б) </a:t>
            </a:r>
            <a:r>
              <a:rPr lang="bg-BG" sz="1800" b="1" smtClean="0"/>
              <a:t>използват се и </a:t>
            </a:r>
            <a:r>
              <a:rPr lang="bg-BG" sz="1800" b="1" smtClean="0">
                <a:solidFill>
                  <a:srgbClr val="008000"/>
                </a:solidFill>
              </a:rPr>
              <a:t>стандартите </a:t>
            </a:r>
            <a:r>
              <a:rPr lang="ru-RU" sz="1800" b="1">
                <a:solidFill>
                  <a:srgbClr val="008000"/>
                </a:solidFill>
              </a:rPr>
              <a:t>CENELEC и </a:t>
            </a:r>
            <a:r>
              <a:rPr lang="ru-RU" sz="1800" b="1" smtClean="0">
                <a:solidFill>
                  <a:srgbClr val="008000"/>
                </a:solidFill>
              </a:rPr>
              <a:t>ISO/IEC</a:t>
            </a:r>
            <a:r>
              <a:rPr lang="bg-BG" sz="1800" b="1" smtClean="0"/>
              <a:t>;</a:t>
            </a:r>
          </a:p>
          <a:p>
            <a:pPr algn="l"/>
            <a:r>
              <a:rPr lang="bg-BG" sz="1800" b="1" smtClean="0">
                <a:solidFill>
                  <a:srgbClr val="6600FF"/>
                </a:solidFill>
              </a:rPr>
              <a:t>в) </a:t>
            </a:r>
            <a:r>
              <a:rPr lang="bg-BG" sz="1800" b="1" smtClean="0"/>
              <a:t>в</a:t>
            </a:r>
            <a:r>
              <a:rPr lang="ru-RU" sz="1800" b="1" smtClean="0"/>
              <a:t> същото време активно се развива стандартът</a:t>
            </a:r>
            <a:r>
              <a:rPr lang="ru-RU" sz="1800" smtClean="0"/>
              <a:t> </a:t>
            </a:r>
            <a:r>
              <a:rPr lang="ru-RU" sz="1800" b="1">
                <a:solidFill>
                  <a:srgbClr val="FF00FF"/>
                </a:solidFill>
              </a:rPr>
              <a:t>BICSI 002 2010 Data Center Design and Implementation Best </a:t>
            </a:r>
            <a:r>
              <a:rPr lang="ru-RU" sz="1800" b="1" smtClean="0">
                <a:solidFill>
                  <a:srgbClr val="FF00FF"/>
                </a:solidFill>
              </a:rPr>
              <a:t>Practices</a:t>
            </a:r>
            <a:r>
              <a:rPr lang="ru-RU" sz="1800" b="1" smtClean="0"/>
              <a:t>, който се появи през 2010 г. и се актуализира през 2011 г. Този нов стандарт отчита и съчетава най-добрите практики в областта на центровете за данни.</a:t>
            </a:r>
          </a:p>
          <a:p>
            <a:pPr algn="l"/>
            <a:endParaRPr lang="ru-RU" sz="1800" b="1" smtClean="0"/>
          </a:p>
          <a:p>
            <a:pPr algn="l"/>
            <a:r>
              <a:rPr lang="ru-RU" sz="1800" b="1"/>
              <a:t>	</a:t>
            </a:r>
            <a:r>
              <a:rPr lang="ru-RU" sz="1800" b="1" smtClean="0"/>
              <a:t>	</a:t>
            </a:r>
            <a:r>
              <a:rPr lang="ru-RU" sz="1800" b="1" smtClean="0">
                <a:solidFill>
                  <a:srgbClr val="008000"/>
                </a:solidFill>
              </a:rPr>
              <a:t>6.2. Според големината на самите центрове:</a:t>
            </a:r>
          </a:p>
          <a:p>
            <a:pPr algn="l"/>
            <a:r>
              <a:rPr lang="ru-RU" sz="1800" b="1" smtClean="0">
                <a:solidFill>
                  <a:srgbClr val="008000"/>
                </a:solidFill>
              </a:rPr>
              <a:t>а) </a:t>
            </a:r>
            <a:r>
              <a:rPr lang="ru-RU" sz="1800" b="1" smtClean="0">
                <a:solidFill>
                  <a:srgbClr val="FF00FF"/>
                </a:solidFill>
              </a:rPr>
              <a:t>крупни центрове за данни </a:t>
            </a:r>
            <a:r>
              <a:rPr lang="ru-RU" sz="1800" b="1" smtClean="0"/>
              <a:t>– обикновенно имат свое здание, което е целево проектирано и изградено; завършена архитектура; собствени комуникационни канали, към които са свързани съвърите;</a:t>
            </a:r>
          </a:p>
          <a:p>
            <a:pPr algn="l"/>
            <a:r>
              <a:rPr lang="ru-RU" sz="1800" b="1" smtClean="0">
                <a:solidFill>
                  <a:srgbClr val="008000"/>
                </a:solidFill>
              </a:rPr>
              <a:t>б) </a:t>
            </a:r>
            <a:r>
              <a:rPr lang="ru-RU" sz="1800" b="1" smtClean="0">
                <a:solidFill>
                  <a:srgbClr val="0000FF"/>
                </a:solidFill>
              </a:rPr>
              <a:t>средни центрове за данни </a:t>
            </a:r>
            <a:r>
              <a:rPr lang="ru-RU" sz="1800" b="1" smtClean="0"/>
              <a:t>– най-често ползват производствена площ и комуникационни канали под аренда;</a:t>
            </a:r>
          </a:p>
          <a:p>
            <a:pPr algn="l"/>
            <a:r>
              <a:rPr lang="ru-RU" sz="1800" b="1" smtClean="0">
                <a:solidFill>
                  <a:srgbClr val="008000"/>
                </a:solidFill>
              </a:rPr>
              <a:t>в) </a:t>
            </a:r>
            <a:r>
              <a:rPr lang="ru-RU" sz="1800" b="1" smtClean="0">
                <a:solidFill>
                  <a:srgbClr val="FF0000"/>
                </a:solidFill>
              </a:rPr>
              <a:t>малки центрове за данни </a:t>
            </a:r>
            <a:r>
              <a:rPr lang="ru-RU" sz="1800" b="1" smtClean="0"/>
              <a:t>– предимно се разполагат в по-малки и приспособени помещения. Притежават по-скромно оборудване и предоставят ограничен набор от услуги.</a:t>
            </a:r>
            <a:endParaRPr lang="ru-RU" sz="1800" b="1" smtClean="0">
              <a:solidFill>
                <a:srgbClr val="008000"/>
              </a:solidFill>
            </a:endParaRPr>
          </a:p>
          <a:p>
            <a:pPr algn="l"/>
            <a:r>
              <a:rPr lang="ru-RU" sz="1800" b="1" smtClean="0"/>
              <a:t> </a:t>
            </a:r>
            <a:r>
              <a:rPr lang="bg-BG" sz="1800" b="1" smtClean="0"/>
              <a:t>		</a:t>
            </a:r>
            <a:r>
              <a:rPr lang="bg-BG" sz="1800" b="1"/>
              <a:t>	</a:t>
            </a:r>
            <a:r>
              <a:rPr lang="bg-BG" sz="1800" b="1" smtClean="0"/>
              <a:t>  </a:t>
            </a:r>
            <a:endParaRPr lang="bg-BG" sz="1800" b="1" baseline="30000">
              <a:solidFill>
                <a:srgbClr val="008000"/>
              </a:solidFill>
            </a:endParaRPr>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857052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260648"/>
            <a:ext cx="8712968" cy="6120680"/>
          </a:xfrm>
        </p:spPr>
        <p:txBody>
          <a:bodyPr/>
          <a:lstStyle/>
          <a:p>
            <a:pPr algn="l"/>
            <a:r>
              <a:rPr lang="bg-BG" sz="1800" b="1" smtClean="0"/>
              <a:t>		</a:t>
            </a:r>
            <a:r>
              <a:rPr lang="bg-BG" sz="1800" b="1" smtClean="0">
                <a:solidFill>
                  <a:srgbClr val="6600FF"/>
                </a:solidFill>
              </a:rPr>
              <a:t>6.2. Според степента на надеждност:</a:t>
            </a:r>
          </a:p>
          <a:p>
            <a:pPr algn="l"/>
            <a:r>
              <a:rPr lang="bg-BG" sz="1800" b="1" smtClean="0">
                <a:solidFill>
                  <a:srgbClr val="6600FF"/>
                </a:solidFill>
              </a:rPr>
              <a:t>а) </a:t>
            </a:r>
            <a:r>
              <a:rPr lang="ru-RU" sz="1800" b="1" smtClean="0"/>
              <a:t>Основните показатели за работата на центъра за данни са:</a:t>
            </a:r>
          </a:p>
          <a:p>
            <a:pPr marL="342900" indent="-342900" algn="l">
              <a:buClr>
                <a:srgbClr val="6600FF"/>
              </a:buClr>
              <a:buSzPct val="110000"/>
              <a:buFont typeface="+mj-lt"/>
              <a:buAutoNum type="arabicParenR"/>
            </a:pPr>
            <a:r>
              <a:rPr lang="ru-RU" sz="1800" b="1" smtClean="0"/>
              <a:t>Степента на отказоустойчивост;</a:t>
            </a:r>
          </a:p>
          <a:p>
            <a:pPr marL="342900" indent="-342900" algn="l">
              <a:buClr>
                <a:srgbClr val="6600FF"/>
              </a:buClr>
              <a:buSzPct val="110000"/>
              <a:buFont typeface="+mj-lt"/>
              <a:buAutoNum type="arabicParenR"/>
            </a:pPr>
            <a:r>
              <a:rPr lang="ru-RU" sz="1800" b="1" smtClean="0"/>
              <a:t>Стойност на експлоатационните разходи;</a:t>
            </a:r>
          </a:p>
          <a:p>
            <a:pPr marL="342900" indent="-342900" algn="l">
              <a:buClr>
                <a:srgbClr val="6600FF"/>
              </a:buClr>
              <a:buSzPct val="110000"/>
              <a:buFont typeface="+mj-lt"/>
              <a:buAutoNum type="arabicParenR"/>
            </a:pPr>
            <a:r>
              <a:rPr lang="ru-RU" sz="1800" b="1" smtClean="0"/>
              <a:t>Размер на енергопотребление и степен на използване на </a:t>
            </a:r>
            <a:r>
              <a:rPr lang="bg-BG" sz="1800" b="1" smtClean="0"/>
              <a:t>„</a:t>
            </a:r>
            <a:r>
              <a:rPr lang="ru-RU" sz="1800" b="1" smtClean="0"/>
              <a:t>зелена енергия</a:t>
            </a:r>
            <a:r>
              <a:rPr lang="bg-BG" sz="1800" b="1" smtClean="0"/>
              <a:t>“</a:t>
            </a:r>
            <a:r>
              <a:rPr lang="ru-RU" sz="1800" b="1" smtClean="0"/>
              <a:t>;</a:t>
            </a:r>
          </a:p>
          <a:p>
            <a:pPr marL="342900" indent="-342900" algn="l">
              <a:buClr>
                <a:srgbClr val="6600FF"/>
              </a:buClr>
              <a:buSzPct val="110000"/>
              <a:buFont typeface="+mj-lt"/>
              <a:buAutoNum type="arabicParenR"/>
            </a:pPr>
            <a:r>
              <a:rPr lang="ru-RU" sz="1800" b="1" smtClean="0"/>
              <a:t>Влияние на околната среда.</a:t>
            </a:r>
          </a:p>
          <a:p>
            <a:pPr algn="l">
              <a:buClr>
                <a:srgbClr val="6600FF"/>
              </a:buClr>
              <a:buSzPct val="110000"/>
            </a:pPr>
            <a:r>
              <a:rPr lang="ru-RU" sz="1800" b="1" smtClean="0">
                <a:solidFill>
                  <a:srgbClr val="6600FF"/>
                </a:solidFill>
              </a:rPr>
              <a:t>б)  </a:t>
            </a:r>
            <a:r>
              <a:rPr lang="ru-RU" sz="1800" b="1" smtClean="0"/>
              <a:t>Категории центрове за данни, според степента на надежност:</a:t>
            </a:r>
          </a:p>
          <a:p>
            <a:pPr algn="l">
              <a:buClr>
                <a:srgbClr val="6600FF"/>
              </a:buClr>
              <a:buSzPct val="110000"/>
            </a:pPr>
            <a:r>
              <a:rPr lang="ru-RU" sz="1800" b="1"/>
              <a:t>	</a:t>
            </a:r>
            <a:r>
              <a:rPr lang="ru-RU" sz="1800" b="1" i="1" u="sng" smtClean="0">
                <a:solidFill>
                  <a:srgbClr val="FF00FF"/>
                </a:solidFill>
              </a:rPr>
              <a:t>Забележка:</a:t>
            </a:r>
            <a:r>
              <a:rPr lang="ru-RU" sz="1800" b="1" smtClean="0">
                <a:solidFill>
                  <a:srgbClr val="FF00FF"/>
                </a:solidFill>
              </a:rPr>
              <a:t> </a:t>
            </a:r>
            <a:r>
              <a:rPr lang="ru-RU" sz="1800" b="1" smtClean="0"/>
              <a:t>Така например стандартът </a:t>
            </a:r>
            <a:r>
              <a:rPr lang="ru-RU" sz="1800" b="1" smtClean="0">
                <a:solidFill>
                  <a:srgbClr val="0000FF"/>
                </a:solidFill>
              </a:rPr>
              <a:t>TIA-942, </a:t>
            </a:r>
            <a:r>
              <a:rPr lang="ru-RU" sz="1800" b="1" smtClean="0"/>
              <a:t>предвижда четири типа центрове за данни, според степента на надеждност:</a:t>
            </a:r>
          </a:p>
          <a:p>
            <a:pPr marL="342900" indent="-342900" algn="l">
              <a:buClr>
                <a:srgbClr val="FF00FF"/>
              </a:buClr>
              <a:buSzPct val="110000"/>
              <a:buFont typeface="+mj-lt"/>
              <a:buAutoNum type="arabicParenR"/>
            </a:pPr>
            <a:r>
              <a:rPr lang="ru-RU" sz="1800" b="1">
                <a:solidFill>
                  <a:srgbClr val="FF0000"/>
                </a:solidFill>
              </a:rPr>
              <a:t>Tier 1 (N) </a:t>
            </a:r>
            <a:r>
              <a:rPr lang="ru-RU" sz="1800" smtClean="0"/>
              <a:t>— </a:t>
            </a:r>
            <a:r>
              <a:rPr lang="ru-RU" sz="1800" b="1" smtClean="0"/>
              <a:t>отказа на оборудването или провеждането на ремонтни работи водят до прекъсване на работата на целия център за данни. Липсват резервни източници за елекстроснабдяване. Инженерната инфраструктура не е дублирана;</a:t>
            </a:r>
          </a:p>
          <a:p>
            <a:pPr marL="342900" indent="-342900" algn="l">
              <a:buClr>
                <a:srgbClr val="FF00FF"/>
              </a:buClr>
              <a:buSzPct val="110000"/>
              <a:buFont typeface="+mj-lt"/>
              <a:buAutoNum type="arabicParenR"/>
            </a:pPr>
            <a:r>
              <a:rPr lang="ru-RU" sz="1800" b="1" smtClean="0"/>
              <a:t> </a:t>
            </a:r>
            <a:r>
              <a:rPr lang="ru-RU" sz="1800" b="1">
                <a:solidFill>
                  <a:srgbClr val="6600FF"/>
                </a:solidFill>
              </a:rPr>
              <a:t>Tier 2 (N+1) </a:t>
            </a:r>
            <a:r>
              <a:rPr lang="ru-RU" sz="1800"/>
              <a:t>— </a:t>
            </a:r>
            <a:r>
              <a:rPr lang="ru-RU" sz="1800" b="1" smtClean="0"/>
              <a:t>налице е по-висока степен на резервност. Има резервен източник на електроенергия. Провеждането на ремонтни работи също прекратяват работата на целия център за данни;</a:t>
            </a:r>
          </a:p>
          <a:p>
            <a:pPr marL="342900" indent="-342900" algn="l">
              <a:buClr>
                <a:srgbClr val="FF00FF"/>
              </a:buClr>
              <a:buSzPct val="110000"/>
              <a:buFont typeface="+mj-lt"/>
              <a:buAutoNum type="arabicParenR"/>
            </a:pPr>
            <a:r>
              <a:rPr lang="ru-RU" sz="1800" b="1">
                <a:solidFill>
                  <a:srgbClr val="008000"/>
                </a:solidFill>
              </a:rPr>
              <a:t>Tier 3 (N+1) </a:t>
            </a:r>
            <a:r>
              <a:rPr lang="ru-RU" sz="1800"/>
              <a:t>— </a:t>
            </a:r>
            <a:r>
              <a:rPr lang="ru-RU" sz="1800" b="1" smtClean="0"/>
              <a:t>има възможност за провеждане на ремонтни работи биз да се преустановява работата на центъра. Инженерните системи имат една резерва. Налице са алтернативни канали за електроснабдяване и поддържане на климатичната система, но в даден момент е активен само един от тях;</a:t>
            </a:r>
          </a:p>
          <a:p>
            <a:pPr algn="l">
              <a:buClr>
                <a:srgbClr val="6600FF"/>
              </a:buClr>
              <a:buSzPct val="110000"/>
            </a:pPr>
            <a:r>
              <a:rPr lang="bg-BG" sz="1800" b="1" smtClean="0"/>
              <a:t>	</a:t>
            </a:r>
            <a:r>
              <a:rPr lang="bg-BG" sz="1800" b="1"/>
              <a:t>	</a:t>
            </a:r>
            <a:r>
              <a:rPr lang="bg-BG" sz="1800" b="1" smtClean="0"/>
              <a:t>  </a:t>
            </a:r>
            <a:endParaRPr lang="bg-BG" sz="1800" b="1" baseline="30000">
              <a:solidFill>
                <a:srgbClr val="008000"/>
              </a:solidFill>
            </a:endParaRPr>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3650523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260648"/>
            <a:ext cx="8712968" cy="6120680"/>
          </a:xfrm>
        </p:spPr>
        <p:txBody>
          <a:bodyPr/>
          <a:lstStyle/>
          <a:p>
            <a:pPr marL="342900" indent="-342900" algn="l">
              <a:buClr>
                <a:srgbClr val="FF00FF"/>
              </a:buClr>
              <a:buFont typeface="+mj-lt"/>
              <a:buAutoNum type="arabicParenR" startAt="4"/>
            </a:pPr>
            <a:r>
              <a:rPr lang="ru-RU" sz="1800" b="1">
                <a:solidFill>
                  <a:srgbClr val="6600CC"/>
                </a:solidFill>
              </a:rPr>
              <a:t>Tier 4 (2(N+1)) — </a:t>
            </a:r>
            <a:r>
              <a:rPr lang="ru-RU" sz="1800" b="1" smtClean="0">
                <a:solidFill>
                  <a:srgbClr val="6600CC"/>
                </a:solidFill>
              </a:rPr>
              <a:t> </a:t>
            </a:r>
            <a:r>
              <a:rPr lang="ru-RU" sz="1800" b="1" smtClean="0"/>
              <a:t>всички профелактични и ремонтни дейности се извършват без спирането на центъра за данни. Инженерните системи двукратно са резервирани.</a:t>
            </a:r>
          </a:p>
          <a:p>
            <a:pPr algn="l">
              <a:buClr>
                <a:srgbClr val="FF00FF"/>
              </a:buClr>
            </a:pPr>
            <a:r>
              <a:rPr lang="ru-RU" sz="1800" b="1"/>
              <a:t>	</a:t>
            </a:r>
            <a:r>
              <a:rPr lang="ru-RU" sz="1800" b="1" smtClean="0"/>
              <a:t>	</a:t>
            </a:r>
            <a:r>
              <a:rPr lang="ru-RU" sz="1800" b="1" smtClean="0">
                <a:solidFill>
                  <a:srgbClr val="663300"/>
                </a:solidFill>
              </a:rPr>
              <a:t>6.3. Според предназначението на центровете за данни:</a:t>
            </a:r>
          </a:p>
          <a:p>
            <a:pPr marL="342900" indent="-342900" algn="l">
              <a:buClr>
                <a:srgbClr val="800000"/>
              </a:buClr>
              <a:buFont typeface="+mj-lt"/>
              <a:buAutoNum type="arabicParenR"/>
            </a:pPr>
            <a:r>
              <a:rPr lang="ru-RU" sz="1800" b="1" smtClean="0">
                <a:solidFill>
                  <a:srgbClr val="6600FF"/>
                </a:solidFill>
              </a:rPr>
              <a:t>Корпоративни (частни) </a:t>
            </a:r>
            <a:r>
              <a:rPr lang="ru-RU" sz="1800" b="1" smtClean="0">
                <a:solidFill>
                  <a:srgbClr val="663300"/>
                </a:solidFill>
              </a:rPr>
              <a:t>- </a:t>
            </a:r>
            <a:r>
              <a:rPr lang="ru-RU" sz="1800" b="1" smtClean="0"/>
              <a:t>най-често обслужват една бизнес организация;</a:t>
            </a:r>
          </a:p>
          <a:p>
            <a:pPr marL="342900" indent="-342900" algn="l">
              <a:buClr>
                <a:srgbClr val="800000"/>
              </a:buClr>
              <a:buFont typeface="+mj-lt"/>
              <a:buAutoNum type="arabicParenR"/>
            </a:pPr>
            <a:r>
              <a:rPr lang="ru-RU" sz="1800" b="1" smtClean="0">
                <a:solidFill>
                  <a:srgbClr val="008000"/>
                </a:solidFill>
              </a:rPr>
              <a:t>Търговски (публични) </a:t>
            </a:r>
            <a:r>
              <a:rPr lang="ru-RU" sz="1800" b="1" smtClean="0"/>
              <a:t>– изградени са по стратегията за аутсорсинг. Обслужват разнообразен кръг от клиенти и потребители;</a:t>
            </a:r>
          </a:p>
          <a:p>
            <a:pPr marL="342900" indent="-342900" algn="l">
              <a:buClr>
                <a:srgbClr val="800000"/>
              </a:buClr>
              <a:buFont typeface="+mj-lt"/>
              <a:buAutoNum type="arabicParenR"/>
            </a:pPr>
            <a:r>
              <a:rPr lang="ru-RU" sz="1800" b="1" smtClean="0">
                <a:solidFill>
                  <a:srgbClr val="FF0000"/>
                </a:solidFill>
              </a:rPr>
              <a:t>Провайдеро-зависими</a:t>
            </a:r>
            <a:r>
              <a:rPr lang="ru-RU" sz="1800" b="1" smtClean="0"/>
              <a:t> – предимно ориентирани към обслужването на телекомуникационни опертори;</a:t>
            </a:r>
          </a:p>
          <a:p>
            <a:pPr marL="342900" indent="-342900" algn="l">
              <a:buClr>
                <a:srgbClr val="800000"/>
              </a:buClr>
              <a:buFont typeface="+mj-lt"/>
              <a:buAutoNum type="arabicParenR"/>
            </a:pPr>
            <a:r>
              <a:rPr lang="ru-RU" sz="1800" b="1" smtClean="0">
                <a:solidFill>
                  <a:srgbClr val="0000FF"/>
                </a:solidFill>
              </a:rPr>
              <a:t>Провайдеро-независими</a:t>
            </a:r>
            <a:r>
              <a:rPr lang="ru-RU" sz="1800" b="1" smtClean="0"/>
              <a:t> – обслужват всички желаещи бизнес организации, публични и държавни администрации.</a:t>
            </a:r>
          </a:p>
          <a:p>
            <a:pPr algn="l">
              <a:buClr>
                <a:srgbClr val="FF00FF"/>
              </a:buClr>
            </a:pPr>
            <a:r>
              <a:rPr lang="ru-RU" sz="1800" b="1" smtClean="0"/>
              <a:t> </a:t>
            </a:r>
          </a:p>
          <a:p>
            <a:pPr algn="l">
              <a:buClr>
                <a:srgbClr val="FF00FF"/>
              </a:buClr>
            </a:pPr>
            <a:r>
              <a:rPr lang="ru-RU" sz="1800" b="1"/>
              <a:t>	</a:t>
            </a:r>
            <a:r>
              <a:rPr lang="ru-RU" sz="1800" b="1" i="1" u="sng" smtClean="0">
                <a:solidFill>
                  <a:srgbClr val="0000FF"/>
                </a:solidFill>
              </a:rPr>
              <a:t>7. Видове услуги, предоставяни от центровета за данни:</a:t>
            </a:r>
          </a:p>
          <a:p>
            <a:pPr marL="342900" indent="-342900" algn="l">
              <a:buClr>
                <a:srgbClr val="0000FF"/>
              </a:buClr>
              <a:buSzPct val="110000"/>
              <a:buFont typeface="+mj-lt"/>
              <a:buAutoNum type="arabicParenR"/>
            </a:pPr>
            <a:r>
              <a:rPr lang="ru-RU" sz="1800" b="1" smtClean="0">
                <a:solidFill>
                  <a:srgbClr val="FF0000"/>
                </a:solidFill>
              </a:rPr>
              <a:t>Виртуален хостинг </a:t>
            </a:r>
            <a:r>
              <a:rPr lang="ru-RU" sz="1800" b="1" smtClean="0"/>
              <a:t>– големите центрове за данни обикновено не предоставят подобна масова услуга, поради необходимостта от осигуряване на техническа и консултантска подръжка;</a:t>
            </a:r>
          </a:p>
          <a:p>
            <a:pPr marL="342900" indent="-342900" algn="l">
              <a:buClr>
                <a:srgbClr val="0000FF"/>
              </a:buClr>
              <a:buSzPct val="110000"/>
              <a:buFont typeface="+mj-lt"/>
              <a:buAutoNum type="arabicParenR"/>
            </a:pPr>
            <a:r>
              <a:rPr lang="ru-RU" sz="1800" b="1" smtClean="0">
                <a:solidFill>
                  <a:srgbClr val="6600CC"/>
                </a:solidFill>
              </a:rPr>
              <a:t>Виртуален съръвър </a:t>
            </a:r>
            <a:r>
              <a:rPr lang="ru-RU" sz="1800" b="1" smtClean="0"/>
              <a:t>– предоставяне на гарантирана и лимитирана част от реален сървър (или части от всички предлагани ресурси). Важна особеност на този вид хостинг е, че се осъществява резделянето на реалния сървър на няколко виртуални, независими сървъра, реализирани по програмен</a:t>
            </a:r>
          </a:p>
          <a:p>
            <a:pPr algn="l"/>
            <a:r>
              <a:rPr lang="ru-RU" sz="1800" b="1" baseline="30000">
                <a:solidFill>
                  <a:srgbClr val="008000"/>
                </a:solidFill>
              </a:rPr>
              <a:t>	</a:t>
            </a:r>
            <a:r>
              <a:rPr lang="ru-RU" sz="1800" b="1" baseline="30000" smtClean="0">
                <a:solidFill>
                  <a:srgbClr val="008000"/>
                </a:solidFill>
              </a:rPr>
              <a:t>	</a:t>
            </a:r>
            <a:endParaRPr lang="bg-BG" sz="1800" b="1" baseline="30000">
              <a:solidFill>
                <a:srgbClr val="008000"/>
              </a:solidFill>
            </a:endParaRPr>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3898570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6" name="Subtitle 2"/>
          <p:cNvSpPr>
            <a:spLocks noGrp="1"/>
          </p:cNvSpPr>
          <p:nvPr>
            <p:ph type="subTitle" idx="1"/>
          </p:nvPr>
        </p:nvSpPr>
        <p:spPr>
          <a:xfrm>
            <a:off x="250825" y="260350"/>
            <a:ext cx="8713788" cy="6121400"/>
          </a:xfrm>
        </p:spPr>
        <p:txBody>
          <a:bodyPr/>
          <a:lstStyle/>
          <a:p>
            <a:pPr algn="l">
              <a:buClr>
                <a:srgbClr val="0000FF"/>
              </a:buClr>
              <a:buSzPct val="110000"/>
            </a:pPr>
            <a:r>
              <a:rPr lang="ru-RU" sz="1800" b="1"/>
              <a:t>(софтуерен) способ</a:t>
            </a:r>
            <a:r>
              <a:rPr lang="ru-RU" sz="1800" b="1" smtClean="0"/>
              <a:t>;</a:t>
            </a:r>
            <a:endParaRPr lang="en-US" sz="1800" b="1" smtClean="0"/>
          </a:p>
          <a:p>
            <a:pPr marL="342900" indent="-342900" algn="l">
              <a:buClr>
                <a:srgbClr val="0000FF"/>
              </a:buClr>
              <a:buSzPct val="110000"/>
              <a:buFont typeface="+mj-lt"/>
              <a:buAutoNum type="arabicParenR" startAt="3"/>
            </a:pPr>
            <a:r>
              <a:rPr lang="bg-BG" sz="1800" b="1" smtClean="0">
                <a:solidFill>
                  <a:srgbClr val="FF33CC"/>
                </a:solidFill>
              </a:rPr>
              <a:t>Сървър под аренда </a:t>
            </a:r>
            <a:r>
              <a:rPr lang="bg-BG" sz="1800" b="1" smtClean="0"/>
              <a:t>– центърът за данни предоставя сървър под аренда в предварително договорирана конфигурация и производителност с клиента. Големите центрове за данни главно специализират в подобни типове услуги;</a:t>
            </a:r>
          </a:p>
          <a:p>
            <a:pPr marL="342900" indent="-342900" algn="l">
              <a:buClr>
                <a:srgbClr val="0000FF"/>
              </a:buClr>
              <a:buSzPct val="110000"/>
              <a:buFont typeface="+mj-lt"/>
              <a:buAutoNum type="arabicParenR" startAt="3"/>
            </a:pPr>
            <a:r>
              <a:rPr lang="en-US" sz="1800" b="1" smtClean="0">
                <a:solidFill>
                  <a:srgbClr val="008080"/>
                </a:solidFill>
              </a:rPr>
              <a:t>Colocation </a:t>
            </a:r>
            <a:r>
              <a:rPr lang="en-US" sz="1800" b="1" smtClean="0"/>
              <a:t>– </a:t>
            </a:r>
            <a:r>
              <a:rPr lang="bg-BG" sz="1800" b="1" smtClean="0"/>
              <a:t>разполагане на сървър/сървъри, собственост на клиента, на площадката на центъра за данни, срещу определено заплащане. Цената на услугата зависи от разхода на електроенергия; разходите за поддържане на температурата, влажността и др. в определен диапазон; пропускателната способност на подключените към оборудването комуникационни канали; размера и теглото на стойката и др.;</a:t>
            </a:r>
          </a:p>
          <a:p>
            <a:pPr marL="342900" indent="-342900" algn="l">
              <a:buClr>
                <a:srgbClr val="0000FF"/>
              </a:buClr>
              <a:buSzPct val="110000"/>
              <a:buFont typeface="+mj-lt"/>
              <a:buAutoNum type="arabicParenR" startAt="3"/>
            </a:pPr>
            <a:r>
              <a:rPr lang="ru-RU" sz="1800" b="1" smtClean="0">
                <a:solidFill>
                  <a:srgbClr val="6600FF"/>
                </a:solidFill>
              </a:rPr>
              <a:t>Отдаването под аренда на телекомуникационни стойки </a:t>
            </a:r>
            <a:r>
              <a:rPr lang="ru-RU" sz="1800" b="1" smtClean="0"/>
              <a:t>– предоставянето на клиенти, срещу заплащане, на стойки за монтаж на собствено за клиента оборудване или такова на трети юридически или физически лица. Това по същество е частен случай на услугата </a:t>
            </a:r>
            <a:r>
              <a:rPr lang="en-US" sz="1800" b="1" smtClean="0"/>
              <a:t>“colocation”</a:t>
            </a:r>
            <a:r>
              <a:rPr lang="bg-BG" sz="1800" b="1" smtClean="0"/>
              <a:t>, но основоното отличие се състои в това, че арендаторите са предимно юридически лица;</a:t>
            </a:r>
          </a:p>
          <a:p>
            <a:pPr marL="342900" indent="-342900" algn="l">
              <a:buClr>
                <a:srgbClr val="0000FF"/>
              </a:buClr>
              <a:buSzPct val="110000"/>
              <a:buFont typeface="+mj-lt"/>
              <a:buAutoNum type="arabicParenR" startAt="3"/>
            </a:pPr>
            <a:r>
              <a:rPr lang="ru-RU" sz="1800" b="1" smtClean="0">
                <a:solidFill>
                  <a:srgbClr val="FF0000"/>
                </a:solidFill>
              </a:rPr>
              <a:t>Предоставена зона </a:t>
            </a:r>
            <a:r>
              <a:rPr lang="en-US" sz="1800" b="1" smtClean="0">
                <a:solidFill>
                  <a:srgbClr val="FF0000"/>
                </a:solidFill>
              </a:rPr>
              <a:t>(Dedicated area)</a:t>
            </a:r>
            <a:r>
              <a:rPr lang="bg-BG" sz="1800" b="1" smtClean="0">
                <a:solidFill>
                  <a:srgbClr val="FF0000"/>
                </a:solidFill>
              </a:rPr>
              <a:t> </a:t>
            </a:r>
            <a:r>
              <a:rPr lang="bg-BG" sz="1800" b="1" smtClean="0"/>
              <a:t>– в определени случаи собствениците на центровете за данни предоставят част от технологичната площ на „специални“ клиенти. По правило, това най-често са финансови компании, които поставят много строги норми за сигурност и безопасност. При тази ситуация центърът за данни предоставя договорираната технологична площ с принадлежащата и инженерна инфраструктура. Клиентът сам създава свой</a:t>
            </a:r>
            <a:endParaRPr lang="ru-RU" sz="1800" b="1"/>
          </a:p>
        </p:txBody>
      </p:sp>
    </p:spTree>
    <p:extLst>
      <p:ext uri="{BB962C8B-B14F-4D97-AF65-F5344CB8AC3E}">
        <p14:creationId xmlns:p14="http://schemas.microsoft.com/office/powerpoint/2010/main" val="166824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6" name="Subtitle 2"/>
          <p:cNvSpPr>
            <a:spLocks noGrp="1"/>
          </p:cNvSpPr>
          <p:nvPr>
            <p:ph type="subTitle" idx="1"/>
          </p:nvPr>
        </p:nvSpPr>
        <p:spPr>
          <a:xfrm>
            <a:off x="250825" y="260350"/>
            <a:ext cx="8713788" cy="6121400"/>
          </a:xfrm>
        </p:spPr>
        <p:txBody>
          <a:bodyPr/>
          <a:lstStyle/>
          <a:p>
            <a:pPr algn="l">
              <a:buClr>
                <a:srgbClr val="0000FF"/>
              </a:buClr>
              <a:buSzPct val="110000"/>
            </a:pPr>
            <a:r>
              <a:rPr lang="bg-BG" sz="1800" b="1"/>
              <a:t>център за данни вътре в наетото технологично пространство.</a:t>
            </a:r>
            <a:endParaRPr lang="ru-RU" sz="1800" b="1"/>
          </a:p>
          <a:p>
            <a:pPr algn="l">
              <a:buClr>
                <a:srgbClr val="0000FF"/>
              </a:buClr>
              <a:buSzPct val="110000"/>
            </a:pPr>
            <a:r>
              <a:rPr lang="ru-RU" sz="1800" b="1" smtClean="0"/>
              <a:t>	</a:t>
            </a:r>
          </a:p>
          <a:p>
            <a:pPr algn="l">
              <a:buClr>
                <a:srgbClr val="0000FF"/>
              </a:buClr>
              <a:buSzPct val="110000"/>
            </a:pPr>
            <a:r>
              <a:rPr lang="ru-RU" sz="1800" b="1"/>
              <a:t>	</a:t>
            </a:r>
            <a:r>
              <a:rPr lang="ru-RU" sz="1800" b="1" i="1" u="sng" smtClean="0">
                <a:solidFill>
                  <a:srgbClr val="008080"/>
                </a:solidFill>
              </a:rPr>
              <a:t>8. Допълнителни характеристики на центровете за данни:</a:t>
            </a:r>
            <a:endParaRPr lang="ru-RU" sz="1800" b="1" smtClean="0"/>
          </a:p>
          <a:p>
            <a:pPr marL="285750" indent="-285750" algn="l">
              <a:buClr>
                <a:srgbClr val="0000FF"/>
              </a:buClr>
              <a:buSzPct val="110000"/>
              <a:buFont typeface="Wingdings" pitchFamily="2" charset="2"/>
              <a:buChar char="Ø"/>
            </a:pPr>
            <a:r>
              <a:rPr lang="ru-RU" sz="1800" b="1" smtClean="0"/>
              <a:t>Комуникациите в центровете за данни предимо се осъществяват на база на протокола </a:t>
            </a:r>
            <a:r>
              <a:rPr lang="en-US" sz="1800" b="1" smtClean="0"/>
              <a:t>IP</a:t>
            </a:r>
            <a:r>
              <a:rPr lang="bg-BG" sz="1800" b="1" smtClean="0"/>
              <a:t>;</a:t>
            </a:r>
          </a:p>
          <a:p>
            <a:pPr marL="285750" indent="-285750" algn="l">
              <a:buClr>
                <a:srgbClr val="0000FF"/>
              </a:buClr>
              <a:buSzPct val="110000"/>
              <a:buFont typeface="Wingdings" pitchFamily="2" charset="2"/>
              <a:buChar char="Ø"/>
            </a:pPr>
            <a:r>
              <a:rPr lang="bg-BG" sz="1800" b="1" smtClean="0"/>
              <a:t>Центърът за данни притежава определен брой рутери (маршрутизатори) и превключватели (комутатори, </a:t>
            </a:r>
            <a:r>
              <a:rPr lang="en-US" sz="1800" b="1" smtClean="0"/>
              <a:t>switchers</a:t>
            </a:r>
            <a:r>
              <a:rPr lang="bg-BG" sz="1800" b="1" smtClean="0"/>
              <a:t>), чрез които се управлява трафикът между сървърите и „външния свят“;</a:t>
            </a:r>
          </a:p>
          <a:p>
            <a:pPr marL="285750" indent="-285750" algn="l">
              <a:buClr>
                <a:srgbClr val="0000FF"/>
              </a:buClr>
              <a:buSzPct val="110000"/>
              <a:buFont typeface="Wingdings" pitchFamily="2" charset="2"/>
              <a:buChar char="Ø"/>
            </a:pPr>
            <a:r>
              <a:rPr lang="bg-BG" sz="1800" b="1" smtClean="0"/>
              <a:t>С цел повишаване на надеждността, центровете за данни могат да се свързват с Интернет чрез множество външни канали от различни провайдери (доставчици);</a:t>
            </a:r>
            <a:endParaRPr lang="ru-RU" sz="1800" b="1"/>
          </a:p>
          <a:p>
            <a:pPr marL="285750" indent="-285750" algn="l">
              <a:buClr>
                <a:srgbClr val="0000FF"/>
              </a:buClr>
              <a:buSzPct val="110000"/>
              <a:buFont typeface="Wingdings" pitchFamily="2" charset="2"/>
              <a:buChar char="Ø"/>
            </a:pPr>
            <a:r>
              <a:rPr lang="ru-RU" sz="1800" b="1" smtClean="0"/>
              <a:t>Наетите в центъра за данни сървъри от клиентите </a:t>
            </a:r>
            <a:r>
              <a:rPr lang="bg-BG" sz="1800" b="1" smtClean="0"/>
              <a:t>е възможно</a:t>
            </a:r>
            <a:r>
              <a:rPr lang="ru-RU" sz="1800" b="1" smtClean="0"/>
              <a:t> да се използват като сървъри за бази от данни, обработващи сървъри, Интранет, Екстранет и Интернет сървъри, пощенски сървъри, прокси сървъри и т. н.;</a:t>
            </a:r>
          </a:p>
          <a:p>
            <a:pPr marL="285750" indent="-285750" algn="l">
              <a:buClr>
                <a:srgbClr val="0000FF"/>
              </a:buClr>
              <a:buSzPct val="110000"/>
              <a:buFont typeface="Wingdings" pitchFamily="2" charset="2"/>
              <a:buChar char="Ø"/>
            </a:pPr>
            <a:r>
              <a:rPr lang="ru-RU" sz="1800" b="1" smtClean="0"/>
              <a:t>Безопасността и сигурността се осъществяват на различни равнища – хардуерно, мрежово, софтуерно, платформенно, инфраструтруно и т. н.;</a:t>
            </a:r>
          </a:p>
          <a:p>
            <a:pPr marL="285750" indent="-285750" algn="l">
              <a:buClr>
                <a:srgbClr val="0000FF"/>
              </a:buClr>
              <a:buSzPct val="110000"/>
              <a:buFont typeface="Wingdings" pitchFamily="2" charset="2"/>
              <a:buChar char="Ø"/>
            </a:pPr>
            <a:r>
              <a:rPr lang="ru-RU" sz="1800" b="1" smtClean="0"/>
              <a:t>Центровете за данни се сертифицират и одитират за качество на работа, мониторинг, защита и околна среда;</a:t>
            </a:r>
          </a:p>
          <a:p>
            <a:pPr marL="285750" indent="-285750" algn="l">
              <a:buClr>
                <a:srgbClr val="0000FF"/>
              </a:buClr>
              <a:buSzPct val="110000"/>
              <a:buFont typeface="Wingdings" pitchFamily="2" charset="2"/>
              <a:buChar char="Ø"/>
            </a:pPr>
            <a:r>
              <a:rPr lang="ru-RU" sz="1800" b="1" smtClean="0"/>
              <a:t>Центровете за данни предимно използват върхови технологии и висококвалифициран персонал.</a:t>
            </a:r>
            <a:endParaRPr lang="ru-RU" sz="1800" b="1"/>
          </a:p>
        </p:txBody>
      </p:sp>
    </p:spTree>
    <p:extLst>
      <p:ext uri="{BB962C8B-B14F-4D97-AF65-F5344CB8AC3E}">
        <p14:creationId xmlns:p14="http://schemas.microsoft.com/office/powerpoint/2010/main" val="28785847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anim calcmode="lin" valueType="num">
                                      <p:cBhvr additive="base">
                                        <p:cTn id="61" dur="500" fill="hold"/>
                                        <p:tgtEl>
                                          <p:spTgt spid="6">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6" name="Subtitle 2"/>
          <p:cNvSpPr>
            <a:spLocks noGrp="1"/>
          </p:cNvSpPr>
          <p:nvPr>
            <p:ph type="subTitle" idx="1"/>
          </p:nvPr>
        </p:nvSpPr>
        <p:spPr>
          <a:xfrm>
            <a:off x="250825" y="260350"/>
            <a:ext cx="8713788" cy="6121400"/>
          </a:xfrm>
        </p:spPr>
        <p:txBody>
          <a:bodyPr/>
          <a:lstStyle/>
          <a:p>
            <a:pPr algn="l">
              <a:buClr>
                <a:srgbClr val="0000FF"/>
              </a:buClr>
              <a:buSzPct val="110000"/>
            </a:pPr>
            <a:r>
              <a:rPr lang="ru-RU" sz="1800" b="1" smtClean="0"/>
              <a:t>	</a:t>
            </a:r>
            <a:r>
              <a:rPr lang="ru-RU" sz="1800" b="1" i="1" u="sng" smtClean="0">
                <a:solidFill>
                  <a:srgbClr val="D60093"/>
                </a:solidFill>
              </a:rPr>
              <a:t>9. Понятие за  </a:t>
            </a:r>
            <a:r>
              <a:rPr lang="en-US" sz="1800" b="1" i="1" u="sng" smtClean="0">
                <a:solidFill>
                  <a:srgbClr val="D60093"/>
                </a:solidFill>
              </a:rPr>
              <a:t>“trash data centers” – </a:t>
            </a:r>
            <a:r>
              <a:rPr lang="bg-BG" sz="1800" b="1" i="1" u="sng" smtClean="0">
                <a:solidFill>
                  <a:srgbClr val="D60093"/>
                </a:solidFill>
              </a:rPr>
              <a:t>„икономични центрове за данни“:</a:t>
            </a:r>
          </a:p>
          <a:p>
            <a:pPr marL="285750" indent="-285750" algn="l">
              <a:buClr>
                <a:srgbClr val="008080"/>
              </a:buClr>
              <a:buSzPct val="120000"/>
              <a:buFont typeface="Wingdings" pitchFamily="2" charset="2"/>
              <a:buChar char="ü"/>
            </a:pPr>
            <a:r>
              <a:rPr lang="ru-RU" sz="1800" b="1" smtClean="0"/>
              <a:t>През последните години, на фона на глобалната финансова и икономическа криза, се създадоха и развиха т. нар. </a:t>
            </a:r>
            <a:r>
              <a:rPr lang="bg-BG" sz="1800" b="1" smtClean="0"/>
              <a:t>„икономични“ центрове за данни или </a:t>
            </a:r>
            <a:r>
              <a:rPr lang="en-US" sz="1800" b="1" smtClean="0"/>
              <a:t>“</a:t>
            </a:r>
            <a:r>
              <a:rPr lang="en-US" sz="1800" b="1"/>
              <a:t>trash data centers</a:t>
            </a:r>
            <a:r>
              <a:rPr lang="en-US" sz="1800" b="1" smtClean="0"/>
              <a:t>”</a:t>
            </a:r>
            <a:r>
              <a:rPr lang="bg-BG" sz="1800" b="1" smtClean="0"/>
              <a:t>. Това са наети или закупени складове, халета или хангари,  които в минимална степен и икономично са приспособени към изискванията,  технологиите и инфраструктурата на центровете за данни;</a:t>
            </a:r>
          </a:p>
          <a:p>
            <a:pPr marL="285750" indent="-285750" algn="l">
              <a:buClr>
                <a:srgbClr val="008080"/>
              </a:buClr>
              <a:buSzPct val="120000"/>
              <a:buFont typeface="Wingdings" pitchFamily="2" charset="2"/>
              <a:buChar char="ü"/>
            </a:pPr>
            <a:r>
              <a:rPr lang="bg-BG" sz="1800" b="1" smtClean="0"/>
              <a:t>Главното достойнство на подобни центрове за данни се явява ниската цена на услугата, която най-често представлява около 20-30% от цената на подобни услуги в центрове за данни от средно или високо равнище;</a:t>
            </a:r>
          </a:p>
          <a:p>
            <a:pPr marL="285750" indent="-285750" algn="l">
              <a:buClr>
                <a:srgbClr val="008080"/>
              </a:buClr>
              <a:buSzPct val="120000"/>
              <a:buFont typeface="Wingdings" pitchFamily="2" charset="2"/>
              <a:buChar char="ü"/>
            </a:pPr>
            <a:r>
              <a:rPr lang="bg-BG" sz="1800" b="1" smtClean="0"/>
              <a:t>В тези центрове темепературата на въздуха, нивото на влажността, пожарната безопасност и др. се поддържат чрез естествени или икономични системи, като ръзходът на електроенергия в тези направления се свежда до 30% от разхода на електроенергия. </a:t>
            </a:r>
          </a:p>
          <a:p>
            <a:pPr algn="l">
              <a:buClr>
                <a:srgbClr val="008080"/>
              </a:buClr>
              <a:buSzPct val="120000"/>
            </a:pPr>
            <a:r>
              <a:rPr lang="bg-BG" sz="1800" b="1"/>
              <a:t>	</a:t>
            </a:r>
            <a:r>
              <a:rPr lang="bg-BG" sz="1800" b="1" i="1" u="sng" smtClean="0">
                <a:solidFill>
                  <a:srgbClr val="008000"/>
                </a:solidFill>
              </a:rPr>
              <a:t>10. Екологични и икономични центрове за данни – зелени стратегии</a:t>
            </a:r>
          </a:p>
          <a:p>
            <a:pPr marL="285750" indent="-285750" algn="l">
              <a:buClr>
                <a:srgbClr val="008000"/>
              </a:buClr>
              <a:buSzPct val="110000"/>
              <a:buFont typeface="Wingdings" pitchFamily="2" charset="2"/>
              <a:buChar char="v"/>
            </a:pPr>
            <a:r>
              <a:rPr lang="bg-BG" sz="1800" b="1" smtClean="0"/>
              <a:t>Използване на природни дадености с цел икономия на енергия и по-икономично поддържане на технологичните параметри – пещери, подходящи георграфси райони – разполагане около полярния кръг; глетчерите на фиордите (Норвегия); районни с богати водни ресурси за използването на естествени охладителни системи и др. под.;</a:t>
            </a:r>
          </a:p>
          <a:p>
            <a:pPr marL="285750" indent="-285750" algn="l">
              <a:buClr>
                <a:srgbClr val="008000"/>
              </a:buClr>
              <a:buSzPct val="110000"/>
              <a:buFont typeface="Wingdings" pitchFamily="2" charset="2"/>
              <a:buChar char="v"/>
            </a:pPr>
            <a:r>
              <a:rPr lang="bg-BG" sz="1800" b="1" smtClean="0"/>
              <a:t>Приложение на „зелени технологии“ в хардурната и инженерната инфраструктури на центровете за данни;</a:t>
            </a:r>
            <a:endParaRPr lang="ru-RU" sz="1800" b="1"/>
          </a:p>
        </p:txBody>
      </p:sp>
    </p:spTree>
    <p:extLst>
      <p:ext uri="{BB962C8B-B14F-4D97-AF65-F5344CB8AC3E}">
        <p14:creationId xmlns:p14="http://schemas.microsoft.com/office/powerpoint/2010/main" val="42207555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6" name="Subtitle 2"/>
          <p:cNvSpPr>
            <a:spLocks noGrp="1"/>
          </p:cNvSpPr>
          <p:nvPr>
            <p:ph type="subTitle" idx="1"/>
          </p:nvPr>
        </p:nvSpPr>
        <p:spPr>
          <a:xfrm>
            <a:off x="250825" y="260350"/>
            <a:ext cx="8713788" cy="6121400"/>
          </a:xfrm>
        </p:spPr>
        <p:txBody>
          <a:bodyPr/>
          <a:lstStyle/>
          <a:p>
            <a:pPr marL="285750" indent="-285750" algn="l">
              <a:buClr>
                <a:srgbClr val="008000"/>
              </a:buClr>
              <a:buSzPct val="109000"/>
              <a:buFont typeface="Wingdings" pitchFamily="2" charset="2"/>
              <a:buChar char="v"/>
            </a:pPr>
            <a:r>
              <a:rPr lang="ru-RU" sz="1800" b="1"/>
              <a:t>Според проведено изследване на American Power Conversion (APC) около 70% от електрическата енергия в центровете за данни се използва за захранване на различно от ИТ оборудване. Ако се питате как изграждането на “зелени” центрове може да съкрати разходите за енергия, можете да разгледате изчисленията, направени от APC, за разхода на енергия при експлоатацията на един център за данни:</a:t>
            </a:r>
          </a:p>
          <a:p>
            <a:pPr marL="342900" indent="-342900" algn="l">
              <a:buClr>
                <a:srgbClr val="008000"/>
              </a:buClr>
              <a:buSzPct val="110000"/>
              <a:buFont typeface="+mj-lt"/>
              <a:buAutoNum type="arabicParenR"/>
            </a:pPr>
            <a:r>
              <a:rPr lang="ru-RU" sz="1800" b="1"/>
              <a:t>Охлаждане на въздуха – 33</a:t>
            </a:r>
            <a:r>
              <a:rPr lang="ru-RU" sz="1800" b="1" smtClean="0"/>
              <a:t>%;</a:t>
            </a:r>
          </a:p>
          <a:p>
            <a:pPr marL="342900" indent="-342900" algn="l">
              <a:buClr>
                <a:srgbClr val="008000"/>
              </a:buClr>
              <a:buSzPct val="110000"/>
              <a:buFont typeface="+mj-lt"/>
              <a:buAutoNum type="arabicParenR"/>
            </a:pPr>
            <a:r>
              <a:rPr lang="ru-RU" sz="1800" b="1" smtClean="0"/>
              <a:t>Непрекъсваеми </a:t>
            </a:r>
            <a:r>
              <a:rPr lang="ru-RU" sz="1800" b="1"/>
              <a:t>захранващи устройства – 18</a:t>
            </a:r>
            <a:r>
              <a:rPr lang="ru-RU" sz="1800" b="1" smtClean="0"/>
              <a:t>%;</a:t>
            </a:r>
            <a:endParaRPr lang="ru-RU" sz="1800" b="1"/>
          </a:p>
          <a:p>
            <a:pPr marL="342900" indent="-342900" algn="l">
              <a:buClr>
                <a:srgbClr val="008000"/>
              </a:buClr>
              <a:buSzPct val="110000"/>
              <a:buFont typeface="+mj-lt"/>
              <a:buAutoNum type="arabicParenR"/>
            </a:pPr>
            <a:r>
              <a:rPr lang="ru-RU" sz="1800" b="1"/>
              <a:t>Климатици за сървърните помещения – 9</a:t>
            </a:r>
            <a:r>
              <a:rPr lang="ru-RU" sz="1800" b="1" smtClean="0"/>
              <a:t>%;</a:t>
            </a:r>
            <a:endParaRPr lang="ru-RU" sz="1800" b="1"/>
          </a:p>
          <a:p>
            <a:pPr marL="342900" indent="-342900" algn="l">
              <a:buClr>
                <a:srgbClr val="008000"/>
              </a:buClr>
              <a:buSzPct val="110000"/>
              <a:buFont typeface="+mj-lt"/>
              <a:buAutoNum type="arabicParenR"/>
            </a:pPr>
            <a:r>
              <a:rPr lang="ru-RU" sz="1800" b="1"/>
              <a:t>Разпределители на захранването – 5</a:t>
            </a:r>
            <a:r>
              <a:rPr lang="ru-RU" sz="1800" b="1" smtClean="0"/>
              <a:t>%;</a:t>
            </a:r>
            <a:endParaRPr lang="ru-RU" sz="1800" b="1"/>
          </a:p>
          <a:p>
            <a:pPr marL="342900" indent="-342900" algn="l">
              <a:buClr>
                <a:srgbClr val="008000"/>
              </a:buClr>
              <a:buSzPct val="110000"/>
              <a:buFont typeface="+mj-lt"/>
              <a:buAutoNum type="arabicParenR"/>
            </a:pPr>
            <a:r>
              <a:rPr lang="ru-RU" sz="1800" b="1"/>
              <a:t>Овлажнители – 3</a:t>
            </a:r>
            <a:r>
              <a:rPr lang="ru-RU" sz="1800" b="1" smtClean="0"/>
              <a:t>%;</a:t>
            </a:r>
            <a:endParaRPr lang="ru-RU" sz="1800" b="1"/>
          </a:p>
          <a:p>
            <a:pPr marL="342900" indent="-342900" algn="l">
              <a:buClr>
                <a:srgbClr val="008000"/>
              </a:buClr>
              <a:buSzPct val="110000"/>
              <a:buFont typeface="+mj-lt"/>
              <a:buAutoNum type="arabicParenR"/>
            </a:pPr>
            <a:r>
              <a:rPr lang="ru-RU" sz="1800" b="1"/>
              <a:t>Превключватели – 1</a:t>
            </a:r>
            <a:r>
              <a:rPr lang="ru-RU" sz="1800" b="1" smtClean="0"/>
              <a:t>%;</a:t>
            </a:r>
            <a:endParaRPr lang="ru-RU" sz="1800" b="1"/>
          </a:p>
          <a:p>
            <a:pPr marL="342900" indent="-342900" algn="l">
              <a:buClr>
                <a:srgbClr val="008000"/>
              </a:buClr>
              <a:buSzPct val="110000"/>
              <a:buFont typeface="+mj-lt"/>
              <a:buAutoNum type="arabicParenR"/>
            </a:pPr>
            <a:r>
              <a:rPr lang="ru-RU" sz="1800" b="1"/>
              <a:t>Осветление – 1</a:t>
            </a:r>
            <a:r>
              <a:rPr lang="ru-RU" sz="1800" b="1" smtClean="0"/>
              <a:t>%;</a:t>
            </a:r>
          </a:p>
          <a:p>
            <a:pPr marL="285750" indent="-285750" algn="l">
              <a:buClr>
                <a:srgbClr val="008000"/>
              </a:buClr>
              <a:buSzPct val="110000"/>
              <a:buFont typeface="Wingdings" pitchFamily="2" charset="2"/>
              <a:buChar char="v"/>
            </a:pPr>
            <a:r>
              <a:rPr lang="ru-RU" sz="1800" b="1" smtClean="0"/>
              <a:t>Само </a:t>
            </a:r>
            <a:r>
              <a:rPr lang="ru-RU" sz="1800" b="1"/>
              <a:t>около 30% от използваната електрическа енергия е предназначена за работата на сървърите. Това не е малка част от разходите, но не и най-значителната. Ето защо не е лоша идея следващия път когато някой ви предлага суперефективни “зелени” сървъри, да обърнете повече внимание, но все пак да не забравяте, че това е само един от факторите при изграждането на “зелен” център за данни</a:t>
            </a:r>
            <a:r>
              <a:rPr lang="ru-RU" sz="1800" b="1" smtClean="0"/>
              <a:t>.</a:t>
            </a:r>
          </a:p>
          <a:p>
            <a:pPr algn="l">
              <a:buClr>
                <a:srgbClr val="008000"/>
              </a:buClr>
              <a:buSzPct val="110000"/>
            </a:pPr>
            <a:r>
              <a:rPr lang="ru-RU" sz="1200" b="1" smtClean="0">
                <a:solidFill>
                  <a:srgbClr val="FF0000"/>
                </a:solidFill>
              </a:rPr>
              <a:t>Виж по-подобно: </a:t>
            </a:r>
            <a:r>
              <a:rPr lang="en-US" sz="1200" b="1" smtClean="0">
                <a:solidFill>
                  <a:srgbClr val="0000FF"/>
                </a:solidFill>
              </a:rPr>
              <a:t>http</a:t>
            </a:r>
            <a:r>
              <a:rPr lang="en-US" sz="1200" b="1">
                <a:solidFill>
                  <a:srgbClr val="0000FF"/>
                </a:solidFill>
              </a:rPr>
              <a:t>://cio.bg/1974_kak_zelenite_centrove_za_danni_doprinasyat_za_sakrashtavane_na_razhodite</a:t>
            </a:r>
            <a:endParaRPr lang="ru-RU" sz="1200" b="1">
              <a:solidFill>
                <a:srgbClr val="0000FF"/>
              </a:solidFill>
            </a:endParaRPr>
          </a:p>
        </p:txBody>
      </p:sp>
    </p:spTree>
    <p:extLst>
      <p:ext uri="{BB962C8B-B14F-4D97-AF65-F5344CB8AC3E}">
        <p14:creationId xmlns:p14="http://schemas.microsoft.com/office/powerpoint/2010/main" val="37167186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anim calcmode="lin" valueType="num">
                                      <p:cBhvr additive="base">
                                        <p:cTn id="61" dur="500" fill="hold"/>
                                        <p:tgtEl>
                                          <p:spTgt spid="6">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762000" y="228600"/>
            <a:ext cx="8001000" cy="523220"/>
          </a:xfrm>
          <a:prstGeom prst="rect">
            <a:avLst/>
          </a:prstGeom>
          <a:solidFill>
            <a:schemeClr val="accent2"/>
          </a:solidFill>
          <a:ln w="57150">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2800">
                <a:solidFill>
                  <a:srgbClr val="FF00FF"/>
                </a:solidFill>
              </a:rPr>
              <a:t>Г.1.</a:t>
            </a:r>
            <a:r>
              <a:rPr lang="bg-BG" sz="2800">
                <a:solidFill>
                  <a:schemeClr val="bg1"/>
                </a:solidFill>
              </a:rPr>
              <a:t> А  О  </a:t>
            </a:r>
            <a:r>
              <a:rPr lang="bg-BG" sz="2800" smtClean="0">
                <a:solidFill>
                  <a:schemeClr val="bg1"/>
                </a:solidFill>
              </a:rPr>
              <a:t>И  </a:t>
            </a:r>
            <a:r>
              <a:rPr lang="bg-BG" sz="2800">
                <a:solidFill>
                  <a:schemeClr val="bg1"/>
                </a:solidFill>
              </a:rPr>
              <a:t>И </a:t>
            </a:r>
            <a:r>
              <a:rPr lang="en-US" sz="2800">
                <a:solidFill>
                  <a:schemeClr val="bg1"/>
                </a:solidFill>
              </a:rPr>
              <a:t>(Transaction Data Processing )</a:t>
            </a:r>
            <a:endParaRPr lang="en-GB" sz="2800">
              <a:solidFill>
                <a:schemeClr val="bg1"/>
              </a:solidFill>
            </a:endParaRPr>
          </a:p>
        </p:txBody>
      </p:sp>
      <p:sp>
        <p:nvSpPr>
          <p:cNvPr id="6148" name="Text Box 4"/>
          <p:cNvSpPr txBox="1">
            <a:spLocks noChangeArrowheads="1"/>
          </p:cNvSpPr>
          <p:nvPr/>
        </p:nvSpPr>
        <p:spPr bwMode="auto">
          <a:xfrm>
            <a:off x="2811463" y="1295400"/>
            <a:ext cx="24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bg-BG" b="0"/>
          </a:p>
        </p:txBody>
      </p:sp>
      <p:sp>
        <p:nvSpPr>
          <p:cNvPr id="6149" name="Text Box 5"/>
          <p:cNvSpPr txBox="1">
            <a:spLocks noChangeArrowheads="1"/>
          </p:cNvSpPr>
          <p:nvPr/>
        </p:nvSpPr>
        <p:spPr bwMode="auto">
          <a:xfrm>
            <a:off x="838200" y="1066800"/>
            <a:ext cx="7924800" cy="641350"/>
          </a:xfrm>
          <a:prstGeom prst="rect">
            <a:avLst/>
          </a:prstGeom>
          <a:solidFill>
            <a:srgbClr val="FFFF00"/>
          </a:solidFill>
          <a:ln>
            <a:noFill/>
          </a:ln>
          <a:effectLst/>
          <a:scene3d>
            <a:camera prst="legacyObliqueTopRight"/>
            <a:lightRig rig="legacyFlat3" dir="b"/>
          </a:scene3d>
          <a:sp3d extrusionH="430200" prstMaterial="legacyMatte">
            <a:bevelT w="13500" h="13500" prst="angle"/>
            <a:bevelB w="13500" h="13500" prst="angle"/>
            <a:extrusionClr>
              <a:srgbClr val="FFFF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FF3300"/>
                </a:solidFill>
              </a:rPr>
              <a:t>Модул 1.1.</a:t>
            </a:r>
            <a:r>
              <a:rPr lang="bg-BG" sz="1800"/>
              <a:t> Обхващане, събиране, измерване, фиксиране и регистриране на първичните данни и първичната информация.</a:t>
            </a:r>
            <a:endParaRPr lang="en-GB" sz="1800"/>
          </a:p>
        </p:txBody>
      </p:sp>
      <p:sp>
        <p:nvSpPr>
          <p:cNvPr id="6150" name="Text Box 6"/>
          <p:cNvSpPr txBox="1">
            <a:spLocks noChangeArrowheads="1"/>
          </p:cNvSpPr>
          <p:nvPr/>
        </p:nvSpPr>
        <p:spPr bwMode="auto">
          <a:xfrm>
            <a:off x="762000" y="1981200"/>
            <a:ext cx="8077200" cy="366713"/>
          </a:xfrm>
          <a:prstGeom prst="rect">
            <a:avLst/>
          </a:prstGeom>
          <a:solidFill>
            <a:srgbClr val="FF66FF"/>
          </a:solidFill>
          <a:ln>
            <a:noFill/>
          </a:ln>
          <a:effectLst/>
          <a:scene3d>
            <a:camera prst="legacyObliqueTopRight"/>
            <a:lightRig rig="legacyFlat3" dir="b"/>
          </a:scene3d>
          <a:sp3d extrusionH="430200" prstMaterial="legacyMatte">
            <a:bevelT w="13500" h="13500" prst="angle"/>
            <a:bevelB w="13500" h="13500" prst="angle"/>
            <a:extrusionClr>
              <a:srgbClr val="FF66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FF3300"/>
                </a:solidFill>
              </a:rPr>
              <a:t>Модул 1.2.</a:t>
            </a:r>
            <a:r>
              <a:rPr lang="bg-BG" sz="1800"/>
              <a:t> Подготовка и първична обработка (филтриране) на данните.</a:t>
            </a:r>
            <a:endParaRPr lang="en-GB" sz="1800"/>
          </a:p>
        </p:txBody>
      </p:sp>
      <p:sp>
        <p:nvSpPr>
          <p:cNvPr id="6151" name="Text Box 7"/>
          <p:cNvSpPr txBox="1">
            <a:spLocks noChangeArrowheads="1"/>
          </p:cNvSpPr>
          <p:nvPr/>
        </p:nvSpPr>
        <p:spPr bwMode="auto">
          <a:xfrm>
            <a:off x="838200" y="2667000"/>
            <a:ext cx="7924800" cy="641350"/>
          </a:xfrm>
          <a:prstGeom prst="rect">
            <a:avLst/>
          </a:prstGeom>
          <a:solidFill>
            <a:srgbClr val="66FF99"/>
          </a:solidFill>
          <a:ln>
            <a:noFill/>
          </a:ln>
          <a:effectLst/>
          <a:scene3d>
            <a:camera prst="legacyObliqueTopRight"/>
            <a:lightRig rig="legacyFlat3" dir="b"/>
          </a:scene3d>
          <a:sp3d extrusionH="430200" prstMaterial="legacyMatte">
            <a:bevelT w="13500" h="13500" prst="angle"/>
            <a:bevelB w="13500" h="13500" prst="angle"/>
            <a:extrusionClr>
              <a:srgbClr val="66FF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FF3300"/>
                </a:solidFill>
              </a:rPr>
              <a:t>Модул 1.3.</a:t>
            </a:r>
            <a:r>
              <a:rPr lang="bg-BG" sz="1800"/>
              <a:t> Предаване на първично филтрираната информация към “пунктовете” за съсредоточаване на информационния ресурс.</a:t>
            </a:r>
            <a:endParaRPr lang="en-GB" sz="1800"/>
          </a:p>
        </p:txBody>
      </p:sp>
      <p:sp>
        <p:nvSpPr>
          <p:cNvPr id="6152" name="Text Box 8"/>
          <p:cNvSpPr txBox="1">
            <a:spLocks noChangeArrowheads="1"/>
          </p:cNvSpPr>
          <p:nvPr/>
        </p:nvSpPr>
        <p:spPr bwMode="auto">
          <a:xfrm>
            <a:off x="533400" y="5029200"/>
            <a:ext cx="792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bg-BG" sz="1800" b="0"/>
          </a:p>
        </p:txBody>
      </p:sp>
      <p:sp>
        <p:nvSpPr>
          <p:cNvPr id="6153" name="Text Box 9"/>
          <p:cNvSpPr txBox="1">
            <a:spLocks noChangeArrowheads="1"/>
          </p:cNvSpPr>
          <p:nvPr/>
        </p:nvSpPr>
        <p:spPr bwMode="auto">
          <a:xfrm>
            <a:off x="838200" y="3733800"/>
            <a:ext cx="7924800" cy="641350"/>
          </a:xfrm>
          <a:prstGeom prst="rect">
            <a:avLst/>
          </a:prstGeom>
          <a:solidFill>
            <a:srgbClr val="FFCC66"/>
          </a:solidFill>
          <a:ln>
            <a:noFill/>
          </a:ln>
          <a:effectLst/>
          <a:scene3d>
            <a:camera prst="legacyObliqueTopRight"/>
            <a:lightRig rig="legacyFlat3" dir="b"/>
          </a:scene3d>
          <a:sp3d extrusionH="430200" prstMaterial="legacyMatte">
            <a:bevelT w="13500" h="13500" prst="angle"/>
            <a:bevelB w="13500" h="13500" prst="angle"/>
            <a:extrusionClr>
              <a:srgbClr val="FFCC66"/>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FF3300"/>
                </a:solidFill>
              </a:rPr>
              <a:t>Модул 1.4.</a:t>
            </a:r>
            <a:r>
              <a:rPr lang="bg-BG" sz="1800"/>
              <a:t> Натрупване, организиране, систематизиране, съхраняване, търсене, извличане и използване на информационните съвкупности.</a:t>
            </a:r>
            <a:endParaRPr lang="en-GB" sz="1800"/>
          </a:p>
        </p:txBody>
      </p:sp>
      <p:sp>
        <p:nvSpPr>
          <p:cNvPr id="6154" name="Text Box 10"/>
          <p:cNvSpPr txBox="1">
            <a:spLocks noChangeArrowheads="1"/>
          </p:cNvSpPr>
          <p:nvPr/>
        </p:nvSpPr>
        <p:spPr bwMode="auto">
          <a:xfrm>
            <a:off x="838200" y="4648200"/>
            <a:ext cx="7924800" cy="641350"/>
          </a:xfrm>
          <a:prstGeom prst="rect">
            <a:avLst/>
          </a:prstGeom>
          <a:solidFill>
            <a:srgbClr val="66CCFF"/>
          </a:solidFill>
          <a:ln>
            <a:noFill/>
          </a:ln>
          <a:effectLst/>
          <a:scene3d>
            <a:camera prst="legacyObliqueTopRight"/>
            <a:lightRig rig="legacyFlat3" dir="b"/>
          </a:scene3d>
          <a:sp3d extrusionH="430200" prstMaterial="legacyMatte">
            <a:bevelT w="13500" h="13500" prst="angle"/>
            <a:bevelB w="13500" h="13500" prst="angle"/>
            <a:extrusionClr>
              <a:srgbClr val="66C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FF3300"/>
                </a:solidFill>
              </a:rPr>
              <a:t>Модул 1.5.</a:t>
            </a:r>
            <a:r>
              <a:rPr lang="bg-BG" sz="1800"/>
              <a:t> Същинска обработка на информацията и решаването на задачи по управленски функции и дейности.</a:t>
            </a:r>
            <a:endParaRPr lang="en-GB" sz="1800"/>
          </a:p>
        </p:txBody>
      </p:sp>
      <p:sp>
        <p:nvSpPr>
          <p:cNvPr id="6155" name="Text Box 11"/>
          <p:cNvSpPr txBox="1">
            <a:spLocks noChangeArrowheads="1"/>
          </p:cNvSpPr>
          <p:nvPr/>
        </p:nvSpPr>
        <p:spPr bwMode="auto">
          <a:xfrm>
            <a:off x="838200" y="5562600"/>
            <a:ext cx="8001000" cy="641350"/>
          </a:xfrm>
          <a:prstGeom prst="rect">
            <a:avLst/>
          </a:prstGeom>
          <a:solidFill>
            <a:srgbClr val="CCFF66"/>
          </a:solidFill>
          <a:ln>
            <a:noFill/>
          </a:ln>
          <a:effectLst/>
          <a:scene3d>
            <a:camera prst="legacyObliqueTopRight"/>
            <a:lightRig rig="legacyFlat3" dir="b"/>
          </a:scene3d>
          <a:sp3d extrusionH="430200" prstMaterial="legacyMatte">
            <a:bevelT w="13500" h="13500" prst="angle"/>
            <a:bevelB w="13500" h="13500" prst="angle"/>
            <a:extrusionClr>
              <a:srgbClr val="CCFF66"/>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FF3300"/>
                </a:solidFill>
              </a:rPr>
              <a:t>Модул 1.6.</a:t>
            </a:r>
            <a:r>
              <a:rPr lang="bg-BG" sz="1800"/>
              <a:t> Предаване на резултатната информация към крайните потребители (машинограми, делова графика, презентации и др.).</a:t>
            </a:r>
            <a:endParaRPr lang="en-GB" sz="1800"/>
          </a:p>
        </p:txBody>
      </p:sp>
      <p:sp>
        <p:nvSpPr>
          <p:cNvPr id="6156" name="Rectangle 12"/>
          <p:cNvSpPr>
            <a:spLocks noChangeArrowheads="1"/>
          </p:cNvSpPr>
          <p:nvPr/>
        </p:nvSpPr>
        <p:spPr bwMode="auto">
          <a:xfrm>
            <a:off x="250825" y="6453188"/>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6157" name="Line 13"/>
          <p:cNvSpPr>
            <a:spLocks noChangeShapeType="1"/>
          </p:cNvSpPr>
          <p:nvPr/>
        </p:nvSpPr>
        <p:spPr bwMode="auto">
          <a:xfrm flipH="1">
            <a:off x="228600" y="3810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6159" name="Line 15"/>
          <p:cNvSpPr>
            <a:spLocks noChangeShapeType="1"/>
          </p:cNvSpPr>
          <p:nvPr/>
        </p:nvSpPr>
        <p:spPr bwMode="auto">
          <a:xfrm>
            <a:off x="228600" y="381000"/>
            <a:ext cx="0" cy="55626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6161" name="Line 17"/>
          <p:cNvSpPr>
            <a:spLocks noChangeShapeType="1"/>
          </p:cNvSpPr>
          <p:nvPr/>
        </p:nvSpPr>
        <p:spPr bwMode="auto">
          <a:xfrm>
            <a:off x="228600" y="5943600"/>
            <a:ext cx="609600" cy="0"/>
          </a:xfrm>
          <a:prstGeom prst="line">
            <a:avLst/>
          </a:prstGeom>
          <a:noFill/>
          <a:ln w="38100">
            <a:solidFill>
              <a:srgbClr val="00CC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6162" name="Line 18"/>
          <p:cNvSpPr>
            <a:spLocks noChangeShapeType="1"/>
          </p:cNvSpPr>
          <p:nvPr/>
        </p:nvSpPr>
        <p:spPr bwMode="auto">
          <a:xfrm>
            <a:off x="228600" y="4876800"/>
            <a:ext cx="685800" cy="0"/>
          </a:xfrm>
          <a:prstGeom prst="line">
            <a:avLst/>
          </a:prstGeom>
          <a:noFill/>
          <a:ln w="3810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6163" name="Line 19"/>
          <p:cNvSpPr>
            <a:spLocks noChangeShapeType="1"/>
          </p:cNvSpPr>
          <p:nvPr/>
        </p:nvSpPr>
        <p:spPr bwMode="auto">
          <a:xfrm>
            <a:off x="228600" y="3962400"/>
            <a:ext cx="609600" cy="0"/>
          </a:xfrm>
          <a:prstGeom prst="line">
            <a:avLst/>
          </a:prstGeom>
          <a:noFill/>
          <a:ln w="381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6164" name="Line 20"/>
          <p:cNvSpPr>
            <a:spLocks noChangeShapeType="1"/>
          </p:cNvSpPr>
          <p:nvPr/>
        </p:nvSpPr>
        <p:spPr bwMode="auto">
          <a:xfrm>
            <a:off x="228600" y="2971800"/>
            <a:ext cx="609600" cy="0"/>
          </a:xfrm>
          <a:prstGeom prst="line">
            <a:avLst/>
          </a:prstGeom>
          <a:noFill/>
          <a:ln w="38100">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6165" name="Line 21"/>
          <p:cNvSpPr>
            <a:spLocks noChangeShapeType="1"/>
          </p:cNvSpPr>
          <p:nvPr/>
        </p:nvSpPr>
        <p:spPr bwMode="auto">
          <a:xfrm>
            <a:off x="228600" y="2133600"/>
            <a:ext cx="533400" cy="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6166" name="Line 22"/>
          <p:cNvSpPr>
            <a:spLocks noChangeShapeType="1"/>
          </p:cNvSpPr>
          <p:nvPr/>
        </p:nvSpPr>
        <p:spPr bwMode="auto">
          <a:xfrm>
            <a:off x="228600" y="1371600"/>
            <a:ext cx="609600" cy="0"/>
          </a:xfrm>
          <a:prstGeom prst="line">
            <a:avLst/>
          </a:prstGeom>
          <a:noFill/>
          <a:ln w="38100">
            <a:solidFill>
              <a:srgbClr val="FFCC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157"/>
                                        </p:tgtEl>
                                        <p:attrNameLst>
                                          <p:attrName>style.visibility</p:attrName>
                                        </p:attrNameLst>
                                      </p:cBhvr>
                                      <p:to>
                                        <p:strVal val="visible"/>
                                      </p:to>
                                    </p:set>
                                    <p:anim calcmode="lin" valueType="num">
                                      <p:cBhvr additive="base">
                                        <p:cTn id="15" dur="500" fill="hold"/>
                                        <p:tgtEl>
                                          <p:spTgt spid="6157"/>
                                        </p:tgtEl>
                                        <p:attrNameLst>
                                          <p:attrName>ppt_x</p:attrName>
                                        </p:attrNameLst>
                                      </p:cBhvr>
                                      <p:tavLst>
                                        <p:tav tm="0">
                                          <p:val>
                                            <p:strVal val="0-#ppt_w/2"/>
                                          </p:val>
                                        </p:tav>
                                        <p:tav tm="100000">
                                          <p:val>
                                            <p:strVal val="#ppt_x"/>
                                          </p:val>
                                        </p:tav>
                                      </p:tavLst>
                                    </p:anim>
                                    <p:anim calcmode="lin" valueType="num">
                                      <p:cBhvr additive="base">
                                        <p:cTn id="16" dur="500" fill="hold"/>
                                        <p:tgtEl>
                                          <p:spTgt spid="615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159"/>
                                        </p:tgtEl>
                                        <p:attrNameLst>
                                          <p:attrName>style.visibility</p:attrName>
                                        </p:attrNameLst>
                                      </p:cBhvr>
                                      <p:to>
                                        <p:strVal val="visible"/>
                                      </p:to>
                                    </p:set>
                                    <p:anim calcmode="lin" valueType="num">
                                      <p:cBhvr additive="base">
                                        <p:cTn id="21" dur="500" fill="hold"/>
                                        <p:tgtEl>
                                          <p:spTgt spid="6159"/>
                                        </p:tgtEl>
                                        <p:attrNameLst>
                                          <p:attrName>ppt_x</p:attrName>
                                        </p:attrNameLst>
                                      </p:cBhvr>
                                      <p:tavLst>
                                        <p:tav tm="0">
                                          <p:val>
                                            <p:strVal val="0-#ppt_w/2"/>
                                          </p:val>
                                        </p:tav>
                                        <p:tav tm="100000">
                                          <p:val>
                                            <p:strVal val="#ppt_x"/>
                                          </p:val>
                                        </p:tav>
                                      </p:tavLst>
                                    </p:anim>
                                    <p:anim calcmode="lin" valueType="num">
                                      <p:cBhvr additive="base">
                                        <p:cTn id="22" dur="500" fill="hold"/>
                                        <p:tgtEl>
                                          <p:spTgt spid="6159"/>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6166"/>
                                        </p:tgtEl>
                                        <p:attrNameLst>
                                          <p:attrName>style.visibility</p:attrName>
                                        </p:attrNameLst>
                                      </p:cBhvr>
                                      <p:to>
                                        <p:strVal val="visible"/>
                                      </p:to>
                                    </p:set>
                                    <p:anim calcmode="lin" valueType="num">
                                      <p:cBhvr additive="base">
                                        <p:cTn id="27" dur="500" fill="hold"/>
                                        <p:tgtEl>
                                          <p:spTgt spid="6166"/>
                                        </p:tgtEl>
                                        <p:attrNameLst>
                                          <p:attrName>ppt_x</p:attrName>
                                        </p:attrNameLst>
                                      </p:cBhvr>
                                      <p:tavLst>
                                        <p:tav tm="0">
                                          <p:val>
                                            <p:strVal val="0-#ppt_w/2"/>
                                          </p:val>
                                        </p:tav>
                                        <p:tav tm="100000">
                                          <p:val>
                                            <p:strVal val="#ppt_x"/>
                                          </p:val>
                                        </p:tav>
                                      </p:tavLst>
                                    </p:anim>
                                    <p:anim calcmode="lin" valueType="num">
                                      <p:cBhvr additive="base">
                                        <p:cTn id="28" dur="500" fill="hold"/>
                                        <p:tgtEl>
                                          <p:spTgt spid="6166"/>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6149"/>
                                        </p:tgtEl>
                                        <p:attrNameLst>
                                          <p:attrName>style.visibility</p:attrName>
                                        </p:attrNameLst>
                                      </p:cBhvr>
                                      <p:to>
                                        <p:strVal val="visible"/>
                                      </p:to>
                                    </p:set>
                                    <p:anim calcmode="lin" valueType="num">
                                      <p:cBhvr>
                                        <p:cTn id="33" dur="1000" fill="hold"/>
                                        <p:tgtEl>
                                          <p:spTgt spid="6149"/>
                                        </p:tgtEl>
                                        <p:attrNameLst>
                                          <p:attrName>ppt_w</p:attrName>
                                        </p:attrNameLst>
                                      </p:cBhvr>
                                      <p:tavLst>
                                        <p:tav tm="0">
                                          <p:val>
                                            <p:fltVal val="0"/>
                                          </p:val>
                                        </p:tav>
                                        <p:tav tm="100000">
                                          <p:val>
                                            <p:strVal val="#ppt_w"/>
                                          </p:val>
                                        </p:tav>
                                      </p:tavLst>
                                    </p:anim>
                                    <p:anim calcmode="lin" valueType="num">
                                      <p:cBhvr>
                                        <p:cTn id="34" dur="1000" fill="hold"/>
                                        <p:tgtEl>
                                          <p:spTgt spid="6149"/>
                                        </p:tgtEl>
                                        <p:attrNameLst>
                                          <p:attrName>ppt_h</p:attrName>
                                        </p:attrNameLst>
                                      </p:cBhvr>
                                      <p:tavLst>
                                        <p:tav tm="0">
                                          <p:val>
                                            <p:fltVal val="0"/>
                                          </p:val>
                                        </p:tav>
                                        <p:tav tm="100000">
                                          <p:val>
                                            <p:strVal val="#ppt_h"/>
                                          </p:val>
                                        </p:tav>
                                      </p:tavLst>
                                    </p:anim>
                                    <p:anim calcmode="lin" valueType="num">
                                      <p:cBhvr>
                                        <p:cTn id="35" dur="1000" fill="hold"/>
                                        <p:tgtEl>
                                          <p:spTgt spid="6149"/>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614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6165"/>
                                        </p:tgtEl>
                                        <p:attrNameLst>
                                          <p:attrName>style.visibility</p:attrName>
                                        </p:attrNameLst>
                                      </p:cBhvr>
                                      <p:to>
                                        <p:strVal val="visible"/>
                                      </p:to>
                                    </p:set>
                                    <p:anim calcmode="lin" valueType="num">
                                      <p:cBhvr additive="base">
                                        <p:cTn id="41" dur="500" fill="hold"/>
                                        <p:tgtEl>
                                          <p:spTgt spid="6165"/>
                                        </p:tgtEl>
                                        <p:attrNameLst>
                                          <p:attrName>ppt_x</p:attrName>
                                        </p:attrNameLst>
                                      </p:cBhvr>
                                      <p:tavLst>
                                        <p:tav tm="0">
                                          <p:val>
                                            <p:strVal val="0-#ppt_w/2"/>
                                          </p:val>
                                        </p:tav>
                                        <p:tav tm="100000">
                                          <p:val>
                                            <p:strVal val="#ppt_x"/>
                                          </p:val>
                                        </p:tav>
                                      </p:tavLst>
                                    </p:anim>
                                    <p:anim calcmode="lin" valueType="num">
                                      <p:cBhvr additive="base">
                                        <p:cTn id="42" dur="500" fill="hold"/>
                                        <p:tgtEl>
                                          <p:spTgt spid="6165"/>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5" presetClass="entr" presetSubtype="0" fill="hold" grpId="0" nodeType="clickEffect">
                                  <p:stCondLst>
                                    <p:cond delay="0"/>
                                  </p:stCondLst>
                                  <p:childTnLst>
                                    <p:set>
                                      <p:cBhvr>
                                        <p:cTn id="46" dur="1" fill="hold">
                                          <p:stCondLst>
                                            <p:cond delay="0"/>
                                          </p:stCondLst>
                                        </p:cTn>
                                        <p:tgtEl>
                                          <p:spTgt spid="6150"/>
                                        </p:tgtEl>
                                        <p:attrNameLst>
                                          <p:attrName>style.visibility</p:attrName>
                                        </p:attrNameLst>
                                      </p:cBhvr>
                                      <p:to>
                                        <p:strVal val="visible"/>
                                      </p:to>
                                    </p:set>
                                    <p:anim calcmode="lin" valueType="num">
                                      <p:cBhvr>
                                        <p:cTn id="47" dur="1000" fill="hold"/>
                                        <p:tgtEl>
                                          <p:spTgt spid="6150"/>
                                        </p:tgtEl>
                                        <p:attrNameLst>
                                          <p:attrName>ppt_w</p:attrName>
                                        </p:attrNameLst>
                                      </p:cBhvr>
                                      <p:tavLst>
                                        <p:tav tm="0">
                                          <p:val>
                                            <p:fltVal val="0"/>
                                          </p:val>
                                        </p:tav>
                                        <p:tav tm="100000">
                                          <p:val>
                                            <p:strVal val="#ppt_w"/>
                                          </p:val>
                                        </p:tav>
                                      </p:tavLst>
                                    </p:anim>
                                    <p:anim calcmode="lin" valueType="num">
                                      <p:cBhvr>
                                        <p:cTn id="48" dur="1000" fill="hold"/>
                                        <p:tgtEl>
                                          <p:spTgt spid="6150"/>
                                        </p:tgtEl>
                                        <p:attrNameLst>
                                          <p:attrName>ppt_h</p:attrName>
                                        </p:attrNameLst>
                                      </p:cBhvr>
                                      <p:tavLst>
                                        <p:tav tm="0">
                                          <p:val>
                                            <p:fltVal val="0"/>
                                          </p:val>
                                        </p:tav>
                                        <p:tav tm="100000">
                                          <p:val>
                                            <p:strVal val="#ppt_h"/>
                                          </p:val>
                                        </p:tav>
                                      </p:tavLst>
                                    </p:anim>
                                    <p:anim calcmode="lin" valueType="num">
                                      <p:cBhvr>
                                        <p:cTn id="49" dur="1000" fill="hold"/>
                                        <p:tgtEl>
                                          <p:spTgt spid="6150"/>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615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164"/>
                                        </p:tgtEl>
                                        <p:attrNameLst>
                                          <p:attrName>style.visibility</p:attrName>
                                        </p:attrNameLst>
                                      </p:cBhvr>
                                      <p:to>
                                        <p:strVal val="visible"/>
                                      </p:to>
                                    </p:set>
                                    <p:anim calcmode="lin" valueType="num">
                                      <p:cBhvr additive="base">
                                        <p:cTn id="55" dur="500" fill="hold"/>
                                        <p:tgtEl>
                                          <p:spTgt spid="6164"/>
                                        </p:tgtEl>
                                        <p:attrNameLst>
                                          <p:attrName>ppt_x</p:attrName>
                                        </p:attrNameLst>
                                      </p:cBhvr>
                                      <p:tavLst>
                                        <p:tav tm="0">
                                          <p:val>
                                            <p:strVal val="0-#ppt_w/2"/>
                                          </p:val>
                                        </p:tav>
                                        <p:tav tm="100000">
                                          <p:val>
                                            <p:strVal val="#ppt_x"/>
                                          </p:val>
                                        </p:tav>
                                      </p:tavLst>
                                    </p:anim>
                                    <p:anim calcmode="lin" valueType="num">
                                      <p:cBhvr additive="base">
                                        <p:cTn id="56" dur="500" fill="hold"/>
                                        <p:tgtEl>
                                          <p:spTgt spid="6164"/>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5" presetClass="entr" presetSubtype="0" fill="hold" grpId="0" nodeType="clickEffect">
                                  <p:stCondLst>
                                    <p:cond delay="0"/>
                                  </p:stCondLst>
                                  <p:childTnLst>
                                    <p:set>
                                      <p:cBhvr>
                                        <p:cTn id="60" dur="1" fill="hold">
                                          <p:stCondLst>
                                            <p:cond delay="0"/>
                                          </p:stCondLst>
                                        </p:cTn>
                                        <p:tgtEl>
                                          <p:spTgt spid="6151"/>
                                        </p:tgtEl>
                                        <p:attrNameLst>
                                          <p:attrName>style.visibility</p:attrName>
                                        </p:attrNameLst>
                                      </p:cBhvr>
                                      <p:to>
                                        <p:strVal val="visible"/>
                                      </p:to>
                                    </p:set>
                                    <p:anim calcmode="lin" valueType="num">
                                      <p:cBhvr>
                                        <p:cTn id="61" dur="1000" fill="hold"/>
                                        <p:tgtEl>
                                          <p:spTgt spid="6151"/>
                                        </p:tgtEl>
                                        <p:attrNameLst>
                                          <p:attrName>ppt_w</p:attrName>
                                        </p:attrNameLst>
                                      </p:cBhvr>
                                      <p:tavLst>
                                        <p:tav tm="0">
                                          <p:val>
                                            <p:fltVal val="0"/>
                                          </p:val>
                                        </p:tav>
                                        <p:tav tm="100000">
                                          <p:val>
                                            <p:strVal val="#ppt_w"/>
                                          </p:val>
                                        </p:tav>
                                      </p:tavLst>
                                    </p:anim>
                                    <p:anim calcmode="lin" valueType="num">
                                      <p:cBhvr>
                                        <p:cTn id="62" dur="1000" fill="hold"/>
                                        <p:tgtEl>
                                          <p:spTgt spid="6151"/>
                                        </p:tgtEl>
                                        <p:attrNameLst>
                                          <p:attrName>ppt_h</p:attrName>
                                        </p:attrNameLst>
                                      </p:cBhvr>
                                      <p:tavLst>
                                        <p:tav tm="0">
                                          <p:val>
                                            <p:fltVal val="0"/>
                                          </p:val>
                                        </p:tav>
                                        <p:tav tm="100000">
                                          <p:val>
                                            <p:strVal val="#ppt_h"/>
                                          </p:val>
                                        </p:tav>
                                      </p:tavLst>
                                    </p:anim>
                                    <p:anim calcmode="lin" valueType="num">
                                      <p:cBhvr>
                                        <p:cTn id="63" dur="1000" fill="hold"/>
                                        <p:tgtEl>
                                          <p:spTgt spid="6151"/>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615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6163"/>
                                        </p:tgtEl>
                                        <p:attrNameLst>
                                          <p:attrName>style.visibility</p:attrName>
                                        </p:attrNameLst>
                                      </p:cBhvr>
                                      <p:to>
                                        <p:strVal val="visible"/>
                                      </p:to>
                                    </p:set>
                                    <p:anim calcmode="lin" valueType="num">
                                      <p:cBhvr additive="base">
                                        <p:cTn id="69" dur="500" fill="hold"/>
                                        <p:tgtEl>
                                          <p:spTgt spid="6163"/>
                                        </p:tgtEl>
                                        <p:attrNameLst>
                                          <p:attrName>ppt_x</p:attrName>
                                        </p:attrNameLst>
                                      </p:cBhvr>
                                      <p:tavLst>
                                        <p:tav tm="0">
                                          <p:val>
                                            <p:strVal val="0-#ppt_w/2"/>
                                          </p:val>
                                        </p:tav>
                                        <p:tav tm="100000">
                                          <p:val>
                                            <p:strVal val="#ppt_x"/>
                                          </p:val>
                                        </p:tav>
                                      </p:tavLst>
                                    </p:anim>
                                    <p:anim calcmode="lin" valueType="num">
                                      <p:cBhvr additive="base">
                                        <p:cTn id="70" dur="500" fill="hold"/>
                                        <p:tgtEl>
                                          <p:spTgt spid="6163"/>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5" presetClass="entr" presetSubtype="0" fill="hold" grpId="0" nodeType="clickEffect">
                                  <p:stCondLst>
                                    <p:cond delay="0"/>
                                  </p:stCondLst>
                                  <p:childTnLst>
                                    <p:set>
                                      <p:cBhvr>
                                        <p:cTn id="74" dur="1" fill="hold">
                                          <p:stCondLst>
                                            <p:cond delay="0"/>
                                          </p:stCondLst>
                                        </p:cTn>
                                        <p:tgtEl>
                                          <p:spTgt spid="6153"/>
                                        </p:tgtEl>
                                        <p:attrNameLst>
                                          <p:attrName>style.visibility</p:attrName>
                                        </p:attrNameLst>
                                      </p:cBhvr>
                                      <p:to>
                                        <p:strVal val="visible"/>
                                      </p:to>
                                    </p:set>
                                    <p:anim calcmode="lin" valueType="num">
                                      <p:cBhvr>
                                        <p:cTn id="75" dur="1000" fill="hold"/>
                                        <p:tgtEl>
                                          <p:spTgt spid="6153"/>
                                        </p:tgtEl>
                                        <p:attrNameLst>
                                          <p:attrName>ppt_w</p:attrName>
                                        </p:attrNameLst>
                                      </p:cBhvr>
                                      <p:tavLst>
                                        <p:tav tm="0">
                                          <p:val>
                                            <p:fltVal val="0"/>
                                          </p:val>
                                        </p:tav>
                                        <p:tav tm="100000">
                                          <p:val>
                                            <p:strVal val="#ppt_w"/>
                                          </p:val>
                                        </p:tav>
                                      </p:tavLst>
                                    </p:anim>
                                    <p:anim calcmode="lin" valueType="num">
                                      <p:cBhvr>
                                        <p:cTn id="76" dur="1000" fill="hold"/>
                                        <p:tgtEl>
                                          <p:spTgt spid="6153"/>
                                        </p:tgtEl>
                                        <p:attrNameLst>
                                          <p:attrName>ppt_h</p:attrName>
                                        </p:attrNameLst>
                                      </p:cBhvr>
                                      <p:tavLst>
                                        <p:tav tm="0">
                                          <p:val>
                                            <p:fltVal val="0"/>
                                          </p:val>
                                        </p:tav>
                                        <p:tav tm="100000">
                                          <p:val>
                                            <p:strVal val="#ppt_h"/>
                                          </p:val>
                                        </p:tav>
                                      </p:tavLst>
                                    </p:anim>
                                    <p:anim calcmode="lin" valueType="num">
                                      <p:cBhvr>
                                        <p:cTn id="77"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78"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6162"/>
                                        </p:tgtEl>
                                        <p:attrNameLst>
                                          <p:attrName>style.visibility</p:attrName>
                                        </p:attrNameLst>
                                      </p:cBhvr>
                                      <p:to>
                                        <p:strVal val="visible"/>
                                      </p:to>
                                    </p:set>
                                    <p:anim calcmode="lin" valueType="num">
                                      <p:cBhvr additive="base">
                                        <p:cTn id="83" dur="500" fill="hold"/>
                                        <p:tgtEl>
                                          <p:spTgt spid="6162"/>
                                        </p:tgtEl>
                                        <p:attrNameLst>
                                          <p:attrName>ppt_x</p:attrName>
                                        </p:attrNameLst>
                                      </p:cBhvr>
                                      <p:tavLst>
                                        <p:tav tm="0">
                                          <p:val>
                                            <p:strVal val="0-#ppt_w/2"/>
                                          </p:val>
                                        </p:tav>
                                        <p:tav tm="100000">
                                          <p:val>
                                            <p:strVal val="#ppt_x"/>
                                          </p:val>
                                        </p:tav>
                                      </p:tavLst>
                                    </p:anim>
                                    <p:anim calcmode="lin" valueType="num">
                                      <p:cBhvr additive="base">
                                        <p:cTn id="84" dur="500" fill="hold"/>
                                        <p:tgtEl>
                                          <p:spTgt spid="6162"/>
                                        </p:tgtEl>
                                        <p:attrNameLst>
                                          <p:attrName>ppt_y</p:attrName>
                                        </p:attrNameLst>
                                      </p:cBhvr>
                                      <p:tavLst>
                                        <p:tav tm="0">
                                          <p:val>
                                            <p:strVal val="#ppt_y"/>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5" presetClass="entr" presetSubtype="0" fill="hold" grpId="0" nodeType="clickEffect">
                                  <p:stCondLst>
                                    <p:cond delay="0"/>
                                  </p:stCondLst>
                                  <p:childTnLst>
                                    <p:set>
                                      <p:cBhvr>
                                        <p:cTn id="88" dur="1" fill="hold">
                                          <p:stCondLst>
                                            <p:cond delay="0"/>
                                          </p:stCondLst>
                                        </p:cTn>
                                        <p:tgtEl>
                                          <p:spTgt spid="6154"/>
                                        </p:tgtEl>
                                        <p:attrNameLst>
                                          <p:attrName>style.visibility</p:attrName>
                                        </p:attrNameLst>
                                      </p:cBhvr>
                                      <p:to>
                                        <p:strVal val="visible"/>
                                      </p:to>
                                    </p:set>
                                    <p:anim calcmode="lin" valueType="num">
                                      <p:cBhvr>
                                        <p:cTn id="89" dur="1000" fill="hold"/>
                                        <p:tgtEl>
                                          <p:spTgt spid="6154"/>
                                        </p:tgtEl>
                                        <p:attrNameLst>
                                          <p:attrName>ppt_w</p:attrName>
                                        </p:attrNameLst>
                                      </p:cBhvr>
                                      <p:tavLst>
                                        <p:tav tm="0">
                                          <p:val>
                                            <p:fltVal val="0"/>
                                          </p:val>
                                        </p:tav>
                                        <p:tav tm="100000">
                                          <p:val>
                                            <p:strVal val="#ppt_w"/>
                                          </p:val>
                                        </p:tav>
                                      </p:tavLst>
                                    </p:anim>
                                    <p:anim calcmode="lin" valueType="num">
                                      <p:cBhvr>
                                        <p:cTn id="90" dur="1000" fill="hold"/>
                                        <p:tgtEl>
                                          <p:spTgt spid="6154"/>
                                        </p:tgtEl>
                                        <p:attrNameLst>
                                          <p:attrName>ppt_h</p:attrName>
                                        </p:attrNameLst>
                                      </p:cBhvr>
                                      <p:tavLst>
                                        <p:tav tm="0">
                                          <p:val>
                                            <p:fltVal val="0"/>
                                          </p:val>
                                        </p:tav>
                                        <p:tav tm="100000">
                                          <p:val>
                                            <p:strVal val="#ppt_h"/>
                                          </p:val>
                                        </p:tav>
                                      </p:tavLst>
                                    </p:anim>
                                    <p:anim calcmode="lin" valueType="num">
                                      <p:cBhvr>
                                        <p:cTn id="91" dur="1000" fill="hold"/>
                                        <p:tgtEl>
                                          <p:spTgt spid="6154"/>
                                        </p:tgtEl>
                                        <p:attrNameLst>
                                          <p:attrName>ppt_x</p:attrName>
                                        </p:attrNameLst>
                                      </p:cBhvr>
                                      <p:tavLst>
                                        <p:tav tm="0" fmla="#ppt_x+(cos(-2*pi*(1-$))*-#ppt_x-sin(-2*pi*(1-$))*(1-#ppt_y))*(1-$)">
                                          <p:val>
                                            <p:fltVal val="0"/>
                                          </p:val>
                                        </p:tav>
                                        <p:tav tm="100000">
                                          <p:val>
                                            <p:fltVal val="1"/>
                                          </p:val>
                                        </p:tav>
                                      </p:tavLst>
                                    </p:anim>
                                    <p:anim calcmode="lin" valueType="num">
                                      <p:cBhvr>
                                        <p:cTn id="92" dur="1000" fill="hold"/>
                                        <p:tgtEl>
                                          <p:spTgt spid="615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6161"/>
                                        </p:tgtEl>
                                        <p:attrNameLst>
                                          <p:attrName>style.visibility</p:attrName>
                                        </p:attrNameLst>
                                      </p:cBhvr>
                                      <p:to>
                                        <p:strVal val="visible"/>
                                      </p:to>
                                    </p:set>
                                    <p:anim calcmode="lin" valueType="num">
                                      <p:cBhvr additive="base">
                                        <p:cTn id="97" dur="500" fill="hold"/>
                                        <p:tgtEl>
                                          <p:spTgt spid="6161"/>
                                        </p:tgtEl>
                                        <p:attrNameLst>
                                          <p:attrName>ppt_x</p:attrName>
                                        </p:attrNameLst>
                                      </p:cBhvr>
                                      <p:tavLst>
                                        <p:tav tm="0">
                                          <p:val>
                                            <p:strVal val="0-#ppt_w/2"/>
                                          </p:val>
                                        </p:tav>
                                        <p:tav tm="100000">
                                          <p:val>
                                            <p:strVal val="#ppt_x"/>
                                          </p:val>
                                        </p:tav>
                                      </p:tavLst>
                                    </p:anim>
                                    <p:anim calcmode="lin" valueType="num">
                                      <p:cBhvr additive="base">
                                        <p:cTn id="9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5" presetClass="entr" presetSubtype="0" fill="hold" grpId="0" nodeType="clickEffect">
                                  <p:stCondLst>
                                    <p:cond delay="0"/>
                                  </p:stCondLst>
                                  <p:childTnLst>
                                    <p:set>
                                      <p:cBhvr>
                                        <p:cTn id="102" dur="1" fill="hold">
                                          <p:stCondLst>
                                            <p:cond delay="0"/>
                                          </p:stCondLst>
                                        </p:cTn>
                                        <p:tgtEl>
                                          <p:spTgt spid="6155"/>
                                        </p:tgtEl>
                                        <p:attrNameLst>
                                          <p:attrName>style.visibility</p:attrName>
                                        </p:attrNameLst>
                                      </p:cBhvr>
                                      <p:to>
                                        <p:strVal val="visible"/>
                                      </p:to>
                                    </p:set>
                                    <p:anim calcmode="lin" valueType="num">
                                      <p:cBhvr>
                                        <p:cTn id="103" dur="1000" fill="hold"/>
                                        <p:tgtEl>
                                          <p:spTgt spid="6155"/>
                                        </p:tgtEl>
                                        <p:attrNameLst>
                                          <p:attrName>ppt_w</p:attrName>
                                        </p:attrNameLst>
                                      </p:cBhvr>
                                      <p:tavLst>
                                        <p:tav tm="0">
                                          <p:val>
                                            <p:fltVal val="0"/>
                                          </p:val>
                                        </p:tav>
                                        <p:tav tm="100000">
                                          <p:val>
                                            <p:strVal val="#ppt_w"/>
                                          </p:val>
                                        </p:tav>
                                      </p:tavLst>
                                    </p:anim>
                                    <p:anim calcmode="lin" valueType="num">
                                      <p:cBhvr>
                                        <p:cTn id="104" dur="1000" fill="hold"/>
                                        <p:tgtEl>
                                          <p:spTgt spid="6155"/>
                                        </p:tgtEl>
                                        <p:attrNameLst>
                                          <p:attrName>ppt_h</p:attrName>
                                        </p:attrNameLst>
                                      </p:cBhvr>
                                      <p:tavLst>
                                        <p:tav tm="0">
                                          <p:val>
                                            <p:fltVal val="0"/>
                                          </p:val>
                                        </p:tav>
                                        <p:tav tm="100000">
                                          <p:val>
                                            <p:strVal val="#ppt_h"/>
                                          </p:val>
                                        </p:tav>
                                      </p:tavLst>
                                    </p:anim>
                                    <p:anim calcmode="lin" valueType="num">
                                      <p:cBhvr>
                                        <p:cTn id="105" dur="1000" fill="hold"/>
                                        <p:tgtEl>
                                          <p:spTgt spid="6155"/>
                                        </p:tgtEl>
                                        <p:attrNameLst>
                                          <p:attrName>ppt_x</p:attrName>
                                        </p:attrNameLst>
                                      </p:cBhvr>
                                      <p:tavLst>
                                        <p:tav tm="0" fmla="#ppt_x+(cos(-2*pi*(1-$))*-#ppt_x-sin(-2*pi*(1-$))*(1-#ppt_y))*(1-$)">
                                          <p:val>
                                            <p:fltVal val="0"/>
                                          </p:val>
                                        </p:tav>
                                        <p:tav tm="100000">
                                          <p:val>
                                            <p:fltVal val="1"/>
                                          </p:val>
                                        </p:tav>
                                      </p:tavLst>
                                    </p:anim>
                                    <p:anim calcmode="lin" valueType="num">
                                      <p:cBhvr>
                                        <p:cTn id="106" dur="1000" fill="hold"/>
                                        <p:tgtEl>
                                          <p:spTgt spid="615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autoUpdateAnimBg="0"/>
      <p:bldP spid="6149" grpId="0" animBg="1" autoUpdateAnimBg="0"/>
      <p:bldP spid="6150" grpId="0" animBg="1" autoUpdateAnimBg="0"/>
      <p:bldP spid="6151" grpId="0" animBg="1" autoUpdateAnimBg="0"/>
      <p:bldP spid="6153" grpId="0" animBg="1" autoUpdateAnimBg="0"/>
      <p:bldP spid="6154" grpId="0" animBg="1" autoUpdateAnimBg="0"/>
      <p:bldP spid="6155" grpId="0" animBg="1" autoUpdateAnimBg="0"/>
      <p:bldP spid="6157" grpId="0" animBg="1"/>
      <p:bldP spid="6159" grpId="0" animBg="1"/>
      <p:bldP spid="6161" grpId="0" animBg="1"/>
      <p:bldP spid="6162" grpId="0" animBg="1"/>
      <p:bldP spid="6163" grpId="0" animBg="1"/>
      <p:bldP spid="6164" grpId="0" animBg="1"/>
      <p:bldP spid="6165" grpId="0" animBg="1"/>
      <p:bldP spid="616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6" name="Subtitle 2"/>
          <p:cNvSpPr>
            <a:spLocks noGrp="1"/>
          </p:cNvSpPr>
          <p:nvPr>
            <p:ph type="subTitle" idx="1"/>
          </p:nvPr>
        </p:nvSpPr>
        <p:spPr>
          <a:xfrm>
            <a:off x="221310" y="116632"/>
            <a:ext cx="8713788" cy="6121400"/>
          </a:xfrm>
        </p:spPr>
        <p:txBody>
          <a:bodyPr/>
          <a:lstStyle/>
          <a:p>
            <a:pPr>
              <a:buClr>
                <a:srgbClr val="0000FF"/>
              </a:buClr>
              <a:buSzPct val="110000"/>
            </a:pPr>
            <a:r>
              <a:rPr lang="en-US" sz="1800" b="1" smtClean="0"/>
              <a:t>	</a:t>
            </a:r>
            <a:r>
              <a:rPr lang="bg-BG" sz="2800" b="1" smtClean="0">
                <a:solidFill>
                  <a:srgbClr val="990099"/>
                </a:solidFill>
              </a:rPr>
              <a:t>10. Понятие за мобилен център за данни</a:t>
            </a:r>
            <a:endParaRPr lang="ru-RU" sz="2800" b="1"/>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10" y="764704"/>
            <a:ext cx="8686800"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41751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8640"/>
            <a:ext cx="4104456" cy="279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574" y="188640"/>
            <a:ext cx="4331890" cy="279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284984"/>
            <a:ext cx="8496944" cy="3007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36205850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6" name="Subtitle 2"/>
          <p:cNvSpPr>
            <a:spLocks noGrp="1"/>
          </p:cNvSpPr>
          <p:nvPr>
            <p:ph type="subTitle" idx="1"/>
          </p:nvPr>
        </p:nvSpPr>
        <p:spPr>
          <a:xfrm>
            <a:off x="250825" y="260350"/>
            <a:ext cx="8713788" cy="6121400"/>
          </a:xfrm>
        </p:spPr>
        <p:txBody>
          <a:bodyPr/>
          <a:lstStyle/>
          <a:p>
            <a:pPr marL="285750" indent="-285750" algn="l">
              <a:buClr>
                <a:srgbClr val="FF33CC"/>
              </a:buClr>
              <a:buSzPct val="140000"/>
              <a:buFont typeface="Wingdings" pitchFamily="2" charset="2"/>
              <a:buChar char="q"/>
            </a:pPr>
            <a:r>
              <a:rPr lang="ru-RU" sz="1800" b="1"/>
              <a:t>Мобилният център за данни може да бъде доставен и разположен във всяка една среда, като по този начин може да бъде инсталиран от клиентите във всяка една отдалечена локация или да бъде използван като временно </a:t>
            </a:r>
            <a:r>
              <a:rPr lang="ru-RU" sz="1800" b="1" smtClean="0"/>
              <a:t>решение;</a:t>
            </a:r>
          </a:p>
          <a:p>
            <a:pPr marL="285750" indent="-285750" algn="l">
              <a:buClr>
                <a:srgbClr val="FF33CC"/>
              </a:buClr>
              <a:buSzPct val="140000"/>
              <a:buFont typeface="Wingdings" pitchFamily="2" charset="2"/>
              <a:buChar char="q"/>
            </a:pPr>
            <a:r>
              <a:rPr lang="ru-RU" sz="1800" b="1"/>
              <a:t>Едно от големите му предимства е, че може да бъде използван като мобилно решение за възстановяване при инциденти и бедствия, за избягването им, както и за други мобилни </a:t>
            </a:r>
            <a:r>
              <a:rPr lang="ru-RU" sz="1800" b="1" smtClean="0"/>
              <a:t>нужди;</a:t>
            </a:r>
          </a:p>
          <a:p>
            <a:pPr marL="285750" indent="-285750" algn="l">
              <a:buClr>
                <a:srgbClr val="FF33CC"/>
              </a:buClr>
              <a:buSzPct val="140000"/>
              <a:buFont typeface="Wingdings" pitchFamily="2" charset="2"/>
              <a:buChar char="q"/>
            </a:pPr>
            <a:r>
              <a:rPr lang="ru-RU" sz="1800" b="1"/>
              <a:t>Решението на IBM осигурява напълно функционален център за данни в контейнер за транспортиране с пълна физическа инфраструктура, включително захранващи и охладителни системи, и дистанционно следене. Той притежава всички елементи на сигурните оперативни среди, които могат да бъдат открити в традиционните центрове за данни, включително защита от пожар, пушек, влажност, конденз и промяна в температурата. Модулите могат да бъдат асемблирани буквално навсякъде, където има достъп до вода, електричество и </a:t>
            </a:r>
            <a:r>
              <a:rPr lang="ru-RU" sz="1800" b="1" smtClean="0"/>
              <a:t>телекомуникации;</a:t>
            </a:r>
          </a:p>
          <a:p>
            <a:pPr marL="285750" indent="-285750" algn="l">
              <a:buClr>
                <a:srgbClr val="FF33CC"/>
              </a:buClr>
              <a:buSzPct val="140000"/>
              <a:buFont typeface="Wingdings" pitchFamily="2" charset="2"/>
              <a:buChar char="q"/>
            </a:pPr>
            <a:r>
              <a:rPr lang="ru-RU" sz="1800" b="1"/>
              <a:t>Освен това, мобилния център за данни може да е с 30 процента по-евтин за проектиране и изграждане, и заема до 50 процента по-малко </a:t>
            </a:r>
            <a:r>
              <a:rPr lang="ru-RU" sz="1800" b="1" smtClean="0"/>
              <a:t>пространство;</a:t>
            </a:r>
          </a:p>
          <a:p>
            <a:pPr marL="285750" indent="-285750" algn="l">
              <a:buClr>
                <a:srgbClr val="FF33CC"/>
              </a:buClr>
              <a:buSzPct val="140000"/>
              <a:buFont typeface="Wingdings" pitchFamily="2" charset="2"/>
              <a:buChar char="q"/>
            </a:pPr>
            <a:r>
              <a:rPr lang="ru-RU" sz="1800" b="1"/>
              <a:t>Мобилният център за данни е едно от решенията на IBM от Data Center Family®, което ще доведе до по-голям напредък в областта на енергийната ефективност, като направи центровете за данни по-гъвкави в напасването на нуждите на информационните технологии (IT) към капиталовите и оперативните разходи. Тъй като приблизително 60 процента от </a:t>
            </a:r>
            <a:r>
              <a:rPr lang="ru-RU" sz="1800" b="1" smtClean="0"/>
              <a:t>капиталовите</a:t>
            </a:r>
            <a:endParaRPr lang="ru-RU" sz="1800" b="1"/>
          </a:p>
        </p:txBody>
      </p:sp>
    </p:spTree>
    <p:extLst>
      <p:ext uri="{BB962C8B-B14F-4D97-AF65-F5344CB8AC3E}">
        <p14:creationId xmlns:p14="http://schemas.microsoft.com/office/powerpoint/2010/main" val="12764059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6" name="Subtitle 2"/>
          <p:cNvSpPr>
            <a:spLocks noGrp="1"/>
          </p:cNvSpPr>
          <p:nvPr>
            <p:ph type="subTitle" idx="1"/>
          </p:nvPr>
        </p:nvSpPr>
        <p:spPr>
          <a:xfrm>
            <a:off x="250825" y="260350"/>
            <a:ext cx="8713788" cy="6121400"/>
          </a:xfrm>
        </p:spPr>
        <p:txBody>
          <a:bodyPr/>
          <a:lstStyle/>
          <a:p>
            <a:pPr algn="l">
              <a:buClr>
                <a:srgbClr val="FF33CC"/>
              </a:buClr>
              <a:buSzPct val="140000"/>
            </a:pPr>
            <a:r>
              <a:rPr lang="ru-RU" sz="1800" b="1"/>
              <a:t>разходи и 50 процента от оперативните разходи за оперирането на център за данни са свързани с електроенергия, способността за проектиране, изграждане и активиране на енергийно-ефективен център за данни се е превърнала в задължителна част от </a:t>
            </a:r>
            <a:r>
              <a:rPr lang="ru-RU" sz="1800" b="1" smtClean="0"/>
              <a:t>бизнеса;</a:t>
            </a:r>
          </a:p>
          <a:p>
            <a:pPr marL="285750" indent="-285750" algn="l">
              <a:buClr>
                <a:srgbClr val="FF33CC"/>
              </a:buClr>
              <a:buSzPct val="140000"/>
              <a:buFont typeface="Wingdings" pitchFamily="2" charset="2"/>
              <a:buChar char="q"/>
            </a:pPr>
            <a:r>
              <a:rPr lang="ru-RU" sz="1800" b="1"/>
              <a:t>Демонстрацията </a:t>
            </a:r>
            <a:r>
              <a:rPr lang="ru-RU" sz="1800" b="1" smtClean="0"/>
              <a:t>дава </a:t>
            </a:r>
            <a:r>
              <a:rPr lang="ru-RU" sz="1800" b="1"/>
              <a:t>възможност на всички посетители да “видят и докоснат” последната мода в оборудването на центрове за данни и да открият как да подобрят изпълнението и сигурността, да добият по-добро разбиране на новите технологични тенденции, да обозрат рисковете и реалното икономическо въздействие от Мобилните центрове за данни на IBM</a:t>
            </a:r>
            <a:r>
              <a:rPr lang="ru-RU" sz="1800" b="1" smtClean="0"/>
              <a:t>.</a:t>
            </a:r>
          </a:p>
          <a:p>
            <a:pPr algn="l">
              <a:buClr>
                <a:srgbClr val="FF33CC"/>
              </a:buClr>
              <a:buSzPct val="140000"/>
            </a:pPr>
            <a:endParaRPr lang="ru-RU" sz="1800" b="1"/>
          </a:p>
          <a:p>
            <a:pPr algn="l">
              <a:buClr>
                <a:srgbClr val="FF33CC"/>
              </a:buClr>
              <a:buSzPct val="140000"/>
            </a:pPr>
            <a:r>
              <a:rPr lang="ru-RU" sz="1800" b="1" smtClean="0"/>
              <a:t>	</a:t>
            </a:r>
            <a:r>
              <a:rPr lang="ru-RU" sz="1800" b="1" smtClean="0">
                <a:solidFill>
                  <a:srgbClr val="008000"/>
                </a:solidFill>
              </a:rPr>
              <a:t>11. Центровете за данни в България</a:t>
            </a:r>
          </a:p>
          <a:p>
            <a:pPr marL="285750" indent="-285750" algn="l">
              <a:buClr>
                <a:srgbClr val="008000"/>
              </a:buClr>
              <a:buSzPct val="140000"/>
              <a:buFont typeface="Wingdings" pitchFamily="2" charset="2"/>
              <a:buChar char="v"/>
            </a:pPr>
            <a:r>
              <a:rPr lang="ru-RU" sz="1800" b="1" smtClean="0"/>
              <a:t>Иновативни </a:t>
            </a:r>
            <a:r>
              <a:rPr lang="ru-RU" sz="1800" b="1"/>
              <a:t>решения, опазващи околната среда, са вградени в </a:t>
            </a:r>
            <a:r>
              <a:rPr lang="ru-RU" sz="1800" b="1" smtClean="0"/>
              <a:t>центъра </a:t>
            </a:r>
            <a:r>
              <a:rPr lang="ru-RU" sz="1800" b="1"/>
              <a:t>за данни 3DC, </a:t>
            </a:r>
            <a:r>
              <a:rPr lang="ru-RU" sz="1800" b="1" smtClean="0"/>
              <a:t>който </a:t>
            </a:r>
            <a:r>
              <a:rPr lang="ru-RU" sz="1800" b="1"/>
              <a:t>се явява и най-големият в страната ни. Той е и първият неутрален център за данни в България</a:t>
            </a:r>
            <a:r>
              <a:rPr lang="ru-RU" sz="1800" b="1" smtClean="0"/>
              <a:t>. Виж: </a:t>
            </a:r>
            <a:r>
              <a:rPr lang="en-US" sz="1800" b="1">
                <a:solidFill>
                  <a:srgbClr val="0000FF"/>
                </a:solidFill>
              </a:rPr>
              <a:t>http://www.greentech.bg/?</a:t>
            </a:r>
            <a:r>
              <a:rPr lang="en-US" sz="1800" b="1" smtClean="0">
                <a:solidFill>
                  <a:srgbClr val="0000FF"/>
                </a:solidFill>
              </a:rPr>
              <a:t>p=3785</a:t>
            </a:r>
            <a:r>
              <a:rPr lang="bg-BG" sz="1800" b="1" smtClean="0"/>
              <a:t>;</a:t>
            </a:r>
          </a:p>
          <a:p>
            <a:pPr marL="285750" indent="-285750" algn="l">
              <a:buClr>
                <a:srgbClr val="008000"/>
              </a:buClr>
              <a:buSzPct val="110000"/>
              <a:buFont typeface="Wingdings" pitchFamily="2" charset="2"/>
              <a:buChar char="v"/>
            </a:pPr>
            <a:r>
              <a:rPr lang="ru-RU" sz="1800" b="1"/>
              <a:t>Data Center </a:t>
            </a:r>
            <a:r>
              <a:rPr lang="ru-RU" sz="1800" b="1" smtClean="0"/>
              <a:t>Bulgaria;</a:t>
            </a:r>
            <a:endParaRPr lang="ru-RU" sz="1800" b="1"/>
          </a:p>
          <a:p>
            <a:pPr algn="l"/>
            <a:r>
              <a:rPr lang="ru-RU" sz="1800" b="1" smtClean="0"/>
              <a:t>Адрес</a:t>
            </a:r>
            <a:r>
              <a:rPr lang="ru-RU" sz="1800" b="1"/>
              <a:t>:</a:t>
            </a:r>
            <a:r>
              <a:rPr lang="ru-RU" sz="1800"/>
              <a:t> </a:t>
            </a:r>
            <a:r>
              <a:rPr lang="ru-RU" sz="1800" i="1"/>
              <a:t>ул. Момин кладенец </a:t>
            </a:r>
            <a:r>
              <a:rPr lang="ru-RU" sz="1800" i="1" smtClean="0"/>
              <a:t>1-9;</a:t>
            </a:r>
            <a:endParaRPr lang="ru-RU" sz="1800"/>
          </a:p>
          <a:p>
            <a:pPr algn="l"/>
            <a:r>
              <a:rPr lang="ru-RU" sz="1800" b="1"/>
              <a:t>Уеб сайт:</a:t>
            </a:r>
            <a:r>
              <a:rPr lang="ru-RU" sz="1800"/>
              <a:t> </a:t>
            </a:r>
            <a:r>
              <a:rPr lang="ru-RU" sz="1800" b="1" i="1"/>
              <a:t>http://</a:t>
            </a:r>
            <a:r>
              <a:rPr lang="ru-RU" sz="1800" b="1" i="1" smtClean="0"/>
              <a:t>infodatacenter.com/index.php?language=bulgarian.</a:t>
            </a:r>
          </a:p>
          <a:p>
            <a:pPr algn="l"/>
            <a:endParaRPr lang="ru-RU" sz="1800" i="1"/>
          </a:p>
          <a:p>
            <a:pPr algn="l"/>
            <a:r>
              <a:rPr lang="ru-RU" sz="1800" smtClean="0"/>
              <a:t>	</a:t>
            </a:r>
            <a:r>
              <a:rPr lang="ru-RU" sz="1800" b="1" smtClean="0">
                <a:solidFill>
                  <a:srgbClr val="FF33CC"/>
                </a:solidFill>
              </a:rPr>
              <a:t>12. Демонстрация:</a:t>
            </a:r>
          </a:p>
          <a:p>
            <a:pPr algn="l"/>
            <a:r>
              <a:rPr lang="en-US" sz="1800" b="1">
                <a:solidFill>
                  <a:srgbClr val="FF33CC"/>
                </a:solidFill>
              </a:rPr>
              <a:t>http://www.youtube.com/watch?v=-dcydLtdFxw</a:t>
            </a:r>
            <a:endParaRPr lang="ru-RU" sz="1800" b="1">
              <a:solidFill>
                <a:srgbClr val="FF33CC"/>
              </a:solidFill>
            </a:endParaRPr>
          </a:p>
          <a:p>
            <a:pPr algn="l">
              <a:buClr>
                <a:srgbClr val="FF33CC"/>
              </a:buClr>
              <a:buSzPct val="140000"/>
            </a:pPr>
            <a:endParaRPr lang="ru-RU" sz="1800" b="1"/>
          </a:p>
        </p:txBody>
      </p:sp>
    </p:spTree>
    <p:extLst>
      <p:ext uri="{BB962C8B-B14F-4D97-AF65-F5344CB8AC3E}">
        <p14:creationId xmlns:p14="http://schemas.microsoft.com/office/powerpoint/2010/main" val="33602039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1000"/>
                                        <p:tgtEl>
                                          <p:spTgt spid="6">
                                            <p:txEl>
                                              <p:pRg st="4" end="4"/>
                                            </p:txEl>
                                          </p:spTgt>
                                        </p:tgtEl>
                                      </p:cBhvr>
                                    </p:animEffect>
                                    <p:anim calcmode="lin" valueType="num">
                                      <p:cBhvr>
                                        <p:cTn id="14"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 calcmode="lin" valueType="num">
                                      <p:cBhvr additive="base">
                                        <p:cTn id="20"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6">
                                            <p:txEl>
                                              <p:pRg st="5" end="5"/>
                                            </p:txEl>
                                          </p:spTgt>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 calcmode="lin" valueType="num">
                                      <p:cBhvr additive="base">
                                        <p:cTn id="24"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6" end="6"/>
                                            </p:txEl>
                                          </p:spTgt>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 calcmode="lin" valueType="num">
                                      <p:cBhvr additive="base">
                                        <p:cTn id="28" dur="500" fill="hold"/>
                                        <p:tgtEl>
                                          <p:spTgt spid="6">
                                            <p:txEl>
                                              <p:pRg st="7" end="7"/>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9792" y="6259338"/>
            <a:ext cx="6192688" cy="461665"/>
          </a:xfrm>
          <a:prstGeom prst="rect">
            <a:avLst/>
          </a:prstGeom>
        </p:spPr>
        <p:txBody>
          <a:bodyPr wrap="square">
            <a:spAutoFit/>
          </a:bodyPr>
          <a:lstStyle/>
          <a:p>
            <a:r>
              <a:rPr lang="en-US">
                <a:solidFill>
                  <a:srgbClr val="FF0000"/>
                </a:solidFill>
              </a:rPr>
              <a:t>http://www.datacentermap.com/cloud.html</a:t>
            </a:r>
            <a:endParaRPr lang="bg-BG">
              <a:solidFill>
                <a:srgbClr val="FF0000"/>
              </a:solidFill>
            </a:endParaRPr>
          </a:p>
        </p:txBody>
      </p:sp>
      <p:sp>
        <p:nvSpPr>
          <p:cNvPr id="3"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24744"/>
            <a:ext cx="8928992" cy="504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21310" y="116632"/>
            <a:ext cx="8671170" cy="830997"/>
          </a:xfrm>
          <a:prstGeom prst="rect">
            <a:avLst/>
          </a:prstGeom>
          <a:noFill/>
        </p:spPr>
        <p:txBody>
          <a:bodyPr wrap="square" rtlCol="0">
            <a:spAutoFit/>
          </a:bodyPr>
          <a:lstStyle/>
          <a:p>
            <a:r>
              <a:rPr lang="en-US">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Cloud </a:t>
            </a:r>
            <a:r>
              <a:rPr lang="en-US"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Servers</a:t>
            </a:r>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 карта (точки) за доставчици (провайдери) на услуги от тип </a:t>
            </a:r>
            <a:r>
              <a:rPr lang="en-US"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Cloud Computing</a:t>
            </a:r>
            <a:endParaRPr lang="en-US">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32585085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536" y="260648"/>
            <a:ext cx="8424936" cy="1754326"/>
          </a:xfrm>
          <a:prstGeom prst="rect">
            <a:avLst/>
          </a:prstGeom>
          <a:ln w="76200">
            <a:solidFill>
              <a:srgbClr val="FFFF00"/>
            </a:solidFill>
          </a:ln>
          <a:effectLst>
            <a:glow rad="228600">
              <a:schemeClr val="accent1">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spcBef>
                <a:spcPct val="50000"/>
              </a:spcBef>
            </a:pPr>
            <a:r>
              <a:rPr lang="bg-BG" sz="3600">
                <a:ln w="11430"/>
                <a:solidFill>
                  <a:srgbClr val="FF33CC"/>
                </a:solidFill>
                <a:effectLst>
                  <a:outerShdw blurRad="50800" dist="39000" dir="5460000" algn="tl">
                    <a:srgbClr val="000000">
                      <a:alpha val="38000"/>
                    </a:srgbClr>
                  </a:outerShdw>
                </a:effectLst>
              </a:rPr>
              <a:t>Модул 1.5.</a:t>
            </a:r>
            <a:r>
              <a:rPr lang="bg-BG" sz="360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Същинска обработка на информацията и решаването на задачи по управленски функции и дейности.</a:t>
            </a:r>
            <a:endParaRPr lang="en-GB" sz="360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66974"/>
            <a:ext cx="8496944" cy="3842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7761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260648"/>
            <a:ext cx="8568952" cy="5904656"/>
          </a:xfrm>
        </p:spPr>
        <p:txBody>
          <a:bodyPr/>
          <a:lstStyle/>
          <a:p>
            <a:pPr algn="l"/>
            <a:r>
              <a:rPr lang="bg-BG" sz="1800" b="1" smtClean="0"/>
              <a:t>	</a:t>
            </a:r>
            <a:r>
              <a:rPr lang="bg-BG" sz="1800" b="1" i="1" u="sng" smtClean="0">
                <a:solidFill>
                  <a:srgbClr val="FF0000"/>
                </a:solidFill>
              </a:rPr>
              <a:t>1.5.1. Най-обща характеристика</a:t>
            </a:r>
          </a:p>
          <a:p>
            <a:pPr marL="285750" indent="-285750" algn="l">
              <a:buClr>
                <a:srgbClr val="FF0000"/>
              </a:buClr>
              <a:buSzPct val="150000"/>
              <a:buFont typeface="Wingdings" pitchFamily="2" charset="2"/>
              <a:buChar char="§"/>
            </a:pPr>
            <a:r>
              <a:rPr lang="bg-BG" sz="1800" b="1" smtClean="0"/>
              <a:t>Най-съществената част (ядрото) на АОИИ;</a:t>
            </a:r>
          </a:p>
          <a:p>
            <a:pPr marL="285750" indent="-285750" algn="l">
              <a:buClr>
                <a:srgbClr val="FF0000"/>
              </a:buClr>
              <a:buSzPct val="150000"/>
              <a:buFont typeface="Wingdings" pitchFamily="2" charset="2"/>
              <a:buChar char="§"/>
            </a:pPr>
            <a:r>
              <a:rPr lang="bg-BG" sz="1800" b="1" smtClean="0"/>
              <a:t>Трансформира данните в информация и информацията в знание;</a:t>
            </a:r>
          </a:p>
          <a:p>
            <a:pPr marL="285750" indent="-285750" algn="l">
              <a:buClr>
                <a:srgbClr val="FF0000"/>
              </a:buClr>
              <a:buSzPct val="150000"/>
              <a:buFont typeface="Wingdings" pitchFamily="2" charset="2"/>
              <a:buChar char="§"/>
            </a:pPr>
            <a:r>
              <a:rPr lang="bg-BG" sz="1800" b="1" smtClean="0"/>
              <a:t>Реализира информационното осигуряване на бизнес управлението на оперативно, тактическо и стратегическо равнище;</a:t>
            </a:r>
          </a:p>
          <a:p>
            <a:pPr marL="285750" indent="-285750" algn="l">
              <a:buClr>
                <a:srgbClr val="FF0000"/>
              </a:buClr>
              <a:buSzPct val="150000"/>
              <a:buFont typeface="Wingdings" pitchFamily="2" charset="2"/>
              <a:buChar char="§"/>
            </a:pPr>
            <a:r>
              <a:rPr lang="bg-BG" sz="1800" b="1" smtClean="0"/>
              <a:t>Задачите се решават на комплесен принцип – обслужват всички управленски функции и дейности – прогнозиране и планиране; маркетинг; отчитане; анализ; контрол и регулиране;</a:t>
            </a:r>
          </a:p>
          <a:p>
            <a:pPr marL="285750" indent="-285750" algn="l">
              <a:buClr>
                <a:srgbClr val="FF0000"/>
              </a:buClr>
              <a:buSzPct val="150000"/>
              <a:buFont typeface="Wingdings" pitchFamily="2" charset="2"/>
              <a:buChar char="§"/>
            </a:pPr>
            <a:r>
              <a:rPr lang="bg-BG" sz="1800" b="1" smtClean="0"/>
              <a:t>АОИИ се осъществява на интегрирана основа – еднократно въвеждане на входните първични данни и първична информация и тяхното многократно и мнгоаспектно използване;</a:t>
            </a:r>
          </a:p>
          <a:p>
            <a:pPr marL="285750" indent="-285750" algn="l">
              <a:buClr>
                <a:srgbClr val="FF0000"/>
              </a:buClr>
              <a:buSzPct val="150000"/>
              <a:buFont typeface="Wingdings" pitchFamily="2" charset="2"/>
              <a:buChar char="§"/>
            </a:pPr>
            <a:r>
              <a:rPr lang="bg-BG" sz="1800" b="1" smtClean="0"/>
              <a:t>АОИИ съчетава по оптимален начин предимствата на децентрализираната, разпределената, централизираната и йерархично-резпределената обработка на информацията;</a:t>
            </a:r>
          </a:p>
          <a:p>
            <a:pPr marL="285750" indent="-285750" algn="l">
              <a:buClr>
                <a:srgbClr val="FF0000"/>
              </a:buClr>
              <a:buSzPct val="150000"/>
              <a:buFont typeface="Wingdings" pitchFamily="2" charset="2"/>
              <a:buChar char="§"/>
            </a:pPr>
            <a:r>
              <a:rPr lang="bg-BG" sz="1800" b="1" smtClean="0"/>
              <a:t>Обработката по същество е автоматизирана, тъй като не изключва, а напротив активо се базира на участието на изпълнителите, сътрудниците, специалистите, мениджърите и ръководителите от техните автоматизирани работни места в диалоговите процедури на АОИИ;</a:t>
            </a:r>
          </a:p>
          <a:p>
            <a:pPr marL="285750" indent="-285750" algn="l">
              <a:buClr>
                <a:srgbClr val="FF0000"/>
              </a:buClr>
              <a:buSzPct val="150000"/>
              <a:buFont typeface="Wingdings" pitchFamily="2" charset="2"/>
              <a:buChar char="§"/>
            </a:pPr>
            <a:r>
              <a:rPr lang="bg-BG" sz="1800" b="1" smtClean="0"/>
              <a:t> Водещи принципи: качество – производителност- ефективност.  </a:t>
            </a:r>
          </a:p>
          <a:p>
            <a:pPr algn="l"/>
            <a:endParaRPr lang="bg-BG" sz="1800" b="1"/>
          </a:p>
        </p:txBody>
      </p:sp>
      <p:sp>
        <p:nvSpPr>
          <p:cNvPr id="4"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398154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3" name="TextBox 2"/>
          <p:cNvSpPr txBox="1"/>
          <p:nvPr/>
        </p:nvSpPr>
        <p:spPr>
          <a:xfrm>
            <a:off x="683568" y="260648"/>
            <a:ext cx="8064896" cy="461665"/>
          </a:xfrm>
          <a:prstGeom prst="rect">
            <a:avLst/>
          </a:prstGeom>
          <a:ln w="76200">
            <a:solidFill>
              <a:srgbClr val="0000FF"/>
            </a:solidFill>
          </a:ln>
          <a:effectLst>
            <a:glow rad="228600">
              <a:srgbClr val="FFFF00">
                <a:alpha val="40000"/>
              </a:srgb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1</a:t>
            </a:r>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.5.2. ПРИНЦИПНА ОРГАНИЗАЦИЯ НА МОДУЛА</a:t>
            </a:r>
            <a:endParaRPr lang="bg-BG">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3861048"/>
            <a:ext cx="3024336" cy="234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310" y="3861048"/>
            <a:ext cx="283852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1124744"/>
            <a:ext cx="3096344"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0" y="1124744"/>
            <a:ext cx="283852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1310" y="3207295"/>
            <a:ext cx="2766514" cy="307777"/>
          </a:xfrm>
          <a:prstGeom prst="rect">
            <a:avLst/>
          </a:prstGeom>
          <a:noFill/>
        </p:spPr>
        <p:txBody>
          <a:bodyPr wrap="square" rtlCol="0">
            <a:spAutoFit/>
          </a:bodyPr>
          <a:lstStyle/>
          <a:p>
            <a:r>
              <a:rPr lang="bg-BG" sz="1400" smtClean="0">
                <a:solidFill>
                  <a:srgbClr val="FF0000"/>
                </a:solidFill>
              </a:rPr>
              <a:t>ОПЕРАТИВЕН МЕНИДМЪНТ</a:t>
            </a:r>
            <a:endParaRPr lang="bg-BG" sz="1400">
              <a:solidFill>
                <a:srgbClr val="FF0000"/>
              </a:solidFill>
            </a:endParaRPr>
          </a:p>
        </p:txBody>
      </p:sp>
      <p:sp>
        <p:nvSpPr>
          <p:cNvPr id="9" name="TextBox 8"/>
          <p:cNvSpPr txBox="1"/>
          <p:nvPr/>
        </p:nvSpPr>
        <p:spPr>
          <a:xfrm>
            <a:off x="5724128" y="3140968"/>
            <a:ext cx="3240360" cy="523220"/>
          </a:xfrm>
          <a:prstGeom prst="rect">
            <a:avLst/>
          </a:prstGeom>
          <a:noFill/>
        </p:spPr>
        <p:txBody>
          <a:bodyPr wrap="square" rtlCol="0">
            <a:spAutoFit/>
          </a:bodyPr>
          <a:lstStyle/>
          <a:p>
            <a:r>
              <a:rPr lang="bg-BG" sz="1400" smtClean="0">
                <a:solidFill>
                  <a:srgbClr val="0000FF"/>
                </a:solidFill>
              </a:rPr>
              <a:t>ТАКТИЧЕСКИ И СТРАТЕГИЧЕСКИ МЕНИДЖМЪНТ</a:t>
            </a:r>
            <a:endParaRPr lang="bg-BG" sz="1400">
              <a:solidFill>
                <a:srgbClr val="0000FF"/>
              </a:solidFill>
            </a:endParaRPr>
          </a:p>
        </p:txBody>
      </p:sp>
      <p:sp>
        <p:nvSpPr>
          <p:cNvPr id="5" name="TextBox 4"/>
          <p:cNvSpPr txBox="1"/>
          <p:nvPr/>
        </p:nvSpPr>
        <p:spPr>
          <a:xfrm>
            <a:off x="211973" y="5872118"/>
            <a:ext cx="2766514" cy="338554"/>
          </a:xfrm>
          <a:prstGeom prst="rect">
            <a:avLst/>
          </a:prstGeom>
          <a:noFill/>
        </p:spPr>
        <p:txBody>
          <a:bodyPr wrap="square" rtlCol="0">
            <a:spAutoFit/>
          </a:bodyPr>
          <a:lstStyle/>
          <a:p>
            <a:r>
              <a:rPr lang="bg-BG" sz="1600" smtClean="0">
                <a:solidFill>
                  <a:srgbClr val="008000"/>
                </a:solidFill>
              </a:rPr>
              <a:t>БИЗНЕСПАРТНЬОРСТВО</a:t>
            </a:r>
            <a:endParaRPr lang="bg-BG" sz="1600">
              <a:solidFill>
                <a:srgbClr val="008000"/>
              </a:solidFill>
            </a:endParaRPr>
          </a:p>
        </p:txBody>
      </p:sp>
      <p:sp>
        <p:nvSpPr>
          <p:cNvPr id="6" name="TextBox 5"/>
          <p:cNvSpPr txBox="1"/>
          <p:nvPr/>
        </p:nvSpPr>
        <p:spPr>
          <a:xfrm>
            <a:off x="5852546" y="6223250"/>
            <a:ext cx="3024336" cy="523220"/>
          </a:xfrm>
          <a:prstGeom prst="rect">
            <a:avLst/>
          </a:prstGeom>
          <a:noFill/>
        </p:spPr>
        <p:txBody>
          <a:bodyPr wrap="square" rtlCol="0">
            <a:spAutoFit/>
          </a:bodyPr>
          <a:lstStyle/>
          <a:p>
            <a:r>
              <a:rPr lang="bg-BG" sz="1400" smtClean="0">
                <a:solidFill>
                  <a:srgbClr val="FF33CC"/>
                </a:solidFill>
              </a:rPr>
              <a:t>ГЛОБАЛНО БИЗНЕС ПРОСТРАНСТВО</a:t>
            </a:r>
            <a:endParaRPr lang="bg-BG" sz="1400">
              <a:solidFill>
                <a:srgbClr val="FF33CC"/>
              </a:solidFill>
            </a:endParaRPr>
          </a:p>
        </p:txBody>
      </p:sp>
      <p:sp>
        <p:nvSpPr>
          <p:cNvPr id="7" name="Hexagon 6"/>
          <p:cNvSpPr/>
          <p:nvPr/>
        </p:nvSpPr>
        <p:spPr bwMode="auto">
          <a:xfrm>
            <a:off x="3275856" y="1462844"/>
            <a:ext cx="2160240" cy="4104456"/>
          </a:xfrm>
          <a:prstGeom prst="hexagon">
            <a:avLst/>
          </a:prstGeom>
          <a:solidFill>
            <a:srgbClr val="FFFF00"/>
          </a:solidFill>
          <a:ln w="7620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400" b="1" i="0" u="none" strike="noStrike" cap="none" normalizeH="0" baseline="0" smtClean="0">
                <a:ln>
                  <a:noFill/>
                </a:ln>
                <a:solidFill>
                  <a:srgbClr val="0000FF"/>
                </a:solidFill>
                <a:effectLst/>
                <a:latin typeface="Times New Roman" pitchFamily="18" charset="0"/>
              </a:rPr>
              <a:t>ПОТОК ОТ</a:t>
            </a:r>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rgbClr val="FF0000"/>
                </a:solidFill>
              </a:rPr>
              <a:t>РЕГЛАМЕН-</a:t>
            </a:r>
            <a:br>
              <a:rPr lang="bg-BG" sz="1400" smtClean="0">
                <a:solidFill>
                  <a:srgbClr val="FF0000"/>
                </a:solidFill>
              </a:rPr>
            </a:br>
            <a:r>
              <a:rPr lang="bg-BG" sz="1400" smtClean="0">
                <a:solidFill>
                  <a:srgbClr val="FF0000"/>
                </a:solidFill>
              </a:rPr>
              <a:t>ТИРАНИ,</a:t>
            </a:r>
            <a:br>
              <a:rPr lang="bg-BG" sz="1400" smtClean="0">
                <a:solidFill>
                  <a:srgbClr val="FF0000"/>
                </a:solidFill>
              </a:rPr>
            </a:br>
            <a:r>
              <a:rPr lang="bg-BG" sz="1400" smtClean="0">
                <a:solidFill>
                  <a:srgbClr val="FF0000"/>
                </a:solidFill>
              </a:rPr>
              <a:t>ОПЕРАТИВ-</a:t>
            </a:r>
            <a:br>
              <a:rPr lang="bg-BG" sz="1400" smtClean="0">
                <a:solidFill>
                  <a:srgbClr val="FF0000"/>
                </a:solidFill>
              </a:rPr>
            </a:br>
            <a:r>
              <a:rPr lang="bg-BG" sz="1400" smtClean="0">
                <a:solidFill>
                  <a:srgbClr val="FF0000"/>
                </a:solidFill>
              </a:rPr>
              <a:t>НО – СПРА-</a:t>
            </a:r>
            <a:br>
              <a:rPr lang="bg-BG" sz="1400" smtClean="0">
                <a:solidFill>
                  <a:srgbClr val="FF0000"/>
                </a:solidFill>
              </a:rPr>
            </a:br>
            <a:r>
              <a:rPr lang="bg-BG" sz="1400" smtClean="0">
                <a:solidFill>
                  <a:srgbClr val="FF0000"/>
                </a:solidFill>
              </a:rPr>
              <a:t>ВОЧНИ,</a:t>
            </a:r>
            <a:br>
              <a:rPr lang="bg-BG" sz="1400" smtClean="0">
                <a:solidFill>
                  <a:srgbClr val="FF0000"/>
                </a:solidFill>
              </a:rPr>
            </a:br>
            <a:r>
              <a:rPr lang="bg-BG" sz="1400" smtClean="0">
                <a:solidFill>
                  <a:srgbClr val="FF0000"/>
                </a:solidFill>
              </a:rPr>
              <a:t>ЗАПИТВАНИЯ – </a:t>
            </a:r>
            <a:r>
              <a:rPr lang="en-US" sz="1400" smtClean="0">
                <a:solidFill>
                  <a:srgbClr val="FF0000"/>
                </a:solidFill>
              </a:rPr>
              <a:t>“ADD-HOCK”</a:t>
            </a:r>
            <a:r>
              <a:rPr lang="bg-BG" sz="1400" smtClean="0">
                <a:solidFill>
                  <a:srgbClr val="FF0000"/>
                </a:solidFill>
              </a:rPr>
              <a:t/>
            </a:r>
            <a:br>
              <a:rPr lang="bg-BG" sz="1400" smtClean="0">
                <a:solidFill>
                  <a:srgbClr val="FF0000"/>
                </a:solidFill>
              </a:rPr>
            </a:br>
            <a:r>
              <a:rPr lang="bg-BG" sz="1400" smtClean="0">
                <a:solidFill>
                  <a:srgbClr val="FF0000"/>
                </a:solidFill>
              </a:rPr>
              <a:t>И ДРУГИ</a:t>
            </a:r>
            <a:br>
              <a:rPr lang="bg-BG" sz="1400" smtClean="0">
                <a:solidFill>
                  <a:srgbClr val="FF0000"/>
                </a:solidFill>
              </a:rPr>
            </a:br>
            <a:r>
              <a:rPr lang="bg-BG" sz="1400" smtClean="0">
                <a:solidFill>
                  <a:srgbClr val="FF0000"/>
                </a:solidFill>
              </a:rPr>
              <a:t>КЛАСОВЕ</a:t>
            </a:r>
            <a:br>
              <a:rPr lang="bg-BG" sz="1400" smtClean="0">
                <a:solidFill>
                  <a:srgbClr val="FF0000"/>
                </a:solidFill>
              </a:rPr>
            </a:br>
            <a:r>
              <a:rPr lang="bg-BG" sz="1400" smtClean="0">
                <a:solidFill>
                  <a:srgbClr val="FF0000"/>
                </a:solidFill>
              </a:rPr>
              <a:t>ЗАДАЧИ</a:t>
            </a:r>
            <a:br>
              <a:rPr lang="bg-BG" sz="1400" smtClean="0">
                <a:solidFill>
                  <a:srgbClr val="FF0000"/>
                </a:solidFill>
              </a:rPr>
            </a:br>
            <a:r>
              <a:rPr lang="bg-BG" sz="1400" smtClean="0">
                <a:solidFill>
                  <a:srgbClr val="FF0000"/>
                </a:solidFill>
              </a:rPr>
              <a:t>ЗА</a:t>
            </a:r>
            <a:br>
              <a:rPr lang="bg-BG" sz="1400" smtClean="0">
                <a:solidFill>
                  <a:srgbClr val="FF0000"/>
                </a:solidFill>
              </a:rPr>
            </a:br>
            <a:r>
              <a:rPr lang="bg-BG" sz="1400" smtClean="0">
                <a:solidFill>
                  <a:srgbClr val="008000"/>
                </a:solidFill>
              </a:rPr>
              <a:t>АОИИ</a:t>
            </a:r>
            <a:endParaRPr kumimoji="0" lang="bg-BG" sz="1400" b="1" i="0" u="none" strike="noStrike" cap="none" normalizeH="0" baseline="0" smtClean="0">
              <a:ln>
                <a:noFill/>
              </a:ln>
              <a:solidFill>
                <a:srgbClr val="008000"/>
              </a:solidFill>
              <a:effectLst/>
            </a:endParaRPr>
          </a:p>
        </p:txBody>
      </p:sp>
      <p:cxnSp>
        <p:nvCxnSpPr>
          <p:cNvPr id="10" name="Straight Arrow Connector 9"/>
          <p:cNvCxnSpPr>
            <a:stCxn id="7" idx="0"/>
          </p:cNvCxnSpPr>
          <p:nvPr/>
        </p:nvCxnSpPr>
        <p:spPr bwMode="auto">
          <a:xfrm flipV="1">
            <a:off x="5436096" y="3140968"/>
            <a:ext cx="360040" cy="374104"/>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endCxn id="7" idx="3"/>
          </p:cNvCxnSpPr>
          <p:nvPr/>
        </p:nvCxnSpPr>
        <p:spPr bwMode="auto">
          <a:xfrm>
            <a:off x="3059832" y="3068960"/>
            <a:ext cx="216024" cy="446112"/>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a:endCxn id="7" idx="3"/>
          </p:cNvCxnSpPr>
          <p:nvPr/>
        </p:nvCxnSpPr>
        <p:spPr bwMode="auto">
          <a:xfrm flipV="1">
            <a:off x="3059832" y="3515072"/>
            <a:ext cx="216024" cy="390888"/>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7" idx="0"/>
          </p:cNvCxnSpPr>
          <p:nvPr/>
        </p:nvCxnSpPr>
        <p:spPr bwMode="auto">
          <a:xfrm>
            <a:off x="5436096" y="3515072"/>
            <a:ext cx="432048" cy="345976"/>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Down Arrow 21"/>
          <p:cNvSpPr/>
          <p:nvPr/>
        </p:nvSpPr>
        <p:spPr bwMode="auto">
          <a:xfrm>
            <a:off x="4067944" y="5567300"/>
            <a:ext cx="648072" cy="1290700"/>
          </a:xfrm>
          <a:prstGeom prst="downArrow">
            <a:avLst/>
          </a:prstGeom>
          <a:solidFill>
            <a:schemeClr val="accent1"/>
          </a:solidFill>
          <a:ln w="28575" cap="flat" cmpd="sng" algn="ctr">
            <a:solidFill>
              <a:srgbClr val="FF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050196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029"/>
                                        </p:tgtEl>
                                        <p:attrNameLst>
                                          <p:attrName>style.visibility</p:attrName>
                                        </p:attrNameLst>
                                      </p:cBhvr>
                                      <p:to>
                                        <p:strVal val="visible"/>
                                      </p:to>
                                    </p:set>
                                    <p:anim calcmode="lin" valueType="num">
                                      <p:cBhvr additive="base">
                                        <p:cTn id="37" dur="500" fill="hold"/>
                                        <p:tgtEl>
                                          <p:spTgt spid="1029"/>
                                        </p:tgtEl>
                                        <p:attrNameLst>
                                          <p:attrName>ppt_x</p:attrName>
                                        </p:attrNameLst>
                                      </p:cBhvr>
                                      <p:tavLst>
                                        <p:tav tm="0">
                                          <p:val>
                                            <p:strVal val="0-#ppt_w/2"/>
                                          </p:val>
                                        </p:tav>
                                        <p:tav tm="100000">
                                          <p:val>
                                            <p:strVal val="#ppt_x"/>
                                          </p:val>
                                        </p:tav>
                                      </p:tavLst>
                                    </p:anim>
                                    <p:anim calcmode="lin" valueType="num">
                                      <p:cBhvr additive="base">
                                        <p:cTn id="38" dur="500" fill="hold"/>
                                        <p:tgtEl>
                                          <p:spTgt spid="1029"/>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0-#ppt_w/2"/>
                                          </p:val>
                                        </p:tav>
                                        <p:tav tm="100000">
                                          <p:val>
                                            <p:strVal val="#ppt_x"/>
                                          </p:val>
                                        </p:tav>
                                      </p:tavLst>
                                    </p:anim>
                                    <p:anim calcmode="lin" valueType="num">
                                      <p:cBhvr additive="base">
                                        <p:cTn id="4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1028"/>
                                        </p:tgtEl>
                                        <p:attrNameLst>
                                          <p:attrName>style.visibility</p:attrName>
                                        </p:attrNameLst>
                                      </p:cBhvr>
                                      <p:to>
                                        <p:strVal val="visible"/>
                                      </p:to>
                                    </p:set>
                                    <p:anim calcmode="lin" valueType="num">
                                      <p:cBhvr additive="base">
                                        <p:cTn id="53" dur="500" fill="hold"/>
                                        <p:tgtEl>
                                          <p:spTgt spid="1028"/>
                                        </p:tgtEl>
                                        <p:attrNameLst>
                                          <p:attrName>ppt_x</p:attrName>
                                        </p:attrNameLst>
                                      </p:cBhvr>
                                      <p:tavLst>
                                        <p:tav tm="0">
                                          <p:val>
                                            <p:strVal val="1+#ppt_w/2"/>
                                          </p:val>
                                        </p:tav>
                                        <p:tav tm="100000">
                                          <p:val>
                                            <p:strVal val="#ppt_x"/>
                                          </p:val>
                                        </p:tav>
                                      </p:tavLst>
                                    </p:anim>
                                    <p:anim calcmode="lin" valueType="num">
                                      <p:cBhvr additive="base">
                                        <p:cTn id="54" dur="500" fill="hold"/>
                                        <p:tgtEl>
                                          <p:spTgt spid="1028"/>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1+#ppt_w/2"/>
                                          </p:val>
                                        </p:tav>
                                        <p:tav tm="100000">
                                          <p:val>
                                            <p:strVal val="#ppt_x"/>
                                          </p:val>
                                        </p:tav>
                                      </p:tavLst>
                                    </p:anim>
                                    <p:anim calcmode="lin" valueType="num">
                                      <p:cBhvr additive="base">
                                        <p:cTn id="5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1027"/>
                                        </p:tgtEl>
                                        <p:attrNameLst>
                                          <p:attrName>style.visibility</p:attrName>
                                        </p:attrNameLst>
                                      </p:cBhvr>
                                      <p:to>
                                        <p:strVal val="visible"/>
                                      </p:to>
                                    </p:set>
                                    <p:anim calcmode="lin" valueType="num">
                                      <p:cBhvr additive="base">
                                        <p:cTn id="69" dur="500" fill="hold"/>
                                        <p:tgtEl>
                                          <p:spTgt spid="1027"/>
                                        </p:tgtEl>
                                        <p:attrNameLst>
                                          <p:attrName>ppt_x</p:attrName>
                                        </p:attrNameLst>
                                      </p:cBhvr>
                                      <p:tavLst>
                                        <p:tav tm="0">
                                          <p:val>
                                            <p:strVal val="0-#ppt_w/2"/>
                                          </p:val>
                                        </p:tav>
                                        <p:tav tm="100000">
                                          <p:val>
                                            <p:strVal val="#ppt_x"/>
                                          </p:val>
                                        </p:tav>
                                      </p:tavLst>
                                    </p:anim>
                                    <p:anim calcmode="lin" valueType="num">
                                      <p:cBhvr additive="base">
                                        <p:cTn id="70" dur="500" fill="hold"/>
                                        <p:tgtEl>
                                          <p:spTgt spid="1027"/>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0-#ppt_w/2"/>
                                          </p:val>
                                        </p:tav>
                                        <p:tav tm="100000">
                                          <p:val>
                                            <p:strVal val="#ppt_x"/>
                                          </p:val>
                                        </p:tav>
                                      </p:tavLst>
                                    </p:anim>
                                    <p:anim calcmode="lin" valueType="num">
                                      <p:cBhvr additive="base">
                                        <p:cTn id="7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1026"/>
                                        </p:tgtEl>
                                        <p:attrNameLst>
                                          <p:attrName>style.visibility</p:attrName>
                                        </p:attrNameLst>
                                      </p:cBhvr>
                                      <p:to>
                                        <p:strVal val="visible"/>
                                      </p:to>
                                    </p:set>
                                    <p:anim calcmode="lin" valueType="num">
                                      <p:cBhvr additive="base">
                                        <p:cTn id="85" dur="500" fill="hold"/>
                                        <p:tgtEl>
                                          <p:spTgt spid="1026"/>
                                        </p:tgtEl>
                                        <p:attrNameLst>
                                          <p:attrName>ppt_x</p:attrName>
                                        </p:attrNameLst>
                                      </p:cBhvr>
                                      <p:tavLst>
                                        <p:tav tm="0">
                                          <p:val>
                                            <p:strVal val="1+#ppt_w/2"/>
                                          </p:val>
                                        </p:tav>
                                        <p:tav tm="100000">
                                          <p:val>
                                            <p:strVal val="#ppt_x"/>
                                          </p:val>
                                        </p:tav>
                                      </p:tavLst>
                                    </p:anim>
                                    <p:anim calcmode="lin" valueType="num">
                                      <p:cBhvr additive="base">
                                        <p:cTn id="86" dur="500" fill="hold"/>
                                        <p:tgtEl>
                                          <p:spTgt spid="1026"/>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6"/>
                                        </p:tgtEl>
                                        <p:attrNameLst>
                                          <p:attrName>style.visibility</p:attrName>
                                        </p:attrNameLst>
                                      </p:cBhvr>
                                      <p:to>
                                        <p:strVal val="visible"/>
                                      </p:to>
                                    </p:set>
                                    <p:anim calcmode="lin" valueType="num">
                                      <p:cBhvr additive="base">
                                        <p:cTn id="89" dur="500" fill="hold"/>
                                        <p:tgtEl>
                                          <p:spTgt spid="6"/>
                                        </p:tgtEl>
                                        <p:attrNameLst>
                                          <p:attrName>ppt_x</p:attrName>
                                        </p:attrNameLst>
                                      </p:cBhvr>
                                      <p:tavLst>
                                        <p:tav tm="0">
                                          <p:val>
                                            <p:strVal val="1+#ppt_w/2"/>
                                          </p:val>
                                        </p:tav>
                                        <p:tav tm="100000">
                                          <p:val>
                                            <p:strVal val="#ppt_x"/>
                                          </p:val>
                                        </p:tav>
                                      </p:tavLst>
                                    </p:anim>
                                    <p:anim calcmode="lin" valueType="num">
                                      <p:cBhvr additive="base">
                                        <p:cTn id="9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9" grpId="0"/>
      <p:bldP spid="5" grpId="0"/>
      <p:bldP spid="6" grpId="0"/>
      <p:bldP spid="7" grpId="0" animBg="1"/>
      <p:bldP spid="2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3" name="Down Arrow 2"/>
          <p:cNvSpPr/>
          <p:nvPr/>
        </p:nvSpPr>
        <p:spPr bwMode="auto">
          <a:xfrm>
            <a:off x="4247964" y="0"/>
            <a:ext cx="648072" cy="1772816"/>
          </a:xfrm>
          <a:prstGeom prst="downArrow">
            <a:avLst/>
          </a:prstGeom>
          <a:solidFill>
            <a:srgbClr val="FFFF00"/>
          </a:solid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4" name="Rounded Rectangular Callout 3"/>
          <p:cNvSpPr/>
          <p:nvPr/>
        </p:nvSpPr>
        <p:spPr bwMode="auto">
          <a:xfrm>
            <a:off x="2987824" y="1772816"/>
            <a:ext cx="3168352" cy="2520280"/>
          </a:xfrm>
          <a:prstGeom prst="wedgeRoundRectCallout">
            <a:avLst/>
          </a:prstGeom>
          <a:solidFill>
            <a:srgbClr val="CCECFF"/>
          </a:solidFill>
          <a:ln w="762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rgbClr val="0000FF"/>
                </a:solidFill>
                <a:effectLst/>
                <a:latin typeface="Times New Roman" pitchFamily="18" charset="0"/>
              </a:rPr>
              <a:t>ДЕСПЕЧИРАНЕ</a:t>
            </a:r>
            <a:br>
              <a:rPr kumimoji="0" lang="bg-BG" sz="1800" b="1" i="0" u="none" strike="noStrike" cap="none" normalizeH="0" baseline="0" smtClean="0">
                <a:ln>
                  <a:noFill/>
                </a:ln>
                <a:solidFill>
                  <a:srgbClr val="0000FF"/>
                </a:solidFill>
                <a:effectLst/>
                <a:latin typeface="Times New Roman" pitchFamily="18" charset="0"/>
              </a:rPr>
            </a:br>
            <a:r>
              <a:rPr kumimoji="0" lang="bg-BG" sz="1800" b="1" i="0" u="none" strike="noStrike" cap="none" normalizeH="0" baseline="0" smtClean="0">
                <a:ln>
                  <a:noFill/>
                </a:ln>
                <a:solidFill>
                  <a:srgbClr val="0000FF"/>
                </a:solidFill>
                <a:effectLst/>
                <a:latin typeface="Times New Roman" pitchFamily="18" charset="0"/>
              </a:rPr>
              <a:t>НА ВХОДНИЯ ПОТОК ОТ ЗАДАЧИ</a:t>
            </a:r>
            <a:br>
              <a:rPr kumimoji="0" lang="bg-BG" sz="1800" b="1" i="0" u="none" strike="noStrike" cap="none" normalizeH="0" baseline="0" smtClean="0">
                <a:ln>
                  <a:noFill/>
                </a:ln>
                <a:solidFill>
                  <a:srgbClr val="0000FF"/>
                </a:solidFill>
                <a:effectLst/>
                <a:latin typeface="Times New Roman" pitchFamily="18" charset="0"/>
              </a:rPr>
            </a:br>
            <a:r>
              <a:rPr kumimoji="0" lang="bg-BG" sz="1800" b="1" i="0" u="none" strike="noStrike" cap="none" normalizeH="0" baseline="0" smtClean="0">
                <a:ln>
                  <a:noFill/>
                </a:ln>
                <a:solidFill>
                  <a:srgbClr val="0000FF"/>
                </a:solidFill>
                <a:effectLst/>
                <a:latin typeface="Times New Roman" pitchFamily="18" charset="0"/>
              </a:rPr>
              <a:t>НА </a:t>
            </a:r>
            <a:r>
              <a:rPr kumimoji="0" lang="bg-BG" sz="3200" b="1" i="0" u="none" strike="noStrike" cap="none" normalizeH="0" baseline="0" smtClean="0">
                <a:ln>
                  <a:noFill/>
                </a:ln>
                <a:solidFill>
                  <a:srgbClr val="0000FF"/>
                </a:solidFill>
                <a:effectLst/>
                <a:latin typeface="Times New Roman" pitchFamily="18" charset="0"/>
              </a:rPr>
              <a:t>АОИИ:</a:t>
            </a:r>
            <a:endParaRPr kumimoji="0" lang="bg-BG" sz="1800" b="1" i="0" u="none" strike="noStrike" cap="none" normalizeH="0" baseline="0" smtClean="0">
              <a:ln>
                <a:noFill/>
              </a:ln>
              <a:solidFill>
                <a:srgbClr val="0000FF"/>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bg-BG" sz="1600" smtClean="0">
                <a:solidFill>
                  <a:srgbClr val="0000FF"/>
                </a:solidFill>
              </a:rPr>
              <a:t>ПО КРИТЕРИИ ЗА</a:t>
            </a:r>
            <a:br>
              <a:rPr lang="bg-BG" sz="1600" smtClean="0">
                <a:solidFill>
                  <a:srgbClr val="0000FF"/>
                </a:solidFill>
              </a:rPr>
            </a:br>
            <a:r>
              <a:rPr lang="bg-BG" sz="2800" smtClean="0">
                <a:solidFill>
                  <a:srgbClr val="0000FF"/>
                </a:solidFill>
              </a:rPr>
              <a:t>ПРИОРИТЕТ</a:t>
            </a:r>
            <a:endParaRPr kumimoji="0" lang="bg-BG" sz="2800" b="1" i="0" u="none" strike="noStrike" cap="none" normalizeH="0" baseline="0" smtClean="0">
              <a:ln>
                <a:noFill/>
              </a:ln>
              <a:solidFill>
                <a:srgbClr val="0000FF"/>
              </a:solidFill>
              <a:effectLst/>
            </a:endParaRPr>
          </a:p>
        </p:txBody>
      </p:sp>
      <p:sp>
        <p:nvSpPr>
          <p:cNvPr id="5" name="TextBox 4"/>
          <p:cNvSpPr txBox="1"/>
          <p:nvPr/>
        </p:nvSpPr>
        <p:spPr>
          <a:xfrm>
            <a:off x="243447" y="257246"/>
            <a:ext cx="2262458" cy="2339102"/>
          </a:xfrm>
          <a:prstGeom prst="rect">
            <a:avLst/>
          </a:prstGeom>
          <a:ln w="38100">
            <a:solidFill>
              <a:srgbClr val="FF0000"/>
            </a:solidFill>
          </a:ln>
          <a:effectLst>
            <a:glow rad="2286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bg-BG" sz="1600" smtClean="0">
                <a:solidFill>
                  <a:srgbClr val="FF0000"/>
                </a:solidFill>
              </a:rPr>
              <a:t>ПО УПРАВЛЕНСКИ ФУНКЦЦИ И ДЕЙНОСТИ:</a:t>
            </a:r>
          </a:p>
          <a:p>
            <a:r>
              <a:rPr lang="bg-BG" sz="1400" smtClean="0">
                <a:solidFill>
                  <a:srgbClr val="0000FF"/>
                </a:solidFill>
              </a:rPr>
              <a:t>ПРОГНОЗИРАНЕ И ПЛАНИРАНЕ;</a:t>
            </a:r>
          </a:p>
          <a:p>
            <a:r>
              <a:rPr lang="bg-BG" sz="1400" smtClean="0">
                <a:solidFill>
                  <a:srgbClr val="0000FF"/>
                </a:solidFill>
              </a:rPr>
              <a:t>МАРКЕТИНГ;</a:t>
            </a:r>
          </a:p>
          <a:p>
            <a:r>
              <a:rPr lang="bg-BG" sz="1400" smtClean="0">
                <a:solidFill>
                  <a:srgbClr val="0000FF"/>
                </a:solidFill>
              </a:rPr>
              <a:t>ОТЧИТАНЕ;</a:t>
            </a:r>
          </a:p>
          <a:p>
            <a:r>
              <a:rPr lang="bg-BG" sz="1400" smtClean="0">
                <a:solidFill>
                  <a:srgbClr val="0000FF"/>
                </a:solidFill>
              </a:rPr>
              <a:t>АНАЛИЗ;</a:t>
            </a:r>
          </a:p>
          <a:p>
            <a:r>
              <a:rPr lang="bg-BG" sz="1400" smtClean="0">
                <a:solidFill>
                  <a:srgbClr val="0000FF"/>
                </a:solidFill>
              </a:rPr>
              <a:t>КОНТРОЛ</a:t>
            </a:r>
          </a:p>
          <a:p>
            <a:r>
              <a:rPr lang="bg-BG" sz="1400" smtClean="0">
                <a:solidFill>
                  <a:srgbClr val="0000FF"/>
                </a:solidFill>
              </a:rPr>
              <a:t>И РЕГУЛИРАНЕ.</a:t>
            </a:r>
            <a:endParaRPr lang="bg-BG" sz="1400">
              <a:solidFill>
                <a:srgbClr val="0000FF"/>
              </a:solidFill>
            </a:endParaRPr>
          </a:p>
        </p:txBody>
      </p:sp>
      <p:sp>
        <p:nvSpPr>
          <p:cNvPr id="6" name="TextBox 5"/>
          <p:cNvSpPr txBox="1"/>
          <p:nvPr/>
        </p:nvSpPr>
        <p:spPr>
          <a:xfrm>
            <a:off x="6585272" y="548680"/>
            <a:ext cx="2262458" cy="1323439"/>
          </a:xfrm>
          <a:prstGeom prst="rect">
            <a:avLst/>
          </a:prstGeom>
          <a:ln w="38100">
            <a:solidFill>
              <a:srgbClr val="FF0000"/>
            </a:solidFill>
          </a:ln>
          <a:effectLst>
            <a:glow rad="2286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bg-BG" sz="1600" smtClean="0">
                <a:solidFill>
                  <a:srgbClr val="FF0000"/>
                </a:solidFill>
              </a:rPr>
              <a:t>ПО УПРАВЛЕНСКИ</a:t>
            </a:r>
          </a:p>
          <a:p>
            <a:r>
              <a:rPr lang="bg-BG" sz="1600" smtClean="0">
                <a:solidFill>
                  <a:srgbClr val="FF0000"/>
                </a:solidFill>
              </a:rPr>
              <a:t>РАВНИЩА:</a:t>
            </a:r>
          </a:p>
          <a:p>
            <a:r>
              <a:rPr lang="bg-BG" sz="1600" smtClean="0">
                <a:solidFill>
                  <a:srgbClr val="0000FF"/>
                </a:solidFill>
              </a:rPr>
              <a:t>ОПЕРАТИВНО;</a:t>
            </a:r>
          </a:p>
          <a:p>
            <a:r>
              <a:rPr lang="bg-BG" sz="1600" smtClean="0">
                <a:solidFill>
                  <a:srgbClr val="0000FF"/>
                </a:solidFill>
              </a:rPr>
              <a:t>ТАКТИЧЕСКО;</a:t>
            </a:r>
          </a:p>
          <a:p>
            <a:r>
              <a:rPr lang="bg-BG" sz="1600" smtClean="0">
                <a:solidFill>
                  <a:srgbClr val="0000FF"/>
                </a:solidFill>
              </a:rPr>
              <a:t>СТРАТЕГИЧЕСКО.</a:t>
            </a:r>
          </a:p>
        </p:txBody>
      </p:sp>
      <p:sp>
        <p:nvSpPr>
          <p:cNvPr id="7" name="TextBox 6"/>
          <p:cNvSpPr txBox="1"/>
          <p:nvPr/>
        </p:nvSpPr>
        <p:spPr>
          <a:xfrm>
            <a:off x="6556316" y="2564904"/>
            <a:ext cx="2262458" cy="1815882"/>
          </a:xfrm>
          <a:prstGeom prst="rect">
            <a:avLst/>
          </a:prstGeom>
          <a:ln w="38100">
            <a:solidFill>
              <a:srgbClr val="FF0000"/>
            </a:solidFill>
          </a:ln>
          <a:effectLst>
            <a:glow rad="2286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bg-BG" sz="1600" smtClean="0">
                <a:solidFill>
                  <a:srgbClr val="FF0000"/>
                </a:solidFill>
              </a:rPr>
              <a:t>ПО ХАРАКТЕР НА</a:t>
            </a:r>
          </a:p>
          <a:p>
            <a:r>
              <a:rPr lang="bg-BG" sz="1600" smtClean="0">
                <a:solidFill>
                  <a:srgbClr val="FF0000"/>
                </a:solidFill>
              </a:rPr>
              <a:t>РЕШАВАНАТА</a:t>
            </a:r>
          </a:p>
          <a:p>
            <a:r>
              <a:rPr lang="bg-BG" sz="1600" smtClean="0">
                <a:solidFill>
                  <a:srgbClr val="FF0000"/>
                </a:solidFill>
              </a:rPr>
              <a:t>ЗАДАЧА:</a:t>
            </a:r>
          </a:p>
          <a:p>
            <a:r>
              <a:rPr lang="bg-BG" sz="1600" smtClean="0">
                <a:solidFill>
                  <a:srgbClr val="0000FF"/>
                </a:solidFill>
              </a:rPr>
              <a:t>РЕГУЛЯРНА;</a:t>
            </a:r>
          </a:p>
          <a:p>
            <a:r>
              <a:rPr lang="bg-BG" sz="1600" smtClean="0">
                <a:solidFill>
                  <a:srgbClr val="0000FF"/>
                </a:solidFill>
              </a:rPr>
              <a:t>ИНФОРМАЦИОННО-СПРАВОЧНА;</a:t>
            </a:r>
          </a:p>
          <a:p>
            <a:r>
              <a:rPr lang="en-US" sz="1600" smtClean="0">
                <a:solidFill>
                  <a:srgbClr val="0000FF"/>
                </a:solidFill>
              </a:rPr>
              <a:t>“ADD-HOCK”</a:t>
            </a:r>
            <a:r>
              <a:rPr lang="bg-BG" sz="1600" smtClean="0">
                <a:solidFill>
                  <a:srgbClr val="0000FF"/>
                </a:solidFill>
              </a:rPr>
              <a:t>.</a:t>
            </a:r>
          </a:p>
        </p:txBody>
      </p:sp>
      <p:sp>
        <p:nvSpPr>
          <p:cNvPr id="8" name="TextBox 7"/>
          <p:cNvSpPr txBox="1"/>
          <p:nvPr/>
        </p:nvSpPr>
        <p:spPr>
          <a:xfrm>
            <a:off x="6585272" y="4801698"/>
            <a:ext cx="2262458" cy="1569660"/>
          </a:xfrm>
          <a:prstGeom prst="rect">
            <a:avLst/>
          </a:prstGeom>
          <a:ln w="38100">
            <a:solidFill>
              <a:srgbClr val="FF0000"/>
            </a:solidFill>
          </a:ln>
          <a:effectLst>
            <a:glow rad="2286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bg-BG" sz="1600" smtClean="0">
                <a:solidFill>
                  <a:srgbClr val="FF0000"/>
                </a:solidFill>
              </a:rPr>
              <a:t>ПО НАСОЧЕНОСТ НА РЕШАВАНАТА</a:t>
            </a:r>
          </a:p>
          <a:p>
            <a:r>
              <a:rPr lang="bg-BG" sz="1600" smtClean="0">
                <a:solidFill>
                  <a:srgbClr val="FF0000"/>
                </a:solidFill>
              </a:rPr>
              <a:t>ЗАДАЧА:</a:t>
            </a:r>
          </a:p>
          <a:p>
            <a:r>
              <a:rPr lang="bg-BG" sz="1600" smtClean="0">
                <a:solidFill>
                  <a:srgbClr val="0000FF"/>
                </a:solidFill>
              </a:rPr>
              <a:t>ВЪТРЕШНА;</a:t>
            </a:r>
          </a:p>
          <a:p>
            <a:r>
              <a:rPr lang="bg-BG" sz="1600" smtClean="0">
                <a:solidFill>
                  <a:srgbClr val="0000FF"/>
                </a:solidFill>
              </a:rPr>
              <a:t>БИЗНЕСПАРТНЬОР;</a:t>
            </a:r>
          </a:p>
          <a:p>
            <a:r>
              <a:rPr lang="bg-BG" sz="1600" smtClean="0">
                <a:solidFill>
                  <a:srgbClr val="0000FF"/>
                </a:solidFill>
              </a:rPr>
              <a:t>АДМИНИСТРАЦИЯ.</a:t>
            </a:r>
          </a:p>
        </p:txBody>
      </p:sp>
      <p:sp>
        <p:nvSpPr>
          <p:cNvPr id="9" name="TextBox 8"/>
          <p:cNvSpPr txBox="1"/>
          <p:nvPr/>
        </p:nvSpPr>
        <p:spPr>
          <a:xfrm>
            <a:off x="243447" y="3016739"/>
            <a:ext cx="2262458" cy="1815882"/>
          </a:xfrm>
          <a:prstGeom prst="rect">
            <a:avLst/>
          </a:prstGeom>
          <a:ln w="38100">
            <a:solidFill>
              <a:srgbClr val="FF0000"/>
            </a:solidFill>
          </a:ln>
          <a:effectLst>
            <a:glow rad="2286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bg-BG" sz="1600" smtClean="0">
                <a:solidFill>
                  <a:srgbClr val="FF0000"/>
                </a:solidFill>
              </a:rPr>
              <a:t>ПО НАЧИНА ЗА РЕШАВАНЕ НА</a:t>
            </a:r>
            <a:br>
              <a:rPr lang="bg-BG" sz="1600" smtClean="0">
                <a:solidFill>
                  <a:srgbClr val="FF0000"/>
                </a:solidFill>
              </a:rPr>
            </a:br>
            <a:r>
              <a:rPr lang="bg-BG" sz="1600" smtClean="0">
                <a:solidFill>
                  <a:srgbClr val="FF0000"/>
                </a:solidFill>
              </a:rPr>
              <a:t>ЗАДАЧИТЕ:</a:t>
            </a:r>
          </a:p>
          <a:p>
            <a:r>
              <a:rPr lang="bg-BG" sz="1600" smtClean="0">
                <a:solidFill>
                  <a:srgbClr val="0000FF"/>
                </a:solidFill>
              </a:rPr>
              <a:t>ПАКЕТНА</a:t>
            </a:r>
            <a:r>
              <a:rPr lang="bg-BG" sz="1400" smtClean="0">
                <a:solidFill>
                  <a:srgbClr val="0000FF"/>
                </a:solidFill>
              </a:rPr>
              <a:t>;</a:t>
            </a:r>
          </a:p>
          <a:p>
            <a:r>
              <a:rPr lang="bg-BG" sz="1600" smtClean="0">
                <a:solidFill>
                  <a:srgbClr val="0000FF"/>
                </a:solidFill>
              </a:rPr>
              <a:t>ДИАЛОГОВА;</a:t>
            </a:r>
          </a:p>
          <a:p>
            <a:r>
              <a:rPr lang="bg-BG" sz="1600" smtClean="0">
                <a:solidFill>
                  <a:srgbClr val="0000FF"/>
                </a:solidFill>
              </a:rPr>
              <a:t>РЕАЛНО ВРЕМЕ</a:t>
            </a:r>
            <a:br>
              <a:rPr lang="bg-BG" sz="1600" smtClean="0">
                <a:solidFill>
                  <a:srgbClr val="0000FF"/>
                </a:solidFill>
              </a:rPr>
            </a:br>
            <a:r>
              <a:rPr lang="en-US" sz="1600" smtClean="0">
                <a:solidFill>
                  <a:srgbClr val="0000FF"/>
                </a:solidFill>
              </a:rPr>
              <a:t>(REAL TIME)</a:t>
            </a:r>
            <a:r>
              <a:rPr lang="bg-BG" sz="1600" smtClean="0">
                <a:solidFill>
                  <a:srgbClr val="0000FF"/>
                </a:solidFill>
              </a:rPr>
              <a:t>.</a:t>
            </a:r>
          </a:p>
        </p:txBody>
      </p:sp>
      <p:sp>
        <p:nvSpPr>
          <p:cNvPr id="10" name="TextBox 9"/>
          <p:cNvSpPr txBox="1"/>
          <p:nvPr/>
        </p:nvSpPr>
        <p:spPr>
          <a:xfrm>
            <a:off x="243446" y="5171029"/>
            <a:ext cx="3536465" cy="1077218"/>
          </a:xfrm>
          <a:prstGeom prst="rect">
            <a:avLst/>
          </a:prstGeom>
          <a:ln w="38100">
            <a:solidFill>
              <a:srgbClr val="FF0000"/>
            </a:solidFill>
          </a:ln>
          <a:effectLst>
            <a:glow rad="2286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bg-BG" sz="1600" smtClean="0">
                <a:solidFill>
                  <a:srgbClr val="FF0000"/>
                </a:solidFill>
              </a:rPr>
              <a:t>ПО ВРЕМЕТО ЗА РЕШАВАНЕ НА</a:t>
            </a:r>
            <a:br>
              <a:rPr lang="bg-BG" sz="1600" smtClean="0">
                <a:solidFill>
                  <a:srgbClr val="FF0000"/>
                </a:solidFill>
              </a:rPr>
            </a:br>
            <a:r>
              <a:rPr lang="bg-BG" sz="1600" smtClean="0">
                <a:solidFill>
                  <a:srgbClr val="FF0000"/>
                </a:solidFill>
              </a:rPr>
              <a:t>ЗАДАЧИТЕ:</a:t>
            </a:r>
          </a:p>
          <a:p>
            <a:r>
              <a:rPr lang="bg-BG" sz="1600" smtClean="0">
                <a:solidFill>
                  <a:srgbClr val="0000FF"/>
                </a:solidFill>
              </a:rPr>
              <a:t>ДЕН; СЕДМИЦА; МЕСЕЦ; ТРИМЕСИЧИЕ, ГОДИНА.</a:t>
            </a:r>
          </a:p>
        </p:txBody>
      </p:sp>
      <p:sp>
        <p:nvSpPr>
          <p:cNvPr id="11" name="Down Arrow 10"/>
          <p:cNvSpPr/>
          <p:nvPr/>
        </p:nvSpPr>
        <p:spPr bwMode="auto">
          <a:xfrm>
            <a:off x="4878327" y="4306384"/>
            <a:ext cx="648072" cy="2551615"/>
          </a:xfrm>
          <a:prstGeom prst="downArrow">
            <a:avLst/>
          </a:prstGeom>
          <a:solidFill>
            <a:srgbClr val="99FFCC"/>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cxnSp>
        <p:nvCxnSpPr>
          <p:cNvPr id="13" name="Straight Arrow Connector 12"/>
          <p:cNvCxnSpPr>
            <a:stCxn id="5" idx="3"/>
          </p:cNvCxnSpPr>
          <p:nvPr/>
        </p:nvCxnSpPr>
        <p:spPr bwMode="auto">
          <a:xfrm>
            <a:off x="2505905" y="1426797"/>
            <a:ext cx="625935" cy="562043"/>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a:off x="2505905" y="3572567"/>
            <a:ext cx="553927" cy="0"/>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flipV="1">
            <a:off x="6084168" y="1872120"/>
            <a:ext cx="501104" cy="216724"/>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a:off x="6156176" y="3472845"/>
            <a:ext cx="400140" cy="0"/>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a:stCxn id="10" idx="3"/>
          </p:cNvCxnSpPr>
          <p:nvPr/>
        </p:nvCxnSpPr>
        <p:spPr bwMode="auto">
          <a:xfrm>
            <a:off x="3779911" y="5709638"/>
            <a:ext cx="1296145" cy="0"/>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a:off x="5364088" y="5709638"/>
            <a:ext cx="1221184" cy="0"/>
          </a:xfrm>
          <a:prstGeom prst="straightConnector1">
            <a:avLst/>
          </a:prstGeom>
          <a:solidFill>
            <a:schemeClr val="accent1"/>
          </a:solidFill>
          <a:ln w="38100" cap="flat" cmpd="sng" algn="ctr">
            <a:solidFill>
              <a:srgbClr val="FF33CC"/>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782956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1+#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1+#ppt_w/2"/>
                                          </p:val>
                                        </p:tav>
                                        <p:tav tm="100000">
                                          <p:val>
                                            <p:strVal val="#ppt_x"/>
                                          </p:val>
                                        </p:tav>
                                      </p:tavLst>
                                    </p:anim>
                                    <p:anim calcmode="lin" valueType="num">
                                      <p:cBhvr additive="base">
                                        <p:cTn id="5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1+#ppt_w/2"/>
                                          </p:val>
                                        </p:tav>
                                        <p:tav tm="100000">
                                          <p:val>
                                            <p:strVal val="#ppt_x"/>
                                          </p:val>
                                        </p:tav>
                                      </p:tavLst>
                                    </p:anim>
                                    <p:anim calcmode="lin" valueType="num">
                                      <p:cBhvr additive="base">
                                        <p:cTn id="6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0-#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0-#ppt_w/2"/>
                                          </p:val>
                                        </p:tav>
                                        <p:tav tm="100000">
                                          <p:val>
                                            <p:strVal val="#ppt_x"/>
                                          </p:val>
                                        </p:tav>
                                      </p:tavLst>
                                    </p:anim>
                                    <p:anim calcmode="lin" valueType="num">
                                      <p:cBhvr additive="base">
                                        <p:cTn id="7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1+#ppt_w/2"/>
                                          </p:val>
                                        </p:tav>
                                        <p:tav tm="100000">
                                          <p:val>
                                            <p:strVal val="#ppt_x"/>
                                          </p:val>
                                        </p:tav>
                                      </p:tavLst>
                                    </p:anim>
                                    <p:anim calcmode="lin" valueType="num">
                                      <p:cBhvr additive="base">
                                        <p:cTn id="8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fill="hold"/>
                                        <p:tgtEl>
                                          <p:spTgt spid="8"/>
                                        </p:tgtEl>
                                        <p:attrNameLst>
                                          <p:attrName>ppt_x</p:attrName>
                                        </p:attrNameLst>
                                      </p:cBhvr>
                                      <p:tavLst>
                                        <p:tav tm="0">
                                          <p:val>
                                            <p:strVal val="1+#ppt_w/2"/>
                                          </p:val>
                                        </p:tav>
                                        <p:tav tm="100000">
                                          <p:val>
                                            <p:strVal val="#ppt_x"/>
                                          </p:val>
                                        </p:tav>
                                      </p:tavLst>
                                    </p:anim>
                                    <p:anim calcmode="lin" valueType="num">
                                      <p:cBhvr additive="base">
                                        <p:cTn id="8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nodeType="click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0-#ppt_w/2"/>
                                          </p:val>
                                        </p:tav>
                                        <p:tav tm="100000">
                                          <p:val>
                                            <p:strVal val="#ppt_x"/>
                                          </p:val>
                                        </p:tav>
                                      </p:tavLst>
                                    </p:anim>
                                    <p:anim calcmode="lin" valueType="num">
                                      <p:cBhvr additive="base">
                                        <p:cTn id="9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additive="base">
                                        <p:cTn id="97" dur="500" fill="hold"/>
                                        <p:tgtEl>
                                          <p:spTgt spid="10"/>
                                        </p:tgtEl>
                                        <p:attrNameLst>
                                          <p:attrName>ppt_x</p:attrName>
                                        </p:attrNameLst>
                                      </p:cBhvr>
                                      <p:tavLst>
                                        <p:tav tm="0">
                                          <p:val>
                                            <p:strVal val="0-#ppt_w/2"/>
                                          </p:val>
                                        </p:tav>
                                        <p:tav tm="100000">
                                          <p:val>
                                            <p:strVal val="#ppt_x"/>
                                          </p:val>
                                        </p:tav>
                                      </p:tavLst>
                                    </p:anim>
                                    <p:anim calcmode="lin" valueType="num">
                                      <p:cBhvr additive="base">
                                        <p:cTn id="9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3" name="Down Arrow 2"/>
          <p:cNvSpPr/>
          <p:nvPr/>
        </p:nvSpPr>
        <p:spPr bwMode="auto">
          <a:xfrm>
            <a:off x="4247964" y="0"/>
            <a:ext cx="648072" cy="2564903"/>
          </a:xfrm>
          <a:prstGeom prst="downArrow">
            <a:avLst/>
          </a:prstGeom>
          <a:solidFill>
            <a:srgbClr val="99FFCC"/>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4" name="Flowchart: Alternate Process 3"/>
          <p:cNvSpPr/>
          <p:nvPr/>
        </p:nvSpPr>
        <p:spPr bwMode="auto">
          <a:xfrm>
            <a:off x="3347864" y="2564904"/>
            <a:ext cx="2376264" cy="1728192"/>
          </a:xfrm>
          <a:prstGeom prst="flowChartAlternateProcess">
            <a:avLst/>
          </a:prstGeom>
          <a:solidFill>
            <a:srgbClr val="FFCCFF"/>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rgbClr val="FF0000"/>
                </a:solidFill>
                <a:effectLst/>
                <a:latin typeface="Times New Roman" pitchFamily="18" charset="0"/>
              </a:rPr>
              <a:t>ДИСПЕЧИРАНЕ</a:t>
            </a:r>
            <a:br>
              <a:rPr kumimoji="0" lang="bg-BG" sz="1800" b="1" i="0" u="none" strike="noStrike" cap="none" normalizeH="0" baseline="0" smtClean="0">
                <a:ln>
                  <a:noFill/>
                </a:ln>
                <a:solidFill>
                  <a:srgbClr val="FF0000"/>
                </a:solidFill>
                <a:effectLst/>
                <a:latin typeface="Times New Roman" pitchFamily="18" charset="0"/>
              </a:rPr>
            </a:br>
            <a:r>
              <a:rPr kumimoji="0" lang="bg-BG" sz="1800" b="1" i="0" u="none" strike="noStrike" cap="none" normalizeH="0" baseline="0" smtClean="0">
                <a:ln>
                  <a:noFill/>
                </a:ln>
                <a:solidFill>
                  <a:srgbClr val="FF0000"/>
                </a:solidFill>
                <a:effectLst/>
                <a:latin typeface="Times New Roman" pitchFamily="18" charset="0"/>
              </a:rPr>
              <a:t>РЕШАВАНЕТО НА ПОРЕДНАТА</a:t>
            </a:r>
            <a:r>
              <a:rPr kumimoji="0" lang="bg-BG" sz="1800" b="1" i="0" u="none" strike="noStrike" cap="none" normalizeH="0" smtClean="0">
                <a:ln>
                  <a:noFill/>
                </a:ln>
                <a:solidFill>
                  <a:srgbClr val="FF0000"/>
                </a:solidFill>
                <a:effectLst/>
                <a:latin typeface="Times New Roman" pitchFamily="18" charset="0"/>
              </a:rPr>
              <a:t> ЗАДАЧА В ПОТОКА</a:t>
            </a:r>
            <a:endParaRPr kumimoji="0" lang="bg-BG" sz="1800" b="1" i="0" u="none" strike="noStrike" cap="none" normalizeH="0" baseline="0" smtClean="0">
              <a:ln>
                <a:noFill/>
              </a:ln>
              <a:solidFill>
                <a:srgbClr val="FF0000"/>
              </a:solidFill>
              <a:effectLst/>
              <a:latin typeface="Times New Roman" pitchFamily="18" charset="0"/>
            </a:endParaRPr>
          </a:p>
        </p:txBody>
      </p:sp>
      <p:sp>
        <p:nvSpPr>
          <p:cNvPr id="5" name="Can 4"/>
          <p:cNvSpPr/>
          <p:nvPr/>
        </p:nvSpPr>
        <p:spPr bwMode="auto">
          <a:xfrm>
            <a:off x="221310" y="2924943"/>
            <a:ext cx="2334466" cy="1296143"/>
          </a:xfrm>
          <a:prstGeom prst="can">
            <a:avLst/>
          </a:prstGeom>
          <a:solidFill>
            <a:srgbClr val="FFFF00"/>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rgbClr val="008000"/>
                </a:solidFill>
                <a:effectLst/>
                <a:latin typeface="Times New Roman" pitchFamily="18" charset="0"/>
              </a:rPr>
              <a:t>РАБОТНА ИНФОРМАЦИОННА СЪВКУПНОСТ</a:t>
            </a:r>
          </a:p>
        </p:txBody>
      </p:sp>
      <p:sp>
        <p:nvSpPr>
          <p:cNvPr id="6" name="Can 5"/>
          <p:cNvSpPr/>
          <p:nvPr/>
        </p:nvSpPr>
        <p:spPr bwMode="auto">
          <a:xfrm>
            <a:off x="221310" y="620688"/>
            <a:ext cx="1517939" cy="1152128"/>
          </a:xfrm>
          <a:prstGeom prst="can">
            <a:avLst/>
          </a:prstGeom>
          <a:solidFill>
            <a:srgbClr val="FFFF00"/>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400" b="1" i="0" u="none" strike="noStrike" cap="none" normalizeH="0" baseline="0" smtClean="0">
                <a:ln>
                  <a:noFill/>
                </a:ln>
                <a:solidFill>
                  <a:srgbClr val="008000"/>
                </a:solidFill>
                <a:effectLst/>
                <a:latin typeface="Times New Roman" pitchFamily="18" charset="0"/>
              </a:rPr>
              <a:t>ОПЕРАТИВНА БАЗА ОТ ДАННИ</a:t>
            </a:r>
          </a:p>
        </p:txBody>
      </p:sp>
      <p:sp>
        <p:nvSpPr>
          <p:cNvPr id="7" name="Can 6"/>
          <p:cNvSpPr/>
          <p:nvPr/>
        </p:nvSpPr>
        <p:spPr bwMode="auto">
          <a:xfrm>
            <a:off x="1913498" y="620687"/>
            <a:ext cx="1866414" cy="1152129"/>
          </a:xfrm>
          <a:prstGeom prst="can">
            <a:avLst/>
          </a:prstGeom>
          <a:solidFill>
            <a:srgbClr val="FFFF00"/>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400" b="1" i="0" u="none" strike="noStrike" cap="none" normalizeH="0" baseline="0" smtClean="0">
                <a:ln>
                  <a:noFill/>
                </a:ln>
                <a:solidFill>
                  <a:srgbClr val="008000"/>
                </a:solidFill>
                <a:effectLst/>
                <a:latin typeface="Times New Roman" pitchFamily="18" charset="0"/>
              </a:rPr>
              <a:t>СКЛДА ЗА ДАННИ</a:t>
            </a:r>
          </a:p>
          <a:p>
            <a:pPr marL="0" marR="0" indent="0" algn="ctr" defTabSz="914400" rtl="0" eaLnBrk="1" fontAlgn="base" latinLnBrk="0" hangingPunct="1">
              <a:lnSpc>
                <a:spcPct val="100000"/>
              </a:lnSpc>
              <a:spcBef>
                <a:spcPct val="0"/>
              </a:spcBef>
              <a:spcAft>
                <a:spcPct val="0"/>
              </a:spcAft>
              <a:buClrTx/>
              <a:buSzTx/>
              <a:buFontTx/>
              <a:buNone/>
              <a:tabLst/>
            </a:pPr>
            <a:r>
              <a:rPr lang="en-US" sz="1400" smtClean="0">
                <a:solidFill>
                  <a:srgbClr val="008000"/>
                </a:solidFill>
              </a:rPr>
              <a:t>(DATA WAREHOUSE)</a:t>
            </a:r>
            <a:endParaRPr kumimoji="0" lang="bg-BG" sz="1400" b="1" i="0" u="none" strike="noStrike" cap="none" normalizeH="0" baseline="0" smtClean="0">
              <a:ln>
                <a:noFill/>
              </a:ln>
              <a:solidFill>
                <a:srgbClr val="008000"/>
              </a:solidFill>
              <a:effectLst/>
              <a:latin typeface="Times New Roman" pitchFamily="18" charset="0"/>
            </a:endParaRPr>
          </a:p>
        </p:txBody>
      </p:sp>
      <p:sp>
        <p:nvSpPr>
          <p:cNvPr id="8" name="Can 7"/>
          <p:cNvSpPr/>
          <p:nvPr/>
        </p:nvSpPr>
        <p:spPr bwMode="auto">
          <a:xfrm>
            <a:off x="226858" y="4905286"/>
            <a:ext cx="1531824" cy="1152128"/>
          </a:xfrm>
          <a:prstGeom prst="can">
            <a:avLst/>
          </a:prstGeom>
          <a:solidFill>
            <a:srgbClr val="FFFF00"/>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rgbClr val="008000"/>
                </a:solidFill>
              </a:rPr>
              <a:t>АРХИВНА</a:t>
            </a:r>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rgbClr val="008000"/>
                </a:solidFill>
              </a:rPr>
              <a:t> БАЗА ОТ </a:t>
            </a:r>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rgbClr val="008000"/>
                </a:solidFill>
              </a:rPr>
              <a:t>ДАННИ</a:t>
            </a:r>
            <a:endParaRPr kumimoji="0" lang="bg-BG" sz="1400" b="1" i="0" u="none" strike="noStrike" cap="none" normalizeH="0" baseline="0" smtClean="0">
              <a:ln>
                <a:noFill/>
              </a:ln>
              <a:solidFill>
                <a:srgbClr val="008000"/>
              </a:solidFill>
              <a:effectLst/>
              <a:latin typeface="Times New Roman" pitchFamily="18"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080" y="4944056"/>
            <a:ext cx="1039768" cy="1005224"/>
          </a:xfrm>
          <a:prstGeom prst="rect">
            <a:avLst/>
          </a:prstGeom>
          <a:noFill/>
          <a:ln>
            <a:noFill/>
          </a:ln>
          <a:effectLst>
            <a:glow rad="2286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051720" y="6098812"/>
            <a:ext cx="1224136" cy="461665"/>
          </a:xfrm>
          <a:prstGeom prst="rect">
            <a:avLst/>
          </a:prstGeom>
          <a:noFill/>
        </p:spPr>
        <p:txBody>
          <a:bodyPr wrap="square" rtlCol="0">
            <a:spAutoFit/>
          </a:bodyPr>
          <a:lstStyle/>
          <a:p>
            <a:r>
              <a:rPr lang="bg-BG" sz="1200" smtClean="0">
                <a:solidFill>
                  <a:srgbClr val="0000FF"/>
                </a:solidFill>
              </a:rPr>
              <a:t>ИНТЕРНЕТ</a:t>
            </a:r>
          </a:p>
          <a:p>
            <a:r>
              <a:rPr lang="bg-BG" sz="1200" smtClean="0">
                <a:solidFill>
                  <a:srgbClr val="0000FF"/>
                </a:solidFill>
              </a:rPr>
              <a:t>ЕКСТРАНЕТ</a:t>
            </a:r>
            <a:endParaRPr lang="bg-BG" sz="1200">
              <a:solidFill>
                <a:srgbClr val="0000FF"/>
              </a:solidFill>
            </a:endParaRPr>
          </a:p>
        </p:txBody>
      </p:sp>
      <p:cxnSp>
        <p:nvCxnSpPr>
          <p:cNvPr id="12" name="Straight Arrow Connector 11"/>
          <p:cNvCxnSpPr>
            <a:stCxn id="6" idx="3"/>
            <a:endCxn id="5" idx="1"/>
          </p:cNvCxnSpPr>
          <p:nvPr/>
        </p:nvCxnSpPr>
        <p:spPr bwMode="auto">
          <a:xfrm>
            <a:off x="980280" y="1772816"/>
            <a:ext cx="408263" cy="1152127"/>
          </a:xfrm>
          <a:prstGeom prst="straightConnector1">
            <a:avLst/>
          </a:prstGeom>
          <a:solidFill>
            <a:schemeClr val="accent1"/>
          </a:solidFill>
          <a:ln w="57150" cap="flat" cmpd="sng" algn="ctr">
            <a:solidFill>
              <a:srgbClr val="FF0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stCxn id="7" idx="3"/>
            <a:endCxn id="5" idx="1"/>
          </p:cNvCxnSpPr>
          <p:nvPr/>
        </p:nvCxnSpPr>
        <p:spPr bwMode="auto">
          <a:xfrm flipH="1">
            <a:off x="1388543" y="1772816"/>
            <a:ext cx="1458162" cy="1152127"/>
          </a:xfrm>
          <a:prstGeom prst="straightConnector1">
            <a:avLst/>
          </a:prstGeom>
          <a:solidFill>
            <a:schemeClr val="accent1"/>
          </a:solidFill>
          <a:ln w="57150" cap="flat" cmpd="sng" algn="ctr">
            <a:solidFill>
              <a:srgbClr val="FF0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stCxn id="5" idx="3"/>
            <a:endCxn id="8" idx="1"/>
          </p:cNvCxnSpPr>
          <p:nvPr/>
        </p:nvCxnSpPr>
        <p:spPr bwMode="auto">
          <a:xfrm flipH="1">
            <a:off x="992770" y="4221086"/>
            <a:ext cx="395773" cy="684200"/>
          </a:xfrm>
          <a:prstGeom prst="straightConnector1">
            <a:avLst/>
          </a:prstGeom>
          <a:solidFill>
            <a:schemeClr val="accent1"/>
          </a:solidFill>
          <a:ln w="57150" cap="flat" cmpd="sng" algn="ctr">
            <a:solidFill>
              <a:srgbClr val="FF0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5" idx="3"/>
          </p:cNvCxnSpPr>
          <p:nvPr/>
        </p:nvCxnSpPr>
        <p:spPr bwMode="auto">
          <a:xfrm>
            <a:off x="1388543" y="4221086"/>
            <a:ext cx="1338370" cy="684200"/>
          </a:xfrm>
          <a:prstGeom prst="straightConnector1">
            <a:avLst/>
          </a:prstGeom>
          <a:solidFill>
            <a:schemeClr val="accent1"/>
          </a:solidFill>
          <a:ln w="57150" cap="flat" cmpd="sng" algn="ctr">
            <a:solidFill>
              <a:srgbClr val="FF0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Left-Right Arrow 20"/>
          <p:cNvSpPr/>
          <p:nvPr/>
        </p:nvSpPr>
        <p:spPr bwMode="auto">
          <a:xfrm>
            <a:off x="2555776" y="3392995"/>
            <a:ext cx="792088" cy="396045"/>
          </a:xfrm>
          <a:prstGeom prst="leftRightArrow">
            <a:avLst/>
          </a:prstGeom>
          <a:solidFill>
            <a:srgbClr val="FF33CC"/>
          </a:solidFill>
          <a:ln w="381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22" name="Flowchart: Preparation 21"/>
          <p:cNvSpPr/>
          <p:nvPr/>
        </p:nvSpPr>
        <p:spPr bwMode="auto">
          <a:xfrm>
            <a:off x="6222636" y="2600907"/>
            <a:ext cx="2736304" cy="1584175"/>
          </a:xfrm>
          <a:prstGeom prst="flowChartPreparation">
            <a:avLst/>
          </a:prstGeom>
          <a:solidFill>
            <a:srgbClr val="FFCC99"/>
          </a:solidFill>
          <a:ln w="57150" cap="flat" cmpd="sng" algn="ctr">
            <a:solidFill>
              <a:srgbClr val="9933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1800" b="1" i="0" u="none" strike="noStrike" cap="none" normalizeH="0" baseline="0" smtClean="0">
              <a:ln>
                <a:noFill/>
              </a:ln>
              <a:solidFill>
                <a:schemeClr val="tx1"/>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rgbClr val="993366"/>
                </a:solidFill>
                <a:effectLst/>
                <a:latin typeface="Times New Roman" pitchFamily="18" charset="0"/>
              </a:rPr>
              <a:t>ПРИЛОЖЕН</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solidFill>
                  <a:srgbClr val="993366"/>
                </a:solidFill>
              </a:rPr>
              <a:t>СОФТУЕР</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400" b="1" i="0" u="none" strike="noStrike" cap="none" normalizeH="0" baseline="0" smtClean="0">
                <a:ln>
                  <a:noFill/>
                </a:ln>
                <a:solidFill>
                  <a:srgbClr val="993366"/>
                </a:solidFill>
                <a:effectLst/>
              </a:rPr>
              <a:t>(СОФТУЕРНА</a:t>
            </a:r>
          </a:p>
          <a:p>
            <a:pPr marL="0" marR="0" indent="0" algn="ctr" defTabSz="914400" rtl="0" eaLnBrk="1" fontAlgn="base" latinLnBrk="0" hangingPunct="1">
              <a:lnSpc>
                <a:spcPct val="100000"/>
              </a:lnSpc>
              <a:spcBef>
                <a:spcPct val="0"/>
              </a:spcBef>
              <a:spcAft>
                <a:spcPct val="0"/>
              </a:spcAft>
              <a:buClrTx/>
              <a:buSzTx/>
              <a:buFontTx/>
              <a:buNone/>
              <a:tabLst/>
            </a:pPr>
            <a:r>
              <a:rPr lang="bg-BG" sz="1400" smtClean="0">
                <a:solidFill>
                  <a:srgbClr val="993366"/>
                </a:solidFill>
              </a:rPr>
              <a:t>ПРОГРАМА)</a:t>
            </a:r>
            <a:endParaRPr kumimoji="0" lang="bg-BG" sz="1400" b="1" i="0" u="none" strike="noStrike" cap="none" normalizeH="0" baseline="0" smtClean="0">
              <a:ln>
                <a:noFill/>
              </a:ln>
              <a:solidFill>
                <a:srgbClr val="993366"/>
              </a:solidFill>
              <a:effectLst/>
            </a:endParaRPr>
          </a:p>
        </p:txBody>
      </p:sp>
      <p:sp>
        <p:nvSpPr>
          <p:cNvPr id="23" name="Can 22"/>
          <p:cNvSpPr/>
          <p:nvPr/>
        </p:nvSpPr>
        <p:spPr bwMode="auto">
          <a:xfrm>
            <a:off x="5940152" y="404664"/>
            <a:ext cx="2808312" cy="1368152"/>
          </a:xfrm>
          <a:prstGeom prst="can">
            <a:avLst/>
          </a:prstGeom>
          <a:solidFill>
            <a:srgbClr val="008000"/>
          </a:solidFill>
          <a:ln w="57150" cap="flat" cmpd="sng" algn="ctr">
            <a:solidFill>
              <a:srgbClr val="FF33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bg1"/>
                </a:solidFill>
                <a:effectLst/>
                <a:latin typeface="Times New Roman" pitchFamily="18" charset="0"/>
              </a:rPr>
              <a:t>БИБЛИОТЕКА (БАНКА, БАЗА) ОТ ПРИЛОЖЕН СОФТУЕР</a:t>
            </a:r>
          </a:p>
        </p:txBody>
      </p:sp>
      <p:sp>
        <p:nvSpPr>
          <p:cNvPr id="24" name="Can 23"/>
          <p:cNvSpPr/>
          <p:nvPr/>
        </p:nvSpPr>
        <p:spPr bwMode="auto">
          <a:xfrm>
            <a:off x="5508104" y="4653136"/>
            <a:ext cx="3450835" cy="1929367"/>
          </a:xfrm>
          <a:prstGeom prst="can">
            <a:avLst/>
          </a:prstGeom>
          <a:solidFill>
            <a:srgbClr val="660066"/>
          </a:solidFill>
          <a:ln w="571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600" b="1" i="0" u="none" strike="noStrike" cap="none" normalizeH="0" baseline="0" smtClean="0">
                <a:ln>
                  <a:noFill/>
                </a:ln>
                <a:solidFill>
                  <a:schemeClr val="bg1"/>
                </a:solidFill>
                <a:effectLst/>
                <a:latin typeface="Times New Roman" pitchFamily="18" charset="0"/>
              </a:rPr>
              <a:t>БИБЛИОТЕКА (БАНКА, БАЗА) ОТ СТАТИСТИЧЕСКИ И ИКОНОМИКО-МАТЕМАТИЧЕСКИ МЕТОДИ И МОДЕЛИ </a:t>
            </a:r>
          </a:p>
        </p:txBody>
      </p:sp>
      <p:cxnSp>
        <p:nvCxnSpPr>
          <p:cNvPr id="25" name="Straight Arrow Connector 24"/>
          <p:cNvCxnSpPr>
            <a:endCxn id="22" idx="0"/>
          </p:cNvCxnSpPr>
          <p:nvPr/>
        </p:nvCxnSpPr>
        <p:spPr bwMode="auto">
          <a:xfrm>
            <a:off x="7590788" y="1772816"/>
            <a:ext cx="0" cy="828091"/>
          </a:xfrm>
          <a:prstGeom prst="straightConnector1">
            <a:avLst/>
          </a:prstGeom>
          <a:solidFill>
            <a:schemeClr val="accent1"/>
          </a:solidFill>
          <a:ln w="57150" cap="flat" cmpd="sng" algn="ctr">
            <a:solidFill>
              <a:srgbClr val="0000FF"/>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22" idx="2"/>
          </p:cNvCxnSpPr>
          <p:nvPr/>
        </p:nvCxnSpPr>
        <p:spPr bwMode="auto">
          <a:xfrm>
            <a:off x="7590788" y="4185082"/>
            <a:ext cx="0" cy="540062"/>
          </a:xfrm>
          <a:prstGeom prst="straightConnector1">
            <a:avLst/>
          </a:prstGeom>
          <a:solidFill>
            <a:schemeClr val="accent1"/>
          </a:solidFill>
          <a:ln w="57150"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eft-Right Arrow 30"/>
          <p:cNvSpPr/>
          <p:nvPr/>
        </p:nvSpPr>
        <p:spPr bwMode="auto">
          <a:xfrm>
            <a:off x="5724128" y="3176969"/>
            <a:ext cx="612068" cy="396045"/>
          </a:xfrm>
          <a:prstGeom prst="leftRightArrow">
            <a:avLst/>
          </a:prstGeom>
          <a:solidFill>
            <a:srgbClr val="9900FF"/>
          </a:solidFill>
          <a:ln w="38100" cap="flat" cmpd="sng" algn="ctr">
            <a:solidFill>
              <a:srgbClr val="FF99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32" name="Down Arrow 31"/>
          <p:cNvSpPr/>
          <p:nvPr/>
        </p:nvSpPr>
        <p:spPr bwMode="auto">
          <a:xfrm>
            <a:off x="4139952" y="4293095"/>
            <a:ext cx="648072" cy="2564905"/>
          </a:xfrm>
          <a:prstGeom prst="downArrow">
            <a:avLst/>
          </a:prstGeom>
          <a:solidFill>
            <a:srgbClr val="00FFFF"/>
          </a:solidFill>
          <a:ln w="28575" cap="flat" cmpd="sng" algn="ctr">
            <a:solidFill>
              <a:srgbClr val="FF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918954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0-#ppt_w/2"/>
                                          </p:val>
                                        </p:tav>
                                        <p:tav tm="100000">
                                          <p:val>
                                            <p:strVal val="#ppt_x"/>
                                          </p:val>
                                        </p:tav>
                                      </p:tavLst>
                                    </p:anim>
                                    <p:anim calcmode="lin" valueType="num">
                                      <p:cBhvr additive="base">
                                        <p:cTn id="6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0-#ppt_w/2"/>
                                          </p:val>
                                        </p:tav>
                                        <p:tav tm="100000">
                                          <p:val>
                                            <p:strVal val="#ppt_x"/>
                                          </p:val>
                                        </p:tav>
                                      </p:tavLst>
                                    </p:anim>
                                    <p:anim calcmode="lin" valueType="num">
                                      <p:cBhvr additive="base">
                                        <p:cTn id="7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1" fill="hold" nodeType="click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ppt_x"/>
                                          </p:val>
                                        </p:tav>
                                        <p:tav tm="100000">
                                          <p:val>
                                            <p:strVal val="#ppt_x"/>
                                          </p:val>
                                        </p:tav>
                                      </p:tavLst>
                                    </p:anim>
                                    <p:anim calcmode="lin" valueType="num">
                                      <p:cBhvr additive="base">
                                        <p:cTn id="8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additive="base">
                                        <p:cTn id="85" dur="500" fill="hold"/>
                                        <p:tgtEl>
                                          <p:spTgt spid="6"/>
                                        </p:tgtEl>
                                        <p:attrNameLst>
                                          <p:attrName>ppt_x</p:attrName>
                                        </p:attrNameLst>
                                      </p:cBhvr>
                                      <p:tavLst>
                                        <p:tav tm="0">
                                          <p:val>
                                            <p:strVal val="#ppt_x"/>
                                          </p:val>
                                        </p:tav>
                                        <p:tav tm="100000">
                                          <p:val>
                                            <p:strVal val="#ppt_x"/>
                                          </p:val>
                                        </p:tav>
                                      </p:tavLst>
                                    </p:anim>
                                    <p:anim calcmode="lin" valueType="num">
                                      <p:cBhvr additive="base">
                                        <p:cTn id="8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1" fill="hold" nodeType="click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500" fill="hold"/>
                                        <p:tgtEl>
                                          <p:spTgt spid="13"/>
                                        </p:tgtEl>
                                        <p:attrNameLst>
                                          <p:attrName>ppt_x</p:attrName>
                                        </p:attrNameLst>
                                      </p:cBhvr>
                                      <p:tavLst>
                                        <p:tav tm="0">
                                          <p:val>
                                            <p:strVal val="#ppt_x"/>
                                          </p:val>
                                        </p:tav>
                                        <p:tav tm="100000">
                                          <p:val>
                                            <p:strVal val="#ppt_x"/>
                                          </p:val>
                                        </p:tav>
                                      </p:tavLst>
                                    </p:anim>
                                    <p:anim calcmode="lin" valueType="num">
                                      <p:cBhvr additive="base">
                                        <p:cTn id="9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1" fill="hold" grpId="0" nodeType="click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additive="base">
                                        <p:cTn id="97" dur="500" fill="hold"/>
                                        <p:tgtEl>
                                          <p:spTgt spid="7"/>
                                        </p:tgtEl>
                                        <p:attrNameLst>
                                          <p:attrName>ppt_x</p:attrName>
                                        </p:attrNameLst>
                                      </p:cBhvr>
                                      <p:tavLst>
                                        <p:tav tm="0">
                                          <p:val>
                                            <p:strVal val="#ppt_x"/>
                                          </p:val>
                                        </p:tav>
                                        <p:tav tm="100000">
                                          <p:val>
                                            <p:strVal val="#ppt_x"/>
                                          </p:val>
                                        </p:tav>
                                      </p:tavLst>
                                    </p:anim>
                                    <p:anim calcmode="lin" valueType="num">
                                      <p:cBhvr additive="base">
                                        <p:cTn id="9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6"/>
                                        </p:tgtEl>
                                        <p:attrNameLst>
                                          <p:attrName>style.visibility</p:attrName>
                                        </p:attrNameLst>
                                      </p:cBhvr>
                                      <p:to>
                                        <p:strVal val="visible"/>
                                      </p:to>
                                    </p:set>
                                    <p:anim calcmode="lin" valueType="num">
                                      <p:cBhvr additive="base">
                                        <p:cTn id="103" dur="500" fill="hold"/>
                                        <p:tgtEl>
                                          <p:spTgt spid="16"/>
                                        </p:tgtEl>
                                        <p:attrNameLst>
                                          <p:attrName>ppt_x</p:attrName>
                                        </p:attrNameLst>
                                      </p:cBhvr>
                                      <p:tavLst>
                                        <p:tav tm="0">
                                          <p:val>
                                            <p:strVal val="#ppt_x"/>
                                          </p:val>
                                        </p:tav>
                                        <p:tav tm="100000">
                                          <p:val>
                                            <p:strVal val="#ppt_x"/>
                                          </p:val>
                                        </p:tav>
                                      </p:tavLst>
                                    </p:anim>
                                    <p:anim calcmode="lin" valueType="num">
                                      <p:cBhvr additive="base">
                                        <p:cTn id="10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8"/>
                                        </p:tgtEl>
                                        <p:attrNameLst>
                                          <p:attrName>style.visibility</p:attrName>
                                        </p:attrNameLst>
                                      </p:cBhvr>
                                      <p:to>
                                        <p:strVal val="visible"/>
                                      </p:to>
                                    </p:set>
                                    <p:anim calcmode="lin" valueType="num">
                                      <p:cBhvr additive="base">
                                        <p:cTn id="109" dur="500" fill="hold"/>
                                        <p:tgtEl>
                                          <p:spTgt spid="8"/>
                                        </p:tgtEl>
                                        <p:attrNameLst>
                                          <p:attrName>ppt_x</p:attrName>
                                        </p:attrNameLst>
                                      </p:cBhvr>
                                      <p:tavLst>
                                        <p:tav tm="0">
                                          <p:val>
                                            <p:strVal val="#ppt_x"/>
                                          </p:val>
                                        </p:tav>
                                        <p:tav tm="100000">
                                          <p:val>
                                            <p:strVal val="#ppt_x"/>
                                          </p:val>
                                        </p:tav>
                                      </p:tavLst>
                                    </p:anim>
                                    <p:anim calcmode="lin" valueType="num">
                                      <p:cBhvr additive="base">
                                        <p:cTn id="11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 calcmode="lin" valueType="num">
                                      <p:cBhvr additive="base">
                                        <p:cTn id="115" dur="500" fill="hold"/>
                                        <p:tgtEl>
                                          <p:spTgt spid="19"/>
                                        </p:tgtEl>
                                        <p:attrNameLst>
                                          <p:attrName>ppt_x</p:attrName>
                                        </p:attrNameLst>
                                      </p:cBhvr>
                                      <p:tavLst>
                                        <p:tav tm="0">
                                          <p:val>
                                            <p:strVal val="#ppt_x"/>
                                          </p:val>
                                        </p:tav>
                                        <p:tav tm="100000">
                                          <p:val>
                                            <p:strVal val="#ppt_x"/>
                                          </p:val>
                                        </p:tav>
                                      </p:tavLst>
                                    </p:anim>
                                    <p:anim calcmode="lin" valueType="num">
                                      <p:cBhvr additive="base">
                                        <p:cTn id="1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9"/>
                                        </p:tgtEl>
                                        <p:attrNameLst>
                                          <p:attrName>style.visibility</p:attrName>
                                        </p:attrNameLst>
                                      </p:cBhvr>
                                      <p:to>
                                        <p:strVal val="visible"/>
                                      </p:to>
                                    </p:set>
                                    <p:anim calcmode="lin" valueType="num">
                                      <p:cBhvr additive="base">
                                        <p:cTn id="121" dur="500" fill="hold"/>
                                        <p:tgtEl>
                                          <p:spTgt spid="9"/>
                                        </p:tgtEl>
                                        <p:attrNameLst>
                                          <p:attrName>ppt_x</p:attrName>
                                        </p:attrNameLst>
                                      </p:cBhvr>
                                      <p:tavLst>
                                        <p:tav tm="0">
                                          <p:val>
                                            <p:strVal val="#ppt_x"/>
                                          </p:val>
                                        </p:tav>
                                        <p:tav tm="100000">
                                          <p:val>
                                            <p:strVal val="#ppt_x"/>
                                          </p:val>
                                        </p:tav>
                                      </p:tavLst>
                                    </p:anim>
                                    <p:anim calcmode="lin" valueType="num">
                                      <p:cBhvr additive="base">
                                        <p:cTn id="122" dur="500" fill="hold"/>
                                        <p:tgtEl>
                                          <p:spTgt spid="9"/>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0"/>
                                        </p:tgtEl>
                                        <p:attrNameLst>
                                          <p:attrName>style.visibility</p:attrName>
                                        </p:attrNameLst>
                                      </p:cBhvr>
                                      <p:to>
                                        <p:strVal val="visible"/>
                                      </p:to>
                                    </p:set>
                                    <p:anim calcmode="lin" valueType="num">
                                      <p:cBhvr additive="base">
                                        <p:cTn id="125" dur="500" fill="hold"/>
                                        <p:tgtEl>
                                          <p:spTgt spid="10"/>
                                        </p:tgtEl>
                                        <p:attrNameLst>
                                          <p:attrName>ppt_x</p:attrName>
                                        </p:attrNameLst>
                                      </p:cBhvr>
                                      <p:tavLst>
                                        <p:tav tm="0">
                                          <p:val>
                                            <p:strVal val="#ppt_x"/>
                                          </p:val>
                                        </p:tav>
                                        <p:tav tm="100000">
                                          <p:val>
                                            <p:strVal val="#ppt_x"/>
                                          </p:val>
                                        </p:tav>
                                      </p:tavLst>
                                    </p:anim>
                                    <p:anim calcmode="lin" valueType="num">
                                      <p:cBhvr additive="base">
                                        <p:cTn id="1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0" grpId="0"/>
      <p:bldP spid="21" grpId="0" animBg="1"/>
      <p:bldP spid="22" grpId="0" animBg="1"/>
      <p:bldP spid="23" grpId="0" animBg="1"/>
      <p:bldP spid="24"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668" y="188641"/>
            <a:ext cx="8062664" cy="648072"/>
          </a:xfrm>
        </p:spPr>
        <p:txBody>
          <a:bodyPr/>
          <a:lstStyle/>
          <a:p>
            <a:r>
              <a:rPr lang="bg-BG" sz="1600" b="1" cap="all">
                <a:ln w="0"/>
                <a:solidFill>
                  <a:srgbClr val="FF0000"/>
                </a:solidFill>
                <a:effectLst>
                  <a:reflection blurRad="12700" stA="50000" endPos="50000" dist="5000" dir="5400000" sy="-100000" rotWithShape="0"/>
                </a:effectLst>
              </a:rPr>
              <a:t>Модул 1.1. </a:t>
            </a:r>
            <a:r>
              <a:rPr lang="bg-BG" sz="1600" b="1" cap="all">
                <a:ln w="0"/>
                <a:solidFill>
                  <a:srgbClr val="0000CC"/>
                </a:solidFill>
                <a:effectLst>
                  <a:reflection blurRad="12700" stA="50000" endPos="50000" dist="5000" dir="5400000" sy="-100000" rotWithShape="0"/>
                </a:effectLst>
              </a:rPr>
              <a:t>Обхващане, събиране, измерване, фиксиране и регистриране на първичните данни и първичната информация</a:t>
            </a:r>
            <a:r>
              <a:rPr lang="bg-BG" sz="1600" b="1" cap="all" smtClean="0">
                <a:ln w="0"/>
                <a:solidFill>
                  <a:srgbClr val="0000CC"/>
                </a:solidFill>
                <a:effectLst>
                  <a:reflection blurRad="12700" stA="50000" endPos="50000" dist="5000" dir="5400000" sy="-100000" rotWithShape="0"/>
                </a:effectLst>
              </a:rPr>
              <a:t>.</a:t>
            </a:r>
            <a:endParaRPr lang="bg-BG" sz="1600" b="1"/>
          </a:p>
        </p:txBody>
      </p:sp>
      <p:sp>
        <p:nvSpPr>
          <p:cNvPr id="3" name="Subtitle 2"/>
          <p:cNvSpPr>
            <a:spLocks noGrp="1"/>
          </p:cNvSpPr>
          <p:nvPr>
            <p:ph type="subTitle" idx="1"/>
          </p:nvPr>
        </p:nvSpPr>
        <p:spPr>
          <a:xfrm>
            <a:off x="251520" y="980728"/>
            <a:ext cx="8568952" cy="5184576"/>
          </a:xfrm>
        </p:spPr>
        <p:txBody>
          <a:bodyPr/>
          <a:lstStyle/>
          <a:p>
            <a:pPr marL="342900" indent="-342900" algn="l">
              <a:buClr>
                <a:srgbClr val="FF00FF"/>
              </a:buClr>
              <a:buSzPct val="105000"/>
              <a:buFont typeface="+mj-lt"/>
              <a:buAutoNum type="arabicParenR"/>
            </a:pPr>
            <a:r>
              <a:rPr lang="bg-BG" sz="1600" b="1" i="1" smtClean="0">
                <a:solidFill>
                  <a:srgbClr val="008000"/>
                </a:solidFill>
              </a:rPr>
              <a:t>Същност и предназначение</a:t>
            </a:r>
          </a:p>
          <a:p>
            <a:pPr marL="285750" indent="-285750" algn="l">
              <a:buClr>
                <a:srgbClr val="008000"/>
              </a:buClr>
              <a:buSzPct val="110000"/>
              <a:buFont typeface="Wingdings" pitchFamily="2" charset="2"/>
              <a:buChar char="§"/>
            </a:pPr>
            <a:r>
              <a:rPr lang="bg-BG" sz="1600" b="1" smtClean="0"/>
              <a:t>Организирана и систематизирана съвкупност от процеси, процедури и операции, които захранват същинската автоматизирана обработка на информацията с първични данни и първична информация;</a:t>
            </a:r>
          </a:p>
          <a:p>
            <a:pPr marL="285750" indent="-285750" algn="l">
              <a:buClr>
                <a:srgbClr val="008000"/>
              </a:buClr>
              <a:buSzPct val="110000"/>
              <a:buFont typeface="Wingdings" pitchFamily="2" charset="2"/>
              <a:buChar char="§"/>
            </a:pPr>
            <a:r>
              <a:rPr lang="bg-BG" sz="1600" b="1" smtClean="0"/>
              <a:t>Отразяват бизнес фактите, операциите, процесите и дейностите обективно, точно и актуално;</a:t>
            </a:r>
          </a:p>
          <a:p>
            <a:pPr marL="285750" indent="-285750" algn="l">
              <a:buClr>
                <a:srgbClr val="008000"/>
              </a:buClr>
              <a:buSzPct val="110000"/>
              <a:buFont typeface="Wingdings" pitchFamily="2" charset="2"/>
              <a:buChar char="§"/>
            </a:pPr>
            <a:r>
              <a:rPr lang="bg-BG" sz="1600" b="1" smtClean="0"/>
              <a:t>Интегрирани с компютризираните информационни, комуникационни и Интернет технологии.</a:t>
            </a:r>
          </a:p>
          <a:p>
            <a:pPr marL="342900" indent="-342900" algn="l">
              <a:buClr>
                <a:srgbClr val="FF00FF"/>
              </a:buClr>
              <a:buSzPct val="105000"/>
              <a:buFont typeface="+mj-lt"/>
              <a:buAutoNum type="arabicParenR" startAt="2"/>
            </a:pPr>
            <a:r>
              <a:rPr lang="bg-BG" sz="1600" b="1" i="1" smtClean="0">
                <a:solidFill>
                  <a:srgbClr val="6600CC"/>
                </a:solidFill>
              </a:rPr>
              <a:t>Конфигурация</a:t>
            </a:r>
          </a:p>
          <a:p>
            <a:pPr marL="285750" indent="-285750" algn="l">
              <a:buClr>
                <a:srgbClr val="6600CC"/>
              </a:buClr>
              <a:buSzPct val="105000"/>
              <a:buFont typeface="Wingdings" pitchFamily="2" charset="2"/>
              <a:buChar char="ü"/>
            </a:pPr>
            <a:r>
              <a:rPr lang="bg-BG" sz="1600" b="1" smtClean="0">
                <a:solidFill>
                  <a:srgbClr val="663300"/>
                </a:solidFill>
              </a:rPr>
              <a:t>Обхващане</a:t>
            </a:r>
            <a:r>
              <a:rPr lang="bg-BG" sz="1600" b="1" smtClean="0"/>
              <a:t> – организационни и управленско-оперативни условия за комплексното и интегрирано въвеждане на първичните данни и информация в системата за АОИИ;</a:t>
            </a:r>
          </a:p>
          <a:p>
            <a:pPr marL="285750" indent="-285750" algn="l">
              <a:buClr>
                <a:srgbClr val="6600CC"/>
              </a:buClr>
              <a:buSzPct val="105000"/>
              <a:buFont typeface="Wingdings" pitchFamily="2" charset="2"/>
              <a:buChar char="ü"/>
            </a:pPr>
            <a:r>
              <a:rPr lang="bg-BG" sz="1600" b="1" smtClean="0">
                <a:solidFill>
                  <a:srgbClr val="CC00FF"/>
                </a:solidFill>
              </a:rPr>
              <a:t>Събиране</a:t>
            </a:r>
            <a:r>
              <a:rPr lang="bg-BG" sz="1600" b="1" smtClean="0"/>
              <a:t> – писана организация и технология за обхващане на първичните данни и първичната информация;</a:t>
            </a:r>
          </a:p>
          <a:p>
            <a:pPr marL="285750" indent="-285750" algn="l">
              <a:buClr>
                <a:srgbClr val="6600CC"/>
              </a:buClr>
              <a:buSzPct val="105000"/>
              <a:buFont typeface="Wingdings" pitchFamily="2" charset="2"/>
              <a:buChar char="ü"/>
            </a:pPr>
            <a:r>
              <a:rPr lang="bg-BG" sz="1600" b="1" smtClean="0">
                <a:solidFill>
                  <a:srgbClr val="008080"/>
                </a:solidFill>
              </a:rPr>
              <a:t>Измерване</a:t>
            </a:r>
            <a:r>
              <a:rPr lang="bg-BG" sz="1600" b="1" smtClean="0"/>
              <a:t> – технически параметър на събирането на първичните данни и първичната информация;</a:t>
            </a:r>
          </a:p>
          <a:p>
            <a:pPr marL="285750" indent="-285750" algn="l">
              <a:buClr>
                <a:srgbClr val="6600CC"/>
              </a:buClr>
              <a:buSzPct val="105000"/>
              <a:buFont typeface="Wingdings" pitchFamily="2" charset="2"/>
              <a:buChar char="ü"/>
            </a:pPr>
            <a:r>
              <a:rPr lang="bg-BG" sz="1600" b="1" smtClean="0">
                <a:solidFill>
                  <a:srgbClr val="A50021"/>
                </a:solidFill>
              </a:rPr>
              <a:t>Фиксиране</a:t>
            </a:r>
            <a:r>
              <a:rPr lang="bg-BG" sz="1600" b="1" smtClean="0"/>
              <a:t> – практическо реализиране на обхващането, събирането и измерването на първичните данни и първичната информация;</a:t>
            </a:r>
          </a:p>
          <a:p>
            <a:pPr marL="285750" indent="-285750" algn="l">
              <a:buClr>
                <a:srgbClr val="6600CC"/>
              </a:buClr>
              <a:buSzPct val="105000"/>
              <a:buFont typeface="Wingdings" pitchFamily="2" charset="2"/>
              <a:buChar char="ü"/>
            </a:pPr>
            <a:r>
              <a:rPr lang="bg-BG" sz="1600" b="1" smtClean="0">
                <a:solidFill>
                  <a:srgbClr val="FF00FF"/>
                </a:solidFill>
              </a:rPr>
              <a:t>Регистриране</a:t>
            </a:r>
            <a:r>
              <a:rPr lang="bg-BG" sz="1600" b="1" smtClean="0"/>
              <a:t> – технико-технологичен способ за фиксиране на първичните данни и информация в определена материална среда и носител.  </a:t>
            </a:r>
          </a:p>
          <a:p>
            <a:pPr algn="l"/>
            <a:r>
              <a:rPr lang="bg-BG" sz="1600" b="1" smtClean="0"/>
              <a:t> </a:t>
            </a:r>
            <a:endParaRPr lang="bg-BG" sz="1600" b="1"/>
          </a:p>
        </p:txBody>
      </p:sp>
      <p:sp>
        <p:nvSpPr>
          <p:cNvPr id="4" name="Rectangle 12"/>
          <p:cNvSpPr>
            <a:spLocks noChangeArrowheads="1"/>
          </p:cNvSpPr>
          <p:nvPr/>
        </p:nvSpPr>
        <p:spPr bwMode="auto">
          <a:xfrm>
            <a:off x="250825" y="6453188"/>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12756184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fade">
                                      <p:cBhvr>
                                        <p:cTn id="54" dur="1000"/>
                                        <p:tgtEl>
                                          <p:spTgt spid="3">
                                            <p:txEl>
                                              <p:pRg st="5" end="5"/>
                                            </p:txEl>
                                          </p:spTgt>
                                        </p:tgtEl>
                                      </p:cBhvr>
                                    </p:animEffect>
                                    <p:anim calcmode="lin" valueType="num">
                                      <p:cBhvr>
                                        <p:cTn id="5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fade">
                                      <p:cBhvr>
                                        <p:cTn id="61" dur="1000"/>
                                        <p:tgtEl>
                                          <p:spTgt spid="3">
                                            <p:txEl>
                                              <p:pRg st="6" end="6"/>
                                            </p:txEl>
                                          </p:spTgt>
                                        </p:tgtEl>
                                      </p:cBhvr>
                                    </p:animEffect>
                                    <p:anim calcmode="lin" valueType="num">
                                      <p:cBhvr>
                                        <p:cTn id="6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animEffect transition="in" filter="fade">
                                      <p:cBhvr>
                                        <p:cTn id="68" dur="1000"/>
                                        <p:tgtEl>
                                          <p:spTgt spid="3">
                                            <p:txEl>
                                              <p:pRg st="7" end="7"/>
                                            </p:txEl>
                                          </p:spTgt>
                                        </p:tgtEl>
                                      </p:cBhvr>
                                    </p:animEffect>
                                    <p:anim calcmode="lin" valueType="num">
                                      <p:cBhvr>
                                        <p:cTn id="6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animEffect transition="in" filter="fade">
                                      <p:cBhvr>
                                        <p:cTn id="75" dur="1000"/>
                                        <p:tgtEl>
                                          <p:spTgt spid="3">
                                            <p:txEl>
                                              <p:pRg st="8" end="8"/>
                                            </p:txEl>
                                          </p:spTgt>
                                        </p:tgtEl>
                                      </p:cBhvr>
                                    </p:animEffect>
                                    <p:anim calcmode="lin" valueType="num">
                                      <p:cBhvr>
                                        <p:cTn id="7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fade">
                                      <p:cBhvr>
                                        <p:cTn id="82" dur="1000"/>
                                        <p:tgtEl>
                                          <p:spTgt spid="3">
                                            <p:txEl>
                                              <p:pRg st="9" end="9"/>
                                            </p:txEl>
                                          </p:spTgt>
                                        </p:tgtEl>
                                      </p:cBhvr>
                                    </p:animEffect>
                                    <p:anim calcmode="lin" valueType="num">
                                      <p:cBhvr>
                                        <p:cTn id="8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8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
                                            <p:txEl>
                                              <p:pRg st="10" end="10"/>
                                            </p:txEl>
                                          </p:spTgt>
                                        </p:tgtEl>
                                        <p:attrNameLst>
                                          <p:attrName>style.visibility</p:attrName>
                                        </p:attrNameLst>
                                      </p:cBhvr>
                                      <p:to>
                                        <p:strVal val="visible"/>
                                      </p:to>
                                    </p:set>
                                    <p:animEffect transition="in" filter="fade">
                                      <p:cBhvr>
                                        <p:cTn id="89" dur="1000"/>
                                        <p:tgtEl>
                                          <p:spTgt spid="3">
                                            <p:txEl>
                                              <p:pRg st="10" end="10"/>
                                            </p:txEl>
                                          </p:spTgt>
                                        </p:tgtEl>
                                      </p:cBhvr>
                                    </p:animEffect>
                                    <p:anim calcmode="lin" valueType="num">
                                      <p:cBhvr>
                                        <p:cTn id="9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9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bwMode="auto">
          <a:xfrm>
            <a:off x="4247964" y="0"/>
            <a:ext cx="648072" cy="2852936"/>
          </a:xfrm>
          <a:prstGeom prst="downArrow">
            <a:avLst/>
          </a:prstGeom>
          <a:solidFill>
            <a:srgbClr val="00FFFF"/>
          </a:solidFill>
          <a:ln w="28575" cap="flat" cmpd="sng" algn="ctr">
            <a:solidFill>
              <a:srgbClr val="FF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sp>
        <p:nvSpPr>
          <p:cNvPr id="3" name="Can 2"/>
          <p:cNvSpPr/>
          <p:nvPr/>
        </p:nvSpPr>
        <p:spPr bwMode="auto">
          <a:xfrm>
            <a:off x="539552" y="188640"/>
            <a:ext cx="3096344" cy="2448272"/>
          </a:xfrm>
          <a:prstGeom prst="can">
            <a:avLst/>
          </a:prstGeom>
          <a:solidFill>
            <a:srgbClr val="FFFF00"/>
          </a:solid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008000"/>
                </a:solidFill>
                <a:effectLst/>
                <a:latin typeface="Times New Roman" pitchFamily="18" charset="0"/>
              </a:rPr>
              <a:t>ПРОБЛЕМНО-</a:t>
            </a:r>
            <a:br>
              <a:rPr kumimoji="0" lang="bg-BG" sz="2000" b="1" i="0" u="none" strike="noStrike" cap="none" normalizeH="0" baseline="0" smtClean="0">
                <a:ln>
                  <a:noFill/>
                </a:ln>
                <a:solidFill>
                  <a:srgbClr val="008000"/>
                </a:solidFill>
                <a:effectLst/>
                <a:latin typeface="Times New Roman" pitchFamily="18" charset="0"/>
              </a:rPr>
            </a:br>
            <a:r>
              <a:rPr kumimoji="0" lang="bg-BG" sz="2000" b="1" i="0" u="none" strike="noStrike" cap="none" normalizeH="0" baseline="0" smtClean="0">
                <a:ln>
                  <a:noFill/>
                </a:ln>
                <a:solidFill>
                  <a:srgbClr val="008000"/>
                </a:solidFill>
                <a:effectLst/>
                <a:latin typeface="Times New Roman" pitchFamily="18" charset="0"/>
              </a:rPr>
              <a:t>ОРИЕНТИРАНА</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008000"/>
                </a:solidFill>
                <a:effectLst/>
                <a:latin typeface="Times New Roman" pitchFamily="18" charset="0"/>
              </a:rPr>
              <a:t>РАБОТНА ИНФОРМАЦИОННА СЪВКУПНОСТ</a:t>
            </a:r>
          </a:p>
        </p:txBody>
      </p:sp>
      <p:sp>
        <p:nvSpPr>
          <p:cNvPr id="4" name="Flowchart: Preparation 3"/>
          <p:cNvSpPr/>
          <p:nvPr/>
        </p:nvSpPr>
        <p:spPr bwMode="auto">
          <a:xfrm>
            <a:off x="5436096" y="332656"/>
            <a:ext cx="3384376" cy="2232248"/>
          </a:xfrm>
          <a:prstGeom prst="flowChartPreparation">
            <a:avLst/>
          </a:prstGeom>
          <a:solidFill>
            <a:srgbClr val="FFCC99"/>
          </a:solidFill>
          <a:ln w="57150" cap="flat" cmpd="sng" algn="ctr">
            <a:solidFill>
              <a:srgbClr val="9933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1800" b="1" i="0" u="none" strike="noStrike" cap="none" normalizeH="0" baseline="0" smtClean="0">
              <a:ln>
                <a:noFill/>
              </a:ln>
              <a:solidFill>
                <a:schemeClr val="tx1"/>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bg-BG" sz="1200" b="1" i="0" u="none" strike="noStrike" cap="none" normalizeH="0" baseline="0" smtClean="0">
              <a:ln>
                <a:noFill/>
              </a:ln>
              <a:solidFill>
                <a:srgbClr val="993366"/>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993366"/>
                </a:solidFill>
                <a:effectLst/>
              </a:rPr>
              <a:t>ПРИЛОЖЕН</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solidFill>
                  <a:srgbClr val="993366"/>
                </a:solidFill>
              </a:rPr>
              <a:t>СОФТУЕР</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2000" b="1" i="0" u="none" strike="noStrike" cap="none" normalizeH="0" baseline="0" smtClean="0">
                <a:ln>
                  <a:noFill/>
                </a:ln>
                <a:solidFill>
                  <a:srgbClr val="993366"/>
                </a:solidFill>
                <a:effectLst/>
              </a:rPr>
              <a:t>(СОФТУЕРНА</a:t>
            </a:r>
          </a:p>
          <a:p>
            <a:pPr marL="0" marR="0" indent="0" algn="ctr" defTabSz="914400" rtl="0" eaLnBrk="1" fontAlgn="base" latinLnBrk="0" hangingPunct="1">
              <a:lnSpc>
                <a:spcPct val="100000"/>
              </a:lnSpc>
              <a:spcBef>
                <a:spcPct val="0"/>
              </a:spcBef>
              <a:spcAft>
                <a:spcPct val="0"/>
              </a:spcAft>
              <a:buClrTx/>
              <a:buSzTx/>
              <a:buFontTx/>
              <a:buNone/>
              <a:tabLst/>
            </a:pPr>
            <a:r>
              <a:rPr lang="bg-BG" sz="2000" smtClean="0">
                <a:solidFill>
                  <a:srgbClr val="993366"/>
                </a:solidFill>
              </a:rPr>
              <a:t>ПРОГРАМА)</a:t>
            </a:r>
            <a:endParaRPr kumimoji="0" lang="bg-BG" sz="2000" b="1" i="0" u="none" strike="noStrike" cap="none" normalizeH="0" baseline="0" smtClean="0">
              <a:ln>
                <a:noFill/>
              </a:ln>
              <a:solidFill>
                <a:srgbClr val="993366"/>
              </a:solidFill>
              <a:effectLst/>
            </a:endParaRPr>
          </a:p>
        </p:txBody>
      </p:sp>
      <p:sp>
        <p:nvSpPr>
          <p:cNvPr id="5" name="Regular Pentagon 4"/>
          <p:cNvSpPr/>
          <p:nvPr/>
        </p:nvSpPr>
        <p:spPr bwMode="auto">
          <a:xfrm>
            <a:off x="3131840" y="2852936"/>
            <a:ext cx="2880320" cy="1656184"/>
          </a:xfrm>
          <a:prstGeom prst="pentagon">
            <a:avLst/>
          </a:prstGeom>
          <a:solidFill>
            <a:srgbClr val="006600"/>
          </a:solidFill>
          <a:ln w="57150" cap="flat" cmpd="sng" algn="ctr">
            <a:solidFill>
              <a:srgbClr val="FF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1400" b="1" i="0" u="none" strike="noStrike" cap="none" normalizeH="0" baseline="0" smtClean="0">
              <a:ln>
                <a:noFill/>
              </a:ln>
              <a:solidFill>
                <a:schemeClr val="bg1"/>
              </a:solidFill>
              <a:effectLst/>
              <a:latin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bg1"/>
                </a:solidFill>
                <a:effectLst/>
                <a:latin typeface="Times New Roman" pitchFamily="18" charset="0"/>
              </a:rPr>
              <a:t>РЕШАВАНЕ НА ЗАДАЧАТА</a:t>
            </a:r>
          </a:p>
        </p:txBody>
      </p:sp>
      <p:cxnSp>
        <p:nvCxnSpPr>
          <p:cNvPr id="7" name="Straight Arrow Connector 6"/>
          <p:cNvCxnSpPr>
            <a:stCxn id="3" idx="3"/>
            <a:endCxn id="5" idx="1"/>
          </p:cNvCxnSpPr>
          <p:nvPr/>
        </p:nvCxnSpPr>
        <p:spPr bwMode="auto">
          <a:xfrm>
            <a:off x="2087724" y="2636912"/>
            <a:ext cx="1044119" cy="848628"/>
          </a:xfrm>
          <a:prstGeom prst="straightConnector1">
            <a:avLst/>
          </a:prstGeom>
          <a:solidFill>
            <a:schemeClr val="accent1"/>
          </a:solidFill>
          <a:ln w="76200" cap="flat" cmpd="sng" algn="ctr">
            <a:solidFill>
              <a:srgbClr val="FF0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a:stCxn id="4" idx="2"/>
            <a:endCxn id="5" idx="5"/>
          </p:cNvCxnSpPr>
          <p:nvPr/>
        </p:nvCxnSpPr>
        <p:spPr bwMode="auto">
          <a:xfrm flipH="1">
            <a:off x="6012157" y="2564904"/>
            <a:ext cx="1116127" cy="920636"/>
          </a:xfrm>
          <a:prstGeom prst="straightConnector1">
            <a:avLst/>
          </a:prstGeom>
          <a:solidFill>
            <a:schemeClr val="accent1"/>
          </a:solidFill>
          <a:ln w="76200" cap="flat" cmpd="sng" algn="ctr">
            <a:solidFill>
              <a:srgbClr val="0000FF"/>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12" name="Flowchart: Multidocument 11"/>
          <p:cNvSpPr/>
          <p:nvPr/>
        </p:nvSpPr>
        <p:spPr bwMode="auto">
          <a:xfrm>
            <a:off x="5436096" y="5085185"/>
            <a:ext cx="3456384" cy="1635818"/>
          </a:xfrm>
          <a:prstGeom prst="flowChartMultidocument">
            <a:avLst/>
          </a:prstGeom>
          <a:solidFill>
            <a:srgbClr val="0000CC"/>
          </a:solidFill>
          <a:ln w="571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bg1"/>
                </a:solidFill>
                <a:effectLst/>
                <a:latin typeface="Times New Roman" pitchFamily="18" charset="0"/>
              </a:rPr>
              <a:t>МАШИНОГРАМИ</a:t>
            </a:r>
          </a:p>
          <a:p>
            <a:pPr marL="0" marR="0" indent="0" algn="ctr" defTabSz="914400" rtl="0" eaLnBrk="1" fontAlgn="base" latinLnBrk="0" hangingPunct="1">
              <a:lnSpc>
                <a:spcPct val="100000"/>
              </a:lnSpc>
              <a:spcBef>
                <a:spcPct val="0"/>
              </a:spcBef>
              <a:spcAft>
                <a:spcPct val="0"/>
              </a:spcAft>
              <a:buClrTx/>
              <a:buSzTx/>
              <a:buFontTx/>
              <a:buNone/>
              <a:tabLst/>
            </a:pPr>
            <a:r>
              <a:rPr lang="bg-BG" sz="1800" smtClean="0">
                <a:solidFill>
                  <a:schemeClr val="bg1"/>
                </a:solidFill>
              </a:rPr>
              <a:t>ЕКРАННИ СПРАВКИ</a:t>
            </a:r>
          </a:p>
          <a:p>
            <a:pPr marL="0" marR="0" indent="0" algn="ctr" defTabSz="914400" rtl="0" eaLnBrk="1" fontAlgn="base" latinLnBrk="0" hangingPunct="1">
              <a:lnSpc>
                <a:spcPct val="100000"/>
              </a:lnSpc>
              <a:spcBef>
                <a:spcPct val="0"/>
              </a:spcBef>
              <a:spcAft>
                <a:spcPct val="0"/>
              </a:spcAft>
              <a:buClrTx/>
              <a:buSzTx/>
              <a:buFontTx/>
              <a:buNone/>
              <a:tabLst/>
            </a:pPr>
            <a:r>
              <a:rPr kumimoji="0" lang="bg-BG" sz="1800" b="1" i="0" u="none" strike="noStrike" cap="none" normalizeH="0" baseline="0" smtClean="0">
                <a:ln>
                  <a:noFill/>
                </a:ln>
                <a:solidFill>
                  <a:schemeClr val="bg1"/>
                </a:solidFill>
                <a:effectLst/>
                <a:latin typeface="Times New Roman" pitchFamily="18" charset="0"/>
              </a:rPr>
              <a:t>ДЕЛОВА ГРАФИКА</a:t>
            </a:r>
          </a:p>
        </p:txBody>
      </p:sp>
      <p:sp>
        <p:nvSpPr>
          <p:cNvPr id="13" name="Can 12"/>
          <p:cNvSpPr/>
          <p:nvPr/>
        </p:nvSpPr>
        <p:spPr bwMode="auto">
          <a:xfrm>
            <a:off x="323528" y="4869159"/>
            <a:ext cx="3096344" cy="1440161"/>
          </a:xfrm>
          <a:prstGeom prst="can">
            <a:avLst/>
          </a:prstGeom>
          <a:solidFill>
            <a:srgbClr val="9999FF"/>
          </a:solidFill>
          <a:ln w="57150" cap="flat" cmpd="sng" algn="ctr">
            <a:solidFill>
              <a:srgbClr val="99009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bg-BG" sz="1800" smtClean="0">
                <a:solidFill>
                  <a:srgbClr val="008000"/>
                </a:solidFill>
              </a:rPr>
              <a:t>РЕЗУЛТАТНА ИНФОРМАЦИЯ В ЕЛЕКТРОНЕН ФОРМАТ</a:t>
            </a:r>
            <a:endParaRPr kumimoji="0" lang="bg-BG" sz="1800" b="1" i="0" u="none" strike="noStrike" cap="none" normalizeH="0" baseline="0" smtClean="0">
              <a:ln>
                <a:noFill/>
              </a:ln>
              <a:solidFill>
                <a:srgbClr val="008000"/>
              </a:solidFill>
              <a:effectLst/>
              <a:latin typeface="Times New Roman" pitchFamily="18" charset="0"/>
            </a:endParaRPr>
          </a:p>
        </p:txBody>
      </p:sp>
      <p:sp>
        <p:nvSpPr>
          <p:cNvPr id="14" name="Down Arrow 13"/>
          <p:cNvSpPr/>
          <p:nvPr/>
        </p:nvSpPr>
        <p:spPr bwMode="auto">
          <a:xfrm>
            <a:off x="4247964" y="4509120"/>
            <a:ext cx="648072" cy="2353428"/>
          </a:xfrm>
          <a:prstGeom prst="downArrow">
            <a:avLst/>
          </a:prstGeom>
          <a:solidFill>
            <a:srgbClr val="FF9900"/>
          </a:solidFill>
          <a:ln w="28575" cap="flat" cmpd="sng" algn="ctr">
            <a:solidFill>
              <a:srgbClr val="00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bg-BG" sz="2400" b="1" i="0" u="none" strike="noStrike" cap="none" normalizeH="0" baseline="0" smtClean="0">
              <a:ln>
                <a:noFill/>
              </a:ln>
              <a:solidFill>
                <a:schemeClr val="tx1"/>
              </a:solidFill>
              <a:effectLst/>
              <a:latin typeface="Times New Roman" pitchFamily="18" charset="0"/>
            </a:endParaRPr>
          </a:p>
        </p:txBody>
      </p:sp>
      <p:cxnSp>
        <p:nvCxnSpPr>
          <p:cNvPr id="15" name="Straight Arrow Connector 14"/>
          <p:cNvCxnSpPr>
            <a:stCxn id="12" idx="0"/>
            <a:endCxn id="5" idx="4"/>
          </p:cNvCxnSpPr>
          <p:nvPr/>
        </p:nvCxnSpPr>
        <p:spPr bwMode="auto">
          <a:xfrm flipH="1" flipV="1">
            <a:off x="5462066" y="4509116"/>
            <a:ext cx="1940008" cy="576069"/>
          </a:xfrm>
          <a:prstGeom prst="straightConnector1">
            <a:avLst/>
          </a:prstGeom>
          <a:solidFill>
            <a:schemeClr val="accent1"/>
          </a:solidFill>
          <a:ln w="76200" cap="flat" cmpd="sng" algn="ctr">
            <a:solidFill>
              <a:srgbClr val="9900FF"/>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5" idx="2"/>
          </p:cNvCxnSpPr>
          <p:nvPr/>
        </p:nvCxnSpPr>
        <p:spPr bwMode="auto">
          <a:xfrm flipH="1">
            <a:off x="1752499" y="4509116"/>
            <a:ext cx="1929435" cy="345560"/>
          </a:xfrm>
          <a:prstGeom prst="straightConnector1">
            <a:avLst/>
          </a:prstGeom>
          <a:solidFill>
            <a:schemeClr val="accent1"/>
          </a:solidFill>
          <a:ln w="76200" cap="flat" cmpd="sng" algn="ctr">
            <a:solidFill>
              <a:srgbClr val="0080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036556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fill="hold"/>
                                        <p:tgtEl>
                                          <p:spTgt spid="13"/>
                                        </p:tgtEl>
                                        <p:attrNameLst>
                                          <p:attrName>ppt_x</p:attrName>
                                        </p:attrNameLst>
                                      </p:cBhvr>
                                      <p:tavLst>
                                        <p:tav tm="0">
                                          <p:val>
                                            <p:strVal val="#ppt_x"/>
                                          </p:val>
                                        </p:tav>
                                        <p:tav tm="100000">
                                          <p:val>
                                            <p:strVal val="#ppt_x"/>
                                          </p:val>
                                        </p:tav>
                                      </p:tavLst>
                                    </p:anim>
                                    <p:anim calcmode="lin" valueType="num">
                                      <p:cBhvr additive="base">
                                        <p:cTn id="7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animBg="1"/>
      <p:bldP spid="12" grpId="0" animBg="1"/>
      <p:bldP spid="13" grpId="0" animBg="1"/>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3" name="Rectangle 2"/>
          <p:cNvSpPr/>
          <p:nvPr/>
        </p:nvSpPr>
        <p:spPr>
          <a:xfrm>
            <a:off x="221310" y="260648"/>
            <a:ext cx="8671170" cy="1384995"/>
          </a:xfrm>
          <a:prstGeom prst="rect">
            <a:avLst/>
          </a:prstGeom>
        </p:spPr>
        <p:txBody>
          <a:bodyPr wrap="square">
            <a:spAutoFit/>
          </a:bodyPr>
          <a:lstStyle/>
          <a:p>
            <a:pPr>
              <a:spcBef>
                <a:spcPct val="50000"/>
              </a:spcBef>
            </a:pPr>
            <a:r>
              <a:rPr lang="bg-BG" sz="2800">
                <a:solidFill>
                  <a:srgbClr val="FF3300"/>
                </a:solidFill>
              </a:rPr>
              <a:t>Модул 1.6.</a:t>
            </a:r>
            <a:r>
              <a:rPr lang="bg-BG" sz="2800"/>
              <a:t> </a:t>
            </a:r>
            <a:r>
              <a:rPr lang="bg-BG" sz="28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Предаване на резултатната информация към крайните потребители (машинограми, делова графика, презентации и др.).</a:t>
            </a:r>
            <a:endParaRPr lang="en-GB" sz="280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10" y="1772816"/>
            <a:ext cx="8527153"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3318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1540" y="404664"/>
            <a:ext cx="8280920" cy="1846659"/>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bg-BG" sz="660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АОИИ</a:t>
            </a:r>
          </a:p>
          <a:p>
            <a:r>
              <a:rPr lang="bg-BG" sz="480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ОТ НОВО ПОКОЛЕНИЕ</a:t>
            </a:r>
            <a:endParaRPr lang="bg-BG" sz="480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590800"/>
            <a:ext cx="8172908" cy="350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2"/>
          <p:cNvSpPr>
            <a:spLocks noChangeArrowheads="1"/>
          </p:cNvSpPr>
          <p:nvPr/>
        </p:nvSpPr>
        <p:spPr bwMode="auto">
          <a:xfrm>
            <a:off x="221310" y="6444004"/>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27290793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712968" cy="1015663"/>
          </a:xfrm>
          <a:prstGeom prst="rect">
            <a:avLst/>
          </a:prstGeom>
          <a:effectLst>
            <a:glow rad="228600">
              <a:srgbClr val="FF00FF">
                <a:alpha val="40000"/>
              </a:srgb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ОСНОВНИ СТРАТЕГИИ НА </a:t>
            </a:r>
            <a:r>
              <a:rPr lang="bg-BG" sz="360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АОИИ</a:t>
            </a:r>
            <a:r>
              <a:rPr lang="bg-BG"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ОТ НОВО ПОКОЛЕНИЕ</a:t>
            </a:r>
            <a:endParaRPr lang="bg-BG">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1556793"/>
            <a:ext cx="1800200" cy="1027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55776" y="1753362"/>
            <a:ext cx="6192688" cy="830997"/>
          </a:xfrm>
          <a:prstGeom prst="rect">
            <a:avLst/>
          </a:prstGeom>
          <a:noFill/>
        </p:spPr>
        <p:txBody>
          <a:bodyPr wrap="square" rtlCol="0">
            <a:spAutoFit/>
          </a:bodyPr>
          <a:lstStyle/>
          <a:p>
            <a:pPr algn="l"/>
            <a:r>
              <a:rPr lang="bg-BG"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 АОИИ в средата на съвременните бизнес информационни системи;</a:t>
            </a:r>
            <a:endParaRPr lang="bg-BG">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713" y="2780928"/>
            <a:ext cx="1825848"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662886" y="2814026"/>
            <a:ext cx="6192688" cy="830997"/>
          </a:xfrm>
          <a:prstGeom prst="rect">
            <a:avLst/>
          </a:prstGeom>
          <a:noFill/>
        </p:spPr>
        <p:txBody>
          <a:bodyPr wrap="square" rtlCol="0">
            <a:spAutoFit/>
          </a:bodyPr>
          <a:lstStyle/>
          <a:p>
            <a:pPr algn="l"/>
            <a:r>
              <a:rPr lang="bg-BG" smtClean="0">
                <a:ln w="1905"/>
                <a:solidFill>
                  <a:srgbClr val="FF0000"/>
                </a:solidFill>
                <a:effectLst>
                  <a:innerShdw blurRad="69850" dist="43180" dir="5400000">
                    <a:srgbClr val="000000">
                      <a:alpha val="65000"/>
                    </a:srgbClr>
                  </a:innerShdw>
                </a:effectLst>
              </a:rPr>
              <a:t>2. АОИИ и решенията за </a:t>
            </a:r>
            <a:r>
              <a:rPr lang="en-US" smtClean="0">
                <a:ln w="1905"/>
                <a:solidFill>
                  <a:srgbClr val="FF0000"/>
                </a:solidFill>
                <a:effectLst>
                  <a:innerShdw blurRad="69850" dist="43180" dir="5400000">
                    <a:srgbClr val="000000">
                      <a:alpha val="65000"/>
                    </a:srgbClr>
                  </a:innerShdw>
                </a:effectLst>
              </a:rPr>
              <a:t>Business Intelligence</a:t>
            </a:r>
            <a:r>
              <a:rPr lang="bg-BG" smtClean="0">
                <a:ln w="1905"/>
                <a:solidFill>
                  <a:srgbClr val="FF0000"/>
                </a:solidFill>
                <a:effectLst>
                  <a:innerShdw blurRad="69850" dist="43180" dir="5400000">
                    <a:srgbClr val="000000">
                      <a:alpha val="65000"/>
                    </a:srgbClr>
                  </a:innerShdw>
                </a:effectLst>
              </a:rPr>
              <a:t>;</a:t>
            </a:r>
            <a:endParaRPr lang="bg-BG">
              <a:ln w="1905"/>
              <a:solidFill>
                <a:srgbClr val="FF0000"/>
              </a:solidFill>
              <a:effectLst>
                <a:innerShdw blurRad="69850" dist="43180" dir="5400000">
                  <a:srgbClr val="000000">
                    <a:alpha val="65000"/>
                  </a:srgbClr>
                </a:innerShdw>
              </a:effectLst>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66" y="4149080"/>
            <a:ext cx="1857323"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771800" y="4159594"/>
            <a:ext cx="6192688" cy="830997"/>
          </a:xfrm>
          <a:prstGeom prst="rect">
            <a:avLst/>
          </a:prstGeom>
          <a:noFill/>
        </p:spPr>
        <p:txBody>
          <a:bodyPr wrap="square" rtlCol="0">
            <a:spAutoFit/>
          </a:bodyPr>
          <a:lstStyle/>
          <a:p>
            <a:pPr algn="l"/>
            <a:r>
              <a:rPr lang="bg-BG" smtClean="0">
                <a:ln w="1905"/>
                <a:solidFill>
                  <a:srgbClr val="9900FF"/>
                </a:solidFill>
                <a:effectLst>
                  <a:innerShdw blurRad="69850" dist="43180" dir="5400000">
                    <a:srgbClr val="000000">
                      <a:alpha val="65000"/>
                    </a:srgbClr>
                  </a:innerShdw>
                </a:effectLst>
              </a:rPr>
              <a:t>3. АОИИ и платформите за </a:t>
            </a:r>
            <a:r>
              <a:rPr lang="en-US" smtClean="0">
                <a:ln w="1905"/>
                <a:solidFill>
                  <a:srgbClr val="9900FF"/>
                </a:solidFill>
                <a:effectLst>
                  <a:innerShdw blurRad="69850" dist="43180" dir="5400000">
                    <a:srgbClr val="000000">
                      <a:alpha val="65000"/>
                    </a:srgbClr>
                  </a:innerShdw>
                </a:effectLst>
              </a:rPr>
              <a:t>E-Business</a:t>
            </a:r>
            <a:r>
              <a:rPr lang="bg-BG" smtClean="0">
                <a:ln w="1905"/>
                <a:solidFill>
                  <a:srgbClr val="9900FF"/>
                </a:solidFill>
                <a:effectLst>
                  <a:innerShdw blurRad="69850" dist="43180" dir="5400000">
                    <a:srgbClr val="000000">
                      <a:alpha val="65000"/>
                    </a:srgbClr>
                  </a:innerShdw>
                </a:effectLst>
              </a:rPr>
              <a:t> и</a:t>
            </a:r>
            <a:r>
              <a:rPr lang="en-US" smtClean="0">
                <a:ln w="1905"/>
                <a:solidFill>
                  <a:srgbClr val="9900FF"/>
                </a:solidFill>
                <a:effectLst>
                  <a:innerShdw blurRad="69850" dist="43180" dir="5400000">
                    <a:srgbClr val="000000">
                      <a:alpha val="65000"/>
                    </a:srgbClr>
                  </a:innerShdw>
                </a:effectLst>
              </a:rPr>
              <a:t> M-Business</a:t>
            </a:r>
            <a:r>
              <a:rPr lang="bg-BG" smtClean="0">
                <a:ln w="1905"/>
                <a:solidFill>
                  <a:srgbClr val="9900FF"/>
                </a:solidFill>
                <a:effectLst>
                  <a:innerShdw blurRad="69850" dist="43180" dir="5400000">
                    <a:srgbClr val="000000">
                      <a:alpha val="65000"/>
                    </a:srgbClr>
                  </a:innerShdw>
                </a:effectLst>
              </a:rPr>
              <a:t>;</a:t>
            </a:r>
            <a:endParaRPr lang="bg-BG">
              <a:ln w="1905"/>
              <a:solidFill>
                <a:srgbClr val="9900FF"/>
              </a:solidFill>
              <a:effectLst>
                <a:innerShdw blurRad="69850" dist="43180" dir="5400000">
                  <a:srgbClr val="000000">
                    <a:alpha val="65000"/>
                  </a:srgbClr>
                </a:innerShdw>
              </a:effectLst>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65" y="5373216"/>
            <a:ext cx="1857323"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2"/>
          <p:cNvSpPr>
            <a:spLocks noChangeArrowheads="1"/>
          </p:cNvSpPr>
          <p:nvPr/>
        </p:nvSpPr>
        <p:spPr bwMode="auto">
          <a:xfrm>
            <a:off x="221310" y="6468643"/>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
        <p:nvSpPr>
          <p:cNvPr id="12" name="TextBox 11"/>
          <p:cNvSpPr txBox="1"/>
          <p:nvPr/>
        </p:nvSpPr>
        <p:spPr>
          <a:xfrm>
            <a:off x="2748213" y="5441775"/>
            <a:ext cx="6192688" cy="830997"/>
          </a:xfrm>
          <a:prstGeom prst="rect">
            <a:avLst/>
          </a:prstGeom>
          <a:noFill/>
        </p:spPr>
        <p:txBody>
          <a:bodyPr wrap="square" rtlCol="0">
            <a:spAutoFit/>
          </a:bodyPr>
          <a:lstStyle/>
          <a:p>
            <a:pPr algn="l"/>
            <a:r>
              <a:rPr lang="bg-BG">
                <a:ln w="1905"/>
                <a:solidFill>
                  <a:srgbClr val="FF00FF"/>
                </a:solidFill>
                <a:effectLst>
                  <a:innerShdw blurRad="69850" dist="43180" dir="5400000">
                    <a:srgbClr val="000000">
                      <a:alpha val="65000"/>
                    </a:srgbClr>
                  </a:innerShdw>
                </a:effectLst>
              </a:rPr>
              <a:t>4</a:t>
            </a:r>
            <a:r>
              <a:rPr lang="bg-BG" smtClean="0">
                <a:ln w="1905"/>
                <a:solidFill>
                  <a:srgbClr val="FF00FF"/>
                </a:solidFill>
                <a:effectLst>
                  <a:innerShdw blurRad="69850" dist="43180" dir="5400000">
                    <a:srgbClr val="000000">
                      <a:alpha val="65000"/>
                    </a:srgbClr>
                  </a:innerShdw>
                </a:effectLst>
              </a:rPr>
              <a:t>. АОИИ и новите идеи за социално инженерство и социален бизнес.</a:t>
            </a:r>
            <a:endParaRPr lang="bg-BG">
              <a:ln w="1905"/>
              <a:solidFill>
                <a:srgbClr val="FF00FF"/>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6950299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additive="base">
                                        <p:cTn id="20" dur="500" fill="hold"/>
                                        <p:tgtEl>
                                          <p:spTgt spid="1026"/>
                                        </p:tgtEl>
                                        <p:attrNameLst>
                                          <p:attrName>ppt_x</p:attrName>
                                        </p:attrNameLst>
                                      </p:cBhvr>
                                      <p:tavLst>
                                        <p:tav tm="0">
                                          <p:val>
                                            <p:strVal val="0-#ppt_w/2"/>
                                          </p:val>
                                        </p:tav>
                                        <p:tav tm="100000">
                                          <p:val>
                                            <p:strVal val="#ppt_x"/>
                                          </p:val>
                                        </p:tav>
                                      </p:tavLst>
                                    </p:anim>
                                    <p:anim calcmode="lin" valueType="num">
                                      <p:cBhvr additive="base">
                                        <p:cTn id="21"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additive="base">
                                        <p:cTn id="32" dur="500" fill="hold"/>
                                        <p:tgtEl>
                                          <p:spTgt spid="1027"/>
                                        </p:tgtEl>
                                        <p:attrNameLst>
                                          <p:attrName>ppt_x</p:attrName>
                                        </p:attrNameLst>
                                      </p:cBhvr>
                                      <p:tavLst>
                                        <p:tav tm="0">
                                          <p:val>
                                            <p:strVal val="0-#ppt_w/2"/>
                                          </p:val>
                                        </p:tav>
                                        <p:tav tm="100000">
                                          <p:val>
                                            <p:strVal val="#ppt_x"/>
                                          </p:val>
                                        </p:tav>
                                      </p:tavLst>
                                    </p:anim>
                                    <p:anim calcmode="lin" valueType="num">
                                      <p:cBhvr additive="base">
                                        <p:cTn id="33" dur="500" fill="hold"/>
                                        <p:tgtEl>
                                          <p:spTgt spid="102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1+#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 calcmode="lin" valueType="num">
                                      <p:cBhvr additive="base">
                                        <p:cTn id="44" dur="500" fill="hold"/>
                                        <p:tgtEl>
                                          <p:spTgt spid="1028"/>
                                        </p:tgtEl>
                                        <p:attrNameLst>
                                          <p:attrName>ppt_x</p:attrName>
                                        </p:attrNameLst>
                                      </p:cBhvr>
                                      <p:tavLst>
                                        <p:tav tm="0">
                                          <p:val>
                                            <p:strVal val="0-#ppt_w/2"/>
                                          </p:val>
                                        </p:tav>
                                        <p:tav tm="100000">
                                          <p:val>
                                            <p:strVal val="#ppt_x"/>
                                          </p:val>
                                        </p:tav>
                                      </p:tavLst>
                                    </p:anim>
                                    <p:anim calcmode="lin" valueType="num">
                                      <p:cBhvr additive="base">
                                        <p:cTn id="45"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1+#ppt_w/2"/>
                                          </p:val>
                                        </p:tav>
                                        <p:tav tm="100000">
                                          <p:val>
                                            <p:strVal val="#ppt_x"/>
                                          </p:val>
                                        </p:tav>
                                      </p:tavLst>
                                    </p:anim>
                                    <p:anim calcmode="lin" valueType="num">
                                      <p:cBhvr additive="base">
                                        <p:cTn id="5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1029"/>
                                        </p:tgtEl>
                                        <p:attrNameLst>
                                          <p:attrName>style.visibility</p:attrName>
                                        </p:attrNameLst>
                                      </p:cBhvr>
                                      <p:to>
                                        <p:strVal val="visible"/>
                                      </p:to>
                                    </p:set>
                                    <p:anim calcmode="lin" valueType="num">
                                      <p:cBhvr additive="base">
                                        <p:cTn id="56" dur="500" fill="hold"/>
                                        <p:tgtEl>
                                          <p:spTgt spid="1029"/>
                                        </p:tgtEl>
                                        <p:attrNameLst>
                                          <p:attrName>ppt_x</p:attrName>
                                        </p:attrNameLst>
                                      </p:cBhvr>
                                      <p:tavLst>
                                        <p:tav tm="0">
                                          <p:val>
                                            <p:strVal val="0-#ppt_w/2"/>
                                          </p:val>
                                        </p:tav>
                                        <p:tav tm="100000">
                                          <p:val>
                                            <p:strVal val="#ppt_x"/>
                                          </p:val>
                                        </p:tav>
                                      </p:tavLst>
                                    </p:anim>
                                    <p:anim calcmode="lin" valueType="num">
                                      <p:cBhvr additive="base">
                                        <p:cTn id="57" dur="500" fill="hold"/>
                                        <p:tgtEl>
                                          <p:spTgt spid="102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1+#ppt_w/2"/>
                                          </p:val>
                                        </p:tav>
                                        <p:tav tm="100000">
                                          <p:val>
                                            <p:strVal val="#ppt_x"/>
                                          </p:val>
                                        </p:tav>
                                      </p:tavLst>
                                    </p:anim>
                                    <p:anim calcmode="lin" valueType="num">
                                      <p:cBhvr additive="base">
                                        <p:cTn id="6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8" grpId="0"/>
      <p:bldP spid="11" grpId="0" animBg="1"/>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FFFFCC"/>
            </a:gs>
            <a:gs pos="100000">
              <a:srgbClr val="99CCFF"/>
            </a:gs>
          </a:gsLst>
          <a:lin ang="5400000" scaled="1"/>
        </a:gra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auto">
          <a:xfrm>
            <a:off x="228600" y="6381328"/>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
        <p:nvSpPr>
          <p:cNvPr id="7172" name="Text Box 4"/>
          <p:cNvSpPr txBox="1">
            <a:spLocks noChangeArrowheads="1"/>
          </p:cNvSpPr>
          <p:nvPr/>
        </p:nvSpPr>
        <p:spPr bwMode="auto">
          <a:xfrm>
            <a:off x="487363" y="117475"/>
            <a:ext cx="2444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bg-BG" b="0"/>
          </a:p>
        </p:txBody>
      </p:sp>
      <p:sp>
        <p:nvSpPr>
          <p:cNvPr id="7174" name="Text Box 6"/>
          <p:cNvSpPr txBox="1">
            <a:spLocks noChangeArrowheads="1"/>
          </p:cNvSpPr>
          <p:nvPr/>
        </p:nvSpPr>
        <p:spPr bwMode="auto">
          <a:xfrm>
            <a:off x="1143000" y="381000"/>
            <a:ext cx="7696200" cy="973138"/>
          </a:xfrm>
          <a:prstGeom prst="rect">
            <a:avLst/>
          </a:prstGeom>
          <a:solidFill>
            <a:srgbClr val="FF99FF"/>
          </a:solidFill>
          <a:ln w="57150">
            <a:miter lim="800000"/>
            <a:headEnd/>
            <a:tailEnd/>
          </a:ln>
          <a:effectLst/>
          <a:scene3d>
            <a:camera prst="legacyObliqueTopLeft"/>
            <a:lightRig rig="legacyFlat3" dir="t"/>
          </a:scene3d>
          <a:sp3d extrusionH="430200" prstMaterial="legacyMatte">
            <a:bevelT w="13500" h="13500" prst="angle"/>
            <a:bevelB w="13500" h="13500" prst="angle"/>
            <a:extrusionClr>
              <a:srgbClr val="FF99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0000CC"/>
                </a:solidFill>
              </a:rPr>
              <a:t>Г.</a:t>
            </a:r>
            <a:r>
              <a:rPr lang="en-US" sz="1800">
                <a:solidFill>
                  <a:srgbClr val="0000CC"/>
                </a:solidFill>
              </a:rPr>
              <a:t>2.</a:t>
            </a:r>
            <a:r>
              <a:rPr lang="en-US" sz="1800"/>
              <a:t> </a:t>
            </a:r>
            <a:r>
              <a:rPr lang="bg-BG" sz="1800"/>
              <a:t>Интелектуално подпомагане на подготовката, разработването и вземането на управленски решения</a:t>
            </a:r>
            <a:br>
              <a:rPr lang="bg-BG" sz="1800"/>
            </a:br>
            <a:r>
              <a:rPr lang="en-US" sz="1800"/>
              <a:t>(Management Information Systems – MIS; Business Intelligence - BI)</a:t>
            </a:r>
            <a:r>
              <a:rPr lang="bg-BG" sz="1800"/>
              <a:t>.</a:t>
            </a:r>
            <a:endParaRPr lang="en-GB" sz="1800"/>
          </a:p>
        </p:txBody>
      </p:sp>
      <p:sp>
        <p:nvSpPr>
          <p:cNvPr id="7176" name="Text Box 8"/>
          <p:cNvSpPr txBox="1">
            <a:spLocks noChangeArrowheads="1"/>
          </p:cNvSpPr>
          <p:nvPr/>
        </p:nvSpPr>
        <p:spPr bwMode="auto">
          <a:xfrm>
            <a:off x="5287963" y="422275"/>
            <a:ext cx="2444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bg-BG" b="0"/>
          </a:p>
        </p:txBody>
      </p:sp>
      <p:sp>
        <p:nvSpPr>
          <p:cNvPr id="7178" name="Text Box 10"/>
          <p:cNvSpPr txBox="1">
            <a:spLocks noChangeArrowheads="1"/>
          </p:cNvSpPr>
          <p:nvPr/>
        </p:nvSpPr>
        <p:spPr bwMode="auto">
          <a:xfrm>
            <a:off x="5440363" y="2022475"/>
            <a:ext cx="2444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bg-BG" b="0"/>
          </a:p>
        </p:txBody>
      </p:sp>
      <p:sp>
        <p:nvSpPr>
          <p:cNvPr id="7179" name="Text Box 11"/>
          <p:cNvSpPr txBox="1">
            <a:spLocks noChangeArrowheads="1"/>
          </p:cNvSpPr>
          <p:nvPr/>
        </p:nvSpPr>
        <p:spPr bwMode="auto">
          <a:xfrm>
            <a:off x="1116013" y="2819400"/>
            <a:ext cx="3989387" cy="915988"/>
          </a:xfrm>
          <a:prstGeom prst="rect">
            <a:avLst/>
          </a:prstGeom>
          <a:solidFill>
            <a:srgbClr val="FFFF99"/>
          </a:solidFill>
          <a:ln>
            <a:noFill/>
          </a:ln>
          <a:effectLst/>
          <a:scene3d>
            <a:camera prst="legacyObliqueTopLeft"/>
            <a:lightRig rig="legacyFlat3" dir="t"/>
          </a:scene3d>
          <a:sp3d extrusionH="430200" prstMaterial="legacyMatte">
            <a:bevelT w="13500" h="13500" prst="angle"/>
            <a:bevelB w="13500" h="13500" prst="angle"/>
            <a:extrusionClr>
              <a:srgbClr val="FFFF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t>Системи за подпомагане на решенията </a:t>
            </a:r>
            <a:r>
              <a:rPr lang="en-US" sz="1800"/>
              <a:t>(DSS – Decision Support Systems).</a:t>
            </a:r>
            <a:endParaRPr lang="en-GB" sz="1800"/>
          </a:p>
        </p:txBody>
      </p:sp>
      <p:sp>
        <p:nvSpPr>
          <p:cNvPr id="7180" name="Text Box 12"/>
          <p:cNvSpPr txBox="1">
            <a:spLocks noChangeArrowheads="1"/>
          </p:cNvSpPr>
          <p:nvPr/>
        </p:nvSpPr>
        <p:spPr bwMode="auto">
          <a:xfrm>
            <a:off x="1143000" y="4267200"/>
            <a:ext cx="3810000" cy="687388"/>
          </a:xfrm>
          <a:prstGeom prst="rect">
            <a:avLst/>
          </a:prstGeom>
          <a:solidFill>
            <a:srgbClr val="00FF99"/>
          </a:solidFill>
          <a:ln>
            <a:noFill/>
          </a:ln>
          <a:effectLst/>
          <a:scene3d>
            <a:camera prst="legacyObliqueTopLeft"/>
            <a:lightRig rig="legacyFlat3" dir="t"/>
          </a:scene3d>
          <a:sp3d extrusionH="430200" prstMaterial="legacyMatte">
            <a:bevelT w="13500" h="13500" prst="angle"/>
            <a:bevelB w="13500" h="13500" prst="angle"/>
            <a:extrusionClr>
              <a:srgbClr val="00FF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t>Бизнес експертни системи </a:t>
            </a:r>
            <a:r>
              <a:rPr lang="en-US" sz="1800"/>
              <a:t>(BES – Business Expert Systems).</a:t>
            </a:r>
            <a:endParaRPr lang="en-GB" sz="1800"/>
          </a:p>
        </p:txBody>
      </p:sp>
      <p:sp>
        <p:nvSpPr>
          <p:cNvPr id="7181" name="Text Box 13"/>
          <p:cNvSpPr txBox="1">
            <a:spLocks noChangeArrowheads="1"/>
          </p:cNvSpPr>
          <p:nvPr/>
        </p:nvSpPr>
        <p:spPr bwMode="auto">
          <a:xfrm>
            <a:off x="1219200" y="5410200"/>
            <a:ext cx="3733800" cy="893763"/>
          </a:xfrm>
          <a:prstGeom prst="rect">
            <a:avLst/>
          </a:prstGeom>
          <a:solidFill>
            <a:srgbClr val="66FFFF"/>
          </a:solidFill>
          <a:ln>
            <a:noFill/>
          </a:ln>
          <a:effectLst/>
          <a:scene3d>
            <a:camera prst="legacyObliqueTopLeft"/>
            <a:lightRig rig="legacyFlat3" dir="t"/>
          </a:scene3d>
          <a:sp3d extrusionH="430200" prstMaterial="legacyMatte">
            <a:bevelT w="13500" h="13500" prst="angle"/>
            <a:bevelB w="13500" h="13500" prst="angle"/>
            <a:extrusionClr>
              <a:srgbClr val="66FF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t>Изпълнителски информационни системи </a:t>
            </a:r>
            <a:r>
              <a:rPr lang="en-US" sz="1800"/>
              <a:t>(ESS – Executive Support Systems).</a:t>
            </a:r>
            <a:endParaRPr lang="en-GB" sz="1800"/>
          </a:p>
        </p:txBody>
      </p:sp>
      <p:sp>
        <p:nvSpPr>
          <p:cNvPr id="7182" name="Text Box 14"/>
          <p:cNvSpPr txBox="1">
            <a:spLocks noChangeArrowheads="1"/>
          </p:cNvSpPr>
          <p:nvPr/>
        </p:nvSpPr>
        <p:spPr bwMode="auto">
          <a:xfrm>
            <a:off x="1219200" y="1676400"/>
            <a:ext cx="3733800" cy="687388"/>
          </a:xfrm>
          <a:prstGeom prst="rect">
            <a:avLst/>
          </a:prstGeom>
          <a:solidFill>
            <a:srgbClr val="99CCFF"/>
          </a:solidFill>
          <a:ln>
            <a:noFill/>
          </a:ln>
          <a:effectLst/>
          <a:scene3d>
            <a:camera prst="legacyObliqueTopLeft"/>
            <a:lightRig rig="legacyFlat3" dir="t"/>
          </a:scene3d>
          <a:sp3d extrusionH="430200" prstMaterial="legacyMatte">
            <a:bevelT w="13500" h="13500" prst="angle"/>
            <a:bevelB w="13500" h="13500" prst="angle"/>
            <a:extrusionClr>
              <a:srgbClr val="99C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t>Решаване на многовариантни и оптимизационни задачи.</a:t>
            </a:r>
            <a:endParaRPr lang="en-GB" sz="1800"/>
          </a:p>
        </p:txBody>
      </p:sp>
      <p:sp>
        <p:nvSpPr>
          <p:cNvPr id="7183" name="Line 15"/>
          <p:cNvSpPr>
            <a:spLocks noChangeShapeType="1"/>
          </p:cNvSpPr>
          <p:nvPr/>
        </p:nvSpPr>
        <p:spPr bwMode="auto">
          <a:xfrm flipH="1">
            <a:off x="381000" y="685800"/>
            <a:ext cx="609600" cy="0"/>
          </a:xfrm>
          <a:prstGeom prst="line">
            <a:avLst/>
          </a:prstGeom>
          <a:noFill/>
          <a:ln w="38100">
            <a:solidFill>
              <a:srgbClr val="FF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84" name="Line 16"/>
          <p:cNvSpPr>
            <a:spLocks noChangeShapeType="1"/>
          </p:cNvSpPr>
          <p:nvPr/>
        </p:nvSpPr>
        <p:spPr bwMode="auto">
          <a:xfrm>
            <a:off x="381000" y="685800"/>
            <a:ext cx="0" cy="518160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85" name="Line 17"/>
          <p:cNvSpPr>
            <a:spLocks noChangeShapeType="1"/>
          </p:cNvSpPr>
          <p:nvPr/>
        </p:nvSpPr>
        <p:spPr bwMode="auto">
          <a:xfrm>
            <a:off x="381000" y="1828800"/>
            <a:ext cx="762000" cy="0"/>
          </a:xfrm>
          <a:prstGeom prst="line">
            <a:avLst/>
          </a:prstGeom>
          <a:noFill/>
          <a:ln w="38100">
            <a:solidFill>
              <a:srgbClr val="00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86" name="Line 18"/>
          <p:cNvSpPr>
            <a:spLocks noChangeShapeType="1"/>
          </p:cNvSpPr>
          <p:nvPr/>
        </p:nvSpPr>
        <p:spPr bwMode="auto">
          <a:xfrm>
            <a:off x="381000" y="3200400"/>
            <a:ext cx="685800" cy="0"/>
          </a:xfrm>
          <a:prstGeom prst="line">
            <a:avLst/>
          </a:prstGeom>
          <a:noFill/>
          <a:ln w="38100">
            <a:solidFill>
              <a:srgbClr val="CC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87" name="Line 19"/>
          <p:cNvSpPr>
            <a:spLocks noChangeShapeType="1"/>
          </p:cNvSpPr>
          <p:nvPr/>
        </p:nvSpPr>
        <p:spPr bwMode="auto">
          <a:xfrm>
            <a:off x="381000" y="4495800"/>
            <a:ext cx="685800" cy="0"/>
          </a:xfrm>
          <a:prstGeom prst="line">
            <a:avLst/>
          </a:prstGeom>
          <a:noFill/>
          <a:ln w="3810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89" name="Line 21"/>
          <p:cNvSpPr>
            <a:spLocks noChangeShapeType="1"/>
          </p:cNvSpPr>
          <p:nvPr/>
        </p:nvSpPr>
        <p:spPr bwMode="auto">
          <a:xfrm>
            <a:off x="381000" y="5867400"/>
            <a:ext cx="685800" cy="0"/>
          </a:xfrm>
          <a:prstGeom prst="line">
            <a:avLst/>
          </a:prstGeom>
          <a:noFill/>
          <a:ln w="3810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90" name="Text Box 22"/>
          <p:cNvSpPr txBox="1">
            <a:spLocks noChangeArrowheads="1"/>
          </p:cNvSpPr>
          <p:nvPr/>
        </p:nvSpPr>
        <p:spPr bwMode="auto">
          <a:xfrm>
            <a:off x="5940425" y="1628775"/>
            <a:ext cx="2362200" cy="366713"/>
          </a:xfrm>
          <a:prstGeom prst="rect">
            <a:avLst/>
          </a:prstGeom>
          <a:solidFill>
            <a:srgbClr val="0000FF"/>
          </a:solidFill>
          <a:ln>
            <a:noFill/>
          </a:ln>
          <a:effectLst/>
          <a:scene3d>
            <a:camera prst="legacyObliqueTopLeft"/>
            <a:lightRig rig="legacyFlat3" dir="t"/>
          </a:scene3d>
          <a:sp3d extrusionH="430200" prstMaterial="legacyMatte">
            <a:bevelT w="13500" h="13500" prst="angle"/>
            <a:bevelB w="13500" h="13500" prst="angle"/>
            <a:extrusionClr>
              <a:srgbClr val="0000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chemeClr val="bg1"/>
                </a:solidFill>
              </a:rPr>
              <a:t>Технологии:</a:t>
            </a:r>
            <a:endParaRPr lang="en-GB" sz="1800">
              <a:solidFill>
                <a:schemeClr val="bg1"/>
              </a:solidFill>
            </a:endParaRPr>
          </a:p>
        </p:txBody>
      </p:sp>
      <p:sp>
        <p:nvSpPr>
          <p:cNvPr id="7191" name="Text Box 23"/>
          <p:cNvSpPr txBox="1">
            <a:spLocks noChangeArrowheads="1"/>
          </p:cNvSpPr>
          <p:nvPr/>
        </p:nvSpPr>
        <p:spPr bwMode="auto">
          <a:xfrm>
            <a:off x="6019800" y="2590800"/>
            <a:ext cx="2209800" cy="481013"/>
          </a:xfrm>
          <a:prstGeom prst="rect">
            <a:avLst/>
          </a:prstGeom>
          <a:solidFill>
            <a:srgbClr val="00FF00"/>
          </a:solidFill>
          <a:ln>
            <a:noFill/>
          </a:ln>
          <a:effectLst/>
          <a:scene3d>
            <a:camera prst="legacyObliqueTopLeft"/>
            <a:lightRig rig="legacyFlat3" dir="t"/>
          </a:scene3d>
          <a:sp3d extrusionH="430200" prstMaterial="legacyMatte">
            <a:bevelT w="13500" h="13500" prst="angle"/>
            <a:bevelB w="13500" h="13500" prst="angle"/>
            <a:extrusionClr>
              <a:srgbClr val="00FF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1800"/>
              <a:t>Data Warehouse</a:t>
            </a:r>
            <a:endParaRPr lang="en-GB" sz="1800"/>
          </a:p>
        </p:txBody>
      </p:sp>
      <p:sp>
        <p:nvSpPr>
          <p:cNvPr id="7192" name="Text Box 24"/>
          <p:cNvSpPr txBox="1">
            <a:spLocks noChangeArrowheads="1"/>
          </p:cNvSpPr>
          <p:nvPr/>
        </p:nvSpPr>
        <p:spPr bwMode="auto">
          <a:xfrm>
            <a:off x="6019800" y="3352800"/>
            <a:ext cx="2209800" cy="366713"/>
          </a:xfrm>
          <a:prstGeom prst="rect">
            <a:avLst/>
          </a:prstGeom>
          <a:solidFill>
            <a:srgbClr val="FFCCFF"/>
          </a:solidFill>
          <a:ln>
            <a:noFill/>
          </a:ln>
          <a:effectLst/>
          <a:scene3d>
            <a:camera prst="legacyObliqueTopLeft"/>
            <a:lightRig rig="legacyFlat3" dir="t"/>
          </a:scene3d>
          <a:sp3d extrusionH="430200" prstMaterial="legacyMatte">
            <a:bevelT w="13500" h="13500" prst="angle"/>
            <a:bevelB w="13500" h="13500" prst="angle"/>
            <a:extrusionClr>
              <a:srgbClr val="FFC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1800"/>
              <a:t>Data Marts</a:t>
            </a:r>
            <a:endParaRPr lang="en-GB" sz="1800"/>
          </a:p>
        </p:txBody>
      </p:sp>
      <p:sp>
        <p:nvSpPr>
          <p:cNvPr id="7193" name="Text Box 25"/>
          <p:cNvSpPr txBox="1">
            <a:spLocks noChangeArrowheads="1"/>
          </p:cNvSpPr>
          <p:nvPr/>
        </p:nvSpPr>
        <p:spPr bwMode="auto">
          <a:xfrm>
            <a:off x="6019800" y="4259263"/>
            <a:ext cx="2209800" cy="892175"/>
          </a:xfrm>
          <a:prstGeom prst="rect">
            <a:avLst/>
          </a:prstGeom>
          <a:solidFill>
            <a:srgbClr val="FFCC00"/>
          </a:solidFill>
          <a:ln>
            <a:noFill/>
          </a:ln>
          <a:effectLst/>
          <a:scene3d>
            <a:camera prst="legacyObliqueTopLeft"/>
            <a:lightRig rig="legacyFlat3" dir="t"/>
          </a:scene3d>
          <a:sp3d extrusionH="430200" prstMaterial="legacyMatte">
            <a:bevelT w="13500" h="13500" prst="angle"/>
            <a:bevelB w="13500" h="13500" prst="angle"/>
            <a:extrusionClr>
              <a:srgbClr val="FFCC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1800"/>
              <a:t>On-Line Analytical Processing (OLAP)</a:t>
            </a:r>
            <a:endParaRPr lang="en-GB" sz="1800"/>
          </a:p>
        </p:txBody>
      </p:sp>
      <p:sp>
        <p:nvSpPr>
          <p:cNvPr id="7194" name="Text Box 26"/>
          <p:cNvSpPr txBox="1">
            <a:spLocks noChangeArrowheads="1"/>
          </p:cNvSpPr>
          <p:nvPr/>
        </p:nvSpPr>
        <p:spPr bwMode="auto">
          <a:xfrm>
            <a:off x="6019800" y="5554663"/>
            <a:ext cx="2133600" cy="366712"/>
          </a:xfrm>
          <a:prstGeom prst="rect">
            <a:avLst/>
          </a:prstGeom>
          <a:solidFill>
            <a:srgbClr val="FF66FF"/>
          </a:solidFill>
          <a:ln>
            <a:noFill/>
          </a:ln>
          <a:effectLst/>
          <a:scene3d>
            <a:camera prst="legacyObliqueTopLeft"/>
            <a:lightRig rig="legacyFlat3" dir="t"/>
          </a:scene3d>
          <a:sp3d extrusionH="430200" prstMaterial="legacyMatte">
            <a:bevelT w="13500" h="13500" prst="angle"/>
            <a:bevelB w="13500" h="13500" prst="angle"/>
            <a:extrusionClr>
              <a:srgbClr val="FF66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1800"/>
              <a:t>Data Mining</a:t>
            </a:r>
            <a:endParaRPr lang="en-GB" sz="1800"/>
          </a:p>
        </p:txBody>
      </p:sp>
      <p:sp>
        <p:nvSpPr>
          <p:cNvPr id="7195" name="Line 27"/>
          <p:cNvSpPr>
            <a:spLocks noChangeShapeType="1"/>
          </p:cNvSpPr>
          <p:nvPr/>
        </p:nvSpPr>
        <p:spPr bwMode="auto">
          <a:xfrm>
            <a:off x="8305800" y="1905000"/>
            <a:ext cx="457200"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96" name="Line 28"/>
          <p:cNvSpPr>
            <a:spLocks noChangeShapeType="1"/>
          </p:cNvSpPr>
          <p:nvPr/>
        </p:nvSpPr>
        <p:spPr bwMode="auto">
          <a:xfrm>
            <a:off x="8763000" y="1905000"/>
            <a:ext cx="0" cy="38862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97" name="Line 29"/>
          <p:cNvSpPr>
            <a:spLocks noChangeShapeType="1"/>
          </p:cNvSpPr>
          <p:nvPr/>
        </p:nvSpPr>
        <p:spPr bwMode="auto">
          <a:xfrm flipH="1">
            <a:off x="8229600" y="2743200"/>
            <a:ext cx="533400" cy="0"/>
          </a:xfrm>
          <a:prstGeom prst="line">
            <a:avLst/>
          </a:prstGeom>
          <a:noFill/>
          <a:ln w="38100">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98" name="Line 30"/>
          <p:cNvSpPr>
            <a:spLocks noChangeShapeType="1"/>
          </p:cNvSpPr>
          <p:nvPr/>
        </p:nvSpPr>
        <p:spPr bwMode="auto">
          <a:xfrm flipH="1">
            <a:off x="8229600" y="3581400"/>
            <a:ext cx="533400" cy="0"/>
          </a:xfrm>
          <a:prstGeom prst="line">
            <a:avLst/>
          </a:prstGeom>
          <a:noFill/>
          <a:ln w="38100">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199" name="Line 31"/>
          <p:cNvSpPr>
            <a:spLocks noChangeShapeType="1"/>
          </p:cNvSpPr>
          <p:nvPr/>
        </p:nvSpPr>
        <p:spPr bwMode="auto">
          <a:xfrm flipH="1">
            <a:off x="8229600" y="4495800"/>
            <a:ext cx="533400" cy="0"/>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7200" name="Line 32"/>
          <p:cNvSpPr>
            <a:spLocks noChangeShapeType="1"/>
          </p:cNvSpPr>
          <p:nvPr/>
        </p:nvSpPr>
        <p:spPr bwMode="auto">
          <a:xfrm flipH="1">
            <a:off x="8153400" y="5791200"/>
            <a:ext cx="609600" cy="0"/>
          </a:xfrm>
          <a:prstGeom prst="line">
            <a:avLst/>
          </a:prstGeom>
          <a:noFill/>
          <a:ln w="38100">
            <a:solidFill>
              <a:srgbClr val="CC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4"/>
                                        </p:tgtEl>
                                        <p:attrNameLst>
                                          <p:attrName>style.visibility</p:attrName>
                                        </p:attrNameLst>
                                      </p:cBhvr>
                                      <p:to>
                                        <p:strVal val="visible"/>
                                      </p:to>
                                    </p:set>
                                    <p:anim calcmode="lin" valueType="num">
                                      <p:cBhvr additive="base">
                                        <p:cTn id="7" dur="500" fill="hold"/>
                                        <p:tgtEl>
                                          <p:spTgt spid="7174"/>
                                        </p:tgtEl>
                                        <p:attrNameLst>
                                          <p:attrName>ppt_x</p:attrName>
                                        </p:attrNameLst>
                                      </p:cBhvr>
                                      <p:tavLst>
                                        <p:tav tm="0">
                                          <p:val>
                                            <p:strVal val="0-#ppt_w/2"/>
                                          </p:val>
                                        </p:tav>
                                        <p:tav tm="100000">
                                          <p:val>
                                            <p:strVal val="#ppt_x"/>
                                          </p:val>
                                        </p:tav>
                                      </p:tavLst>
                                    </p:anim>
                                    <p:anim calcmode="lin" valueType="num">
                                      <p:cBhvr additive="base">
                                        <p:cTn id="8" dur="500" fill="hold"/>
                                        <p:tgtEl>
                                          <p:spTgt spid="71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83"/>
                                        </p:tgtEl>
                                        <p:attrNameLst>
                                          <p:attrName>style.visibility</p:attrName>
                                        </p:attrNameLst>
                                      </p:cBhvr>
                                      <p:to>
                                        <p:strVal val="visible"/>
                                      </p:to>
                                    </p:set>
                                    <p:anim calcmode="lin" valueType="num">
                                      <p:cBhvr additive="base">
                                        <p:cTn id="13" dur="500" fill="hold"/>
                                        <p:tgtEl>
                                          <p:spTgt spid="7183"/>
                                        </p:tgtEl>
                                        <p:attrNameLst>
                                          <p:attrName>ppt_x</p:attrName>
                                        </p:attrNameLst>
                                      </p:cBhvr>
                                      <p:tavLst>
                                        <p:tav tm="0">
                                          <p:val>
                                            <p:strVal val="0-#ppt_w/2"/>
                                          </p:val>
                                        </p:tav>
                                        <p:tav tm="100000">
                                          <p:val>
                                            <p:strVal val="#ppt_x"/>
                                          </p:val>
                                        </p:tav>
                                      </p:tavLst>
                                    </p:anim>
                                    <p:anim calcmode="lin" valueType="num">
                                      <p:cBhvr additive="base">
                                        <p:cTn id="14" dur="500" fill="hold"/>
                                        <p:tgtEl>
                                          <p:spTgt spid="71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84"/>
                                        </p:tgtEl>
                                        <p:attrNameLst>
                                          <p:attrName>style.visibility</p:attrName>
                                        </p:attrNameLst>
                                      </p:cBhvr>
                                      <p:to>
                                        <p:strVal val="visible"/>
                                      </p:to>
                                    </p:set>
                                    <p:anim calcmode="lin" valueType="num">
                                      <p:cBhvr additive="base">
                                        <p:cTn id="19" dur="500" fill="hold"/>
                                        <p:tgtEl>
                                          <p:spTgt spid="7184"/>
                                        </p:tgtEl>
                                        <p:attrNameLst>
                                          <p:attrName>ppt_x</p:attrName>
                                        </p:attrNameLst>
                                      </p:cBhvr>
                                      <p:tavLst>
                                        <p:tav tm="0">
                                          <p:val>
                                            <p:strVal val="0-#ppt_w/2"/>
                                          </p:val>
                                        </p:tav>
                                        <p:tav tm="100000">
                                          <p:val>
                                            <p:strVal val="#ppt_x"/>
                                          </p:val>
                                        </p:tav>
                                      </p:tavLst>
                                    </p:anim>
                                    <p:anim calcmode="lin" valueType="num">
                                      <p:cBhvr additive="base">
                                        <p:cTn id="20" dur="500" fill="hold"/>
                                        <p:tgtEl>
                                          <p:spTgt spid="718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85"/>
                                        </p:tgtEl>
                                        <p:attrNameLst>
                                          <p:attrName>style.visibility</p:attrName>
                                        </p:attrNameLst>
                                      </p:cBhvr>
                                      <p:to>
                                        <p:strVal val="visible"/>
                                      </p:to>
                                    </p:set>
                                    <p:anim calcmode="lin" valueType="num">
                                      <p:cBhvr additive="base">
                                        <p:cTn id="25" dur="500" fill="hold"/>
                                        <p:tgtEl>
                                          <p:spTgt spid="7185"/>
                                        </p:tgtEl>
                                        <p:attrNameLst>
                                          <p:attrName>ppt_x</p:attrName>
                                        </p:attrNameLst>
                                      </p:cBhvr>
                                      <p:tavLst>
                                        <p:tav tm="0">
                                          <p:val>
                                            <p:strVal val="0-#ppt_w/2"/>
                                          </p:val>
                                        </p:tav>
                                        <p:tav tm="100000">
                                          <p:val>
                                            <p:strVal val="#ppt_x"/>
                                          </p:val>
                                        </p:tav>
                                      </p:tavLst>
                                    </p:anim>
                                    <p:anim calcmode="lin" valueType="num">
                                      <p:cBhvr additive="base">
                                        <p:cTn id="26" dur="500" fill="hold"/>
                                        <p:tgtEl>
                                          <p:spTgt spid="718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182"/>
                                        </p:tgtEl>
                                        <p:attrNameLst>
                                          <p:attrName>style.visibility</p:attrName>
                                        </p:attrNameLst>
                                      </p:cBhvr>
                                      <p:to>
                                        <p:strVal val="visible"/>
                                      </p:to>
                                    </p:set>
                                    <p:anim calcmode="lin" valueType="num">
                                      <p:cBhvr additive="base">
                                        <p:cTn id="31" dur="500" fill="hold"/>
                                        <p:tgtEl>
                                          <p:spTgt spid="7182"/>
                                        </p:tgtEl>
                                        <p:attrNameLst>
                                          <p:attrName>ppt_x</p:attrName>
                                        </p:attrNameLst>
                                      </p:cBhvr>
                                      <p:tavLst>
                                        <p:tav tm="0">
                                          <p:val>
                                            <p:strVal val="0-#ppt_w/2"/>
                                          </p:val>
                                        </p:tav>
                                        <p:tav tm="100000">
                                          <p:val>
                                            <p:strVal val="#ppt_x"/>
                                          </p:val>
                                        </p:tav>
                                      </p:tavLst>
                                    </p:anim>
                                    <p:anim calcmode="lin" valueType="num">
                                      <p:cBhvr additive="base">
                                        <p:cTn id="32" dur="500" fill="hold"/>
                                        <p:tgtEl>
                                          <p:spTgt spid="718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186"/>
                                        </p:tgtEl>
                                        <p:attrNameLst>
                                          <p:attrName>style.visibility</p:attrName>
                                        </p:attrNameLst>
                                      </p:cBhvr>
                                      <p:to>
                                        <p:strVal val="visible"/>
                                      </p:to>
                                    </p:set>
                                    <p:anim calcmode="lin" valueType="num">
                                      <p:cBhvr additive="base">
                                        <p:cTn id="37" dur="500" fill="hold"/>
                                        <p:tgtEl>
                                          <p:spTgt spid="7186"/>
                                        </p:tgtEl>
                                        <p:attrNameLst>
                                          <p:attrName>ppt_x</p:attrName>
                                        </p:attrNameLst>
                                      </p:cBhvr>
                                      <p:tavLst>
                                        <p:tav tm="0">
                                          <p:val>
                                            <p:strVal val="0-#ppt_w/2"/>
                                          </p:val>
                                        </p:tav>
                                        <p:tav tm="100000">
                                          <p:val>
                                            <p:strVal val="#ppt_x"/>
                                          </p:val>
                                        </p:tav>
                                      </p:tavLst>
                                    </p:anim>
                                    <p:anim calcmode="lin" valueType="num">
                                      <p:cBhvr additive="base">
                                        <p:cTn id="38" dur="500" fill="hold"/>
                                        <p:tgtEl>
                                          <p:spTgt spid="718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179"/>
                                        </p:tgtEl>
                                        <p:attrNameLst>
                                          <p:attrName>style.visibility</p:attrName>
                                        </p:attrNameLst>
                                      </p:cBhvr>
                                      <p:to>
                                        <p:strVal val="visible"/>
                                      </p:to>
                                    </p:set>
                                    <p:anim calcmode="lin" valueType="num">
                                      <p:cBhvr additive="base">
                                        <p:cTn id="43" dur="500" fill="hold"/>
                                        <p:tgtEl>
                                          <p:spTgt spid="7179"/>
                                        </p:tgtEl>
                                        <p:attrNameLst>
                                          <p:attrName>ppt_x</p:attrName>
                                        </p:attrNameLst>
                                      </p:cBhvr>
                                      <p:tavLst>
                                        <p:tav tm="0">
                                          <p:val>
                                            <p:strVal val="#ppt_x"/>
                                          </p:val>
                                        </p:tav>
                                        <p:tav tm="100000">
                                          <p:val>
                                            <p:strVal val="#ppt_x"/>
                                          </p:val>
                                        </p:tav>
                                      </p:tavLst>
                                    </p:anim>
                                    <p:anim calcmode="lin" valueType="num">
                                      <p:cBhvr additive="base">
                                        <p:cTn id="44" dur="500" fill="hold"/>
                                        <p:tgtEl>
                                          <p:spTgt spid="717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187"/>
                                        </p:tgtEl>
                                        <p:attrNameLst>
                                          <p:attrName>style.visibility</p:attrName>
                                        </p:attrNameLst>
                                      </p:cBhvr>
                                      <p:to>
                                        <p:strVal val="visible"/>
                                      </p:to>
                                    </p:set>
                                    <p:anim calcmode="lin" valueType="num">
                                      <p:cBhvr additive="base">
                                        <p:cTn id="49" dur="500" fill="hold"/>
                                        <p:tgtEl>
                                          <p:spTgt spid="7187"/>
                                        </p:tgtEl>
                                        <p:attrNameLst>
                                          <p:attrName>ppt_x</p:attrName>
                                        </p:attrNameLst>
                                      </p:cBhvr>
                                      <p:tavLst>
                                        <p:tav tm="0">
                                          <p:val>
                                            <p:strVal val="0-#ppt_w/2"/>
                                          </p:val>
                                        </p:tav>
                                        <p:tav tm="100000">
                                          <p:val>
                                            <p:strVal val="#ppt_x"/>
                                          </p:val>
                                        </p:tav>
                                      </p:tavLst>
                                    </p:anim>
                                    <p:anim calcmode="lin" valueType="num">
                                      <p:cBhvr additive="base">
                                        <p:cTn id="50" dur="500" fill="hold"/>
                                        <p:tgtEl>
                                          <p:spTgt spid="718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180"/>
                                        </p:tgtEl>
                                        <p:attrNameLst>
                                          <p:attrName>style.visibility</p:attrName>
                                        </p:attrNameLst>
                                      </p:cBhvr>
                                      <p:to>
                                        <p:strVal val="visible"/>
                                      </p:to>
                                    </p:set>
                                    <p:anim calcmode="lin" valueType="num">
                                      <p:cBhvr additive="base">
                                        <p:cTn id="55" dur="500" fill="hold"/>
                                        <p:tgtEl>
                                          <p:spTgt spid="7180"/>
                                        </p:tgtEl>
                                        <p:attrNameLst>
                                          <p:attrName>ppt_x</p:attrName>
                                        </p:attrNameLst>
                                      </p:cBhvr>
                                      <p:tavLst>
                                        <p:tav tm="0">
                                          <p:val>
                                            <p:strVal val="#ppt_x"/>
                                          </p:val>
                                        </p:tav>
                                        <p:tav tm="100000">
                                          <p:val>
                                            <p:strVal val="#ppt_x"/>
                                          </p:val>
                                        </p:tav>
                                      </p:tavLst>
                                    </p:anim>
                                    <p:anim calcmode="lin" valueType="num">
                                      <p:cBhvr additive="base">
                                        <p:cTn id="56" dur="500" fill="hold"/>
                                        <p:tgtEl>
                                          <p:spTgt spid="7180"/>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189"/>
                                        </p:tgtEl>
                                        <p:attrNameLst>
                                          <p:attrName>style.visibility</p:attrName>
                                        </p:attrNameLst>
                                      </p:cBhvr>
                                      <p:to>
                                        <p:strVal val="visible"/>
                                      </p:to>
                                    </p:set>
                                    <p:anim calcmode="lin" valueType="num">
                                      <p:cBhvr additive="base">
                                        <p:cTn id="61" dur="500" fill="hold"/>
                                        <p:tgtEl>
                                          <p:spTgt spid="7189"/>
                                        </p:tgtEl>
                                        <p:attrNameLst>
                                          <p:attrName>ppt_x</p:attrName>
                                        </p:attrNameLst>
                                      </p:cBhvr>
                                      <p:tavLst>
                                        <p:tav tm="0">
                                          <p:val>
                                            <p:strVal val="0-#ppt_w/2"/>
                                          </p:val>
                                        </p:tav>
                                        <p:tav tm="100000">
                                          <p:val>
                                            <p:strVal val="#ppt_x"/>
                                          </p:val>
                                        </p:tav>
                                      </p:tavLst>
                                    </p:anim>
                                    <p:anim calcmode="lin" valueType="num">
                                      <p:cBhvr additive="base">
                                        <p:cTn id="62" dur="500" fill="hold"/>
                                        <p:tgtEl>
                                          <p:spTgt spid="7189"/>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181"/>
                                        </p:tgtEl>
                                        <p:attrNameLst>
                                          <p:attrName>style.visibility</p:attrName>
                                        </p:attrNameLst>
                                      </p:cBhvr>
                                      <p:to>
                                        <p:strVal val="visible"/>
                                      </p:to>
                                    </p:set>
                                    <p:anim calcmode="lin" valueType="num">
                                      <p:cBhvr additive="base">
                                        <p:cTn id="67" dur="500" fill="hold"/>
                                        <p:tgtEl>
                                          <p:spTgt spid="7181"/>
                                        </p:tgtEl>
                                        <p:attrNameLst>
                                          <p:attrName>ppt_x</p:attrName>
                                        </p:attrNameLst>
                                      </p:cBhvr>
                                      <p:tavLst>
                                        <p:tav tm="0">
                                          <p:val>
                                            <p:strVal val="#ppt_x"/>
                                          </p:val>
                                        </p:tav>
                                        <p:tav tm="100000">
                                          <p:val>
                                            <p:strVal val="#ppt_x"/>
                                          </p:val>
                                        </p:tav>
                                      </p:tavLst>
                                    </p:anim>
                                    <p:anim calcmode="lin" valueType="num">
                                      <p:cBhvr additive="base">
                                        <p:cTn id="68" dur="500" fill="hold"/>
                                        <p:tgtEl>
                                          <p:spTgt spid="7181"/>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7190"/>
                                        </p:tgtEl>
                                        <p:attrNameLst>
                                          <p:attrName>style.visibility</p:attrName>
                                        </p:attrNameLst>
                                      </p:cBhvr>
                                      <p:to>
                                        <p:strVal val="visible"/>
                                      </p:to>
                                    </p:set>
                                    <p:anim calcmode="lin" valueType="num">
                                      <p:cBhvr>
                                        <p:cTn id="73" dur="1000" fill="hold"/>
                                        <p:tgtEl>
                                          <p:spTgt spid="7190"/>
                                        </p:tgtEl>
                                        <p:attrNameLst>
                                          <p:attrName>ppt_w</p:attrName>
                                        </p:attrNameLst>
                                      </p:cBhvr>
                                      <p:tavLst>
                                        <p:tav tm="0">
                                          <p:val>
                                            <p:fltVal val="0"/>
                                          </p:val>
                                        </p:tav>
                                        <p:tav tm="100000">
                                          <p:val>
                                            <p:strVal val="#ppt_w"/>
                                          </p:val>
                                        </p:tav>
                                      </p:tavLst>
                                    </p:anim>
                                    <p:anim calcmode="lin" valueType="num">
                                      <p:cBhvr>
                                        <p:cTn id="74" dur="1000" fill="hold"/>
                                        <p:tgtEl>
                                          <p:spTgt spid="7190"/>
                                        </p:tgtEl>
                                        <p:attrNameLst>
                                          <p:attrName>ppt_h</p:attrName>
                                        </p:attrNameLst>
                                      </p:cBhvr>
                                      <p:tavLst>
                                        <p:tav tm="0">
                                          <p:val>
                                            <p:fltVal val="0"/>
                                          </p:val>
                                        </p:tav>
                                        <p:tav tm="100000">
                                          <p:val>
                                            <p:strVal val="#ppt_h"/>
                                          </p:val>
                                        </p:tav>
                                      </p:tavLst>
                                    </p:anim>
                                    <p:anim calcmode="lin" valueType="num">
                                      <p:cBhvr>
                                        <p:cTn id="75" dur="1000" fill="hold"/>
                                        <p:tgtEl>
                                          <p:spTgt spid="7190"/>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719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7195"/>
                                        </p:tgtEl>
                                        <p:attrNameLst>
                                          <p:attrName>style.visibility</p:attrName>
                                        </p:attrNameLst>
                                      </p:cBhvr>
                                      <p:to>
                                        <p:strVal val="visible"/>
                                      </p:to>
                                    </p:set>
                                    <p:anim calcmode="lin" valueType="num">
                                      <p:cBhvr additive="base">
                                        <p:cTn id="81" dur="500" fill="hold"/>
                                        <p:tgtEl>
                                          <p:spTgt spid="7195"/>
                                        </p:tgtEl>
                                        <p:attrNameLst>
                                          <p:attrName>ppt_x</p:attrName>
                                        </p:attrNameLst>
                                      </p:cBhvr>
                                      <p:tavLst>
                                        <p:tav tm="0">
                                          <p:val>
                                            <p:strVal val="0-#ppt_w/2"/>
                                          </p:val>
                                        </p:tav>
                                        <p:tav tm="100000">
                                          <p:val>
                                            <p:strVal val="#ppt_x"/>
                                          </p:val>
                                        </p:tav>
                                      </p:tavLst>
                                    </p:anim>
                                    <p:anim calcmode="lin" valueType="num">
                                      <p:cBhvr additive="base">
                                        <p:cTn id="82" dur="500" fill="hold"/>
                                        <p:tgtEl>
                                          <p:spTgt spid="7195"/>
                                        </p:tgtEl>
                                        <p:attrNameLst>
                                          <p:attrName>ppt_y</p:attrName>
                                        </p:attrNameLst>
                                      </p:cBhvr>
                                      <p:tavLst>
                                        <p:tav tm="0">
                                          <p:val>
                                            <p:strVal val="#ppt_y"/>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7196"/>
                                        </p:tgtEl>
                                        <p:attrNameLst>
                                          <p:attrName>style.visibility</p:attrName>
                                        </p:attrNameLst>
                                      </p:cBhvr>
                                      <p:to>
                                        <p:strVal val="visible"/>
                                      </p:to>
                                    </p:set>
                                    <p:anim calcmode="lin" valueType="num">
                                      <p:cBhvr additive="base">
                                        <p:cTn id="87" dur="500" fill="hold"/>
                                        <p:tgtEl>
                                          <p:spTgt spid="7196"/>
                                        </p:tgtEl>
                                        <p:attrNameLst>
                                          <p:attrName>ppt_x</p:attrName>
                                        </p:attrNameLst>
                                      </p:cBhvr>
                                      <p:tavLst>
                                        <p:tav tm="0">
                                          <p:val>
                                            <p:strVal val="0-#ppt_w/2"/>
                                          </p:val>
                                        </p:tav>
                                        <p:tav tm="100000">
                                          <p:val>
                                            <p:strVal val="#ppt_x"/>
                                          </p:val>
                                        </p:tav>
                                      </p:tavLst>
                                    </p:anim>
                                    <p:anim calcmode="lin" valueType="num">
                                      <p:cBhvr additive="base">
                                        <p:cTn id="88" dur="500" fill="hold"/>
                                        <p:tgtEl>
                                          <p:spTgt spid="7196"/>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8" fill="hold" grpId="0" nodeType="clickEffect">
                                  <p:stCondLst>
                                    <p:cond delay="0"/>
                                  </p:stCondLst>
                                  <p:childTnLst>
                                    <p:set>
                                      <p:cBhvr>
                                        <p:cTn id="92" dur="1" fill="hold">
                                          <p:stCondLst>
                                            <p:cond delay="0"/>
                                          </p:stCondLst>
                                        </p:cTn>
                                        <p:tgtEl>
                                          <p:spTgt spid="7197"/>
                                        </p:tgtEl>
                                        <p:attrNameLst>
                                          <p:attrName>style.visibility</p:attrName>
                                        </p:attrNameLst>
                                      </p:cBhvr>
                                      <p:to>
                                        <p:strVal val="visible"/>
                                      </p:to>
                                    </p:set>
                                    <p:anim calcmode="lin" valueType="num">
                                      <p:cBhvr additive="base">
                                        <p:cTn id="93" dur="500" fill="hold"/>
                                        <p:tgtEl>
                                          <p:spTgt spid="7197"/>
                                        </p:tgtEl>
                                        <p:attrNameLst>
                                          <p:attrName>ppt_x</p:attrName>
                                        </p:attrNameLst>
                                      </p:cBhvr>
                                      <p:tavLst>
                                        <p:tav tm="0">
                                          <p:val>
                                            <p:strVal val="0-#ppt_w/2"/>
                                          </p:val>
                                        </p:tav>
                                        <p:tav tm="100000">
                                          <p:val>
                                            <p:strVal val="#ppt_x"/>
                                          </p:val>
                                        </p:tav>
                                      </p:tavLst>
                                    </p:anim>
                                    <p:anim calcmode="lin" valueType="num">
                                      <p:cBhvr additive="base">
                                        <p:cTn id="94" dur="500" fill="hold"/>
                                        <p:tgtEl>
                                          <p:spTgt spid="7197"/>
                                        </p:tgtEl>
                                        <p:attrNameLst>
                                          <p:attrName>ppt_y</p:attrName>
                                        </p:attrNameLst>
                                      </p:cBhvr>
                                      <p:tavLst>
                                        <p:tav tm="0">
                                          <p:val>
                                            <p:strVal val="#ppt_y"/>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5" presetClass="entr" presetSubtype="0" fill="hold" grpId="0" nodeType="clickEffect">
                                  <p:stCondLst>
                                    <p:cond delay="0"/>
                                  </p:stCondLst>
                                  <p:childTnLst>
                                    <p:set>
                                      <p:cBhvr>
                                        <p:cTn id="98" dur="1" fill="hold">
                                          <p:stCondLst>
                                            <p:cond delay="0"/>
                                          </p:stCondLst>
                                        </p:cTn>
                                        <p:tgtEl>
                                          <p:spTgt spid="7191"/>
                                        </p:tgtEl>
                                        <p:attrNameLst>
                                          <p:attrName>style.visibility</p:attrName>
                                        </p:attrNameLst>
                                      </p:cBhvr>
                                      <p:to>
                                        <p:strVal val="visible"/>
                                      </p:to>
                                    </p:set>
                                    <p:anim calcmode="lin" valueType="num">
                                      <p:cBhvr>
                                        <p:cTn id="99" dur="1000" fill="hold"/>
                                        <p:tgtEl>
                                          <p:spTgt spid="7191"/>
                                        </p:tgtEl>
                                        <p:attrNameLst>
                                          <p:attrName>ppt_w</p:attrName>
                                        </p:attrNameLst>
                                      </p:cBhvr>
                                      <p:tavLst>
                                        <p:tav tm="0">
                                          <p:val>
                                            <p:fltVal val="0"/>
                                          </p:val>
                                        </p:tav>
                                        <p:tav tm="100000">
                                          <p:val>
                                            <p:strVal val="#ppt_w"/>
                                          </p:val>
                                        </p:tav>
                                      </p:tavLst>
                                    </p:anim>
                                    <p:anim calcmode="lin" valueType="num">
                                      <p:cBhvr>
                                        <p:cTn id="100" dur="1000" fill="hold"/>
                                        <p:tgtEl>
                                          <p:spTgt spid="7191"/>
                                        </p:tgtEl>
                                        <p:attrNameLst>
                                          <p:attrName>ppt_h</p:attrName>
                                        </p:attrNameLst>
                                      </p:cBhvr>
                                      <p:tavLst>
                                        <p:tav tm="0">
                                          <p:val>
                                            <p:fltVal val="0"/>
                                          </p:val>
                                        </p:tav>
                                        <p:tav tm="100000">
                                          <p:val>
                                            <p:strVal val="#ppt_h"/>
                                          </p:val>
                                        </p:tav>
                                      </p:tavLst>
                                    </p:anim>
                                    <p:anim calcmode="lin" valueType="num">
                                      <p:cBhvr>
                                        <p:cTn id="101" dur="1000" fill="hold"/>
                                        <p:tgtEl>
                                          <p:spTgt spid="7191"/>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719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8" fill="hold" grpId="0" nodeType="clickEffect">
                                  <p:stCondLst>
                                    <p:cond delay="0"/>
                                  </p:stCondLst>
                                  <p:childTnLst>
                                    <p:set>
                                      <p:cBhvr>
                                        <p:cTn id="106" dur="1" fill="hold">
                                          <p:stCondLst>
                                            <p:cond delay="0"/>
                                          </p:stCondLst>
                                        </p:cTn>
                                        <p:tgtEl>
                                          <p:spTgt spid="7198"/>
                                        </p:tgtEl>
                                        <p:attrNameLst>
                                          <p:attrName>style.visibility</p:attrName>
                                        </p:attrNameLst>
                                      </p:cBhvr>
                                      <p:to>
                                        <p:strVal val="visible"/>
                                      </p:to>
                                    </p:set>
                                    <p:anim calcmode="lin" valueType="num">
                                      <p:cBhvr additive="base">
                                        <p:cTn id="107" dur="500" fill="hold"/>
                                        <p:tgtEl>
                                          <p:spTgt spid="7198"/>
                                        </p:tgtEl>
                                        <p:attrNameLst>
                                          <p:attrName>ppt_x</p:attrName>
                                        </p:attrNameLst>
                                      </p:cBhvr>
                                      <p:tavLst>
                                        <p:tav tm="0">
                                          <p:val>
                                            <p:strVal val="0-#ppt_w/2"/>
                                          </p:val>
                                        </p:tav>
                                        <p:tav tm="100000">
                                          <p:val>
                                            <p:strVal val="#ppt_x"/>
                                          </p:val>
                                        </p:tav>
                                      </p:tavLst>
                                    </p:anim>
                                    <p:anim calcmode="lin" valueType="num">
                                      <p:cBhvr additive="base">
                                        <p:cTn id="108" dur="500" fill="hold"/>
                                        <p:tgtEl>
                                          <p:spTgt spid="7198"/>
                                        </p:tgtEl>
                                        <p:attrNameLst>
                                          <p:attrName>ppt_y</p:attrName>
                                        </p:attrNameLst>
                                      </p:cBhvr>
                                      <p:tavLst>
                                        <p:tav tm="0">
                                          <p:val>
                                            <p:strVal val="#ppt_y"/>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5" presetClass="entr" presetSubtype="0" fill="hold" grpId="0" nodeType="clickEffect">
                                  <p:stCondLst>
                                    <p:cond delay="0"/>
                                  </p:stCondLst>
                                  <p:childTnLst>
                                    <p:set>
                                      <p:cBhvr>
                                        <p:cTn id="112" dur="1" fill="hold">
                                          <p:stCondLst>
                                            <p:cond delay="0"/>
                                          </p:stCondLst>
                                        </p:cTn>
                                        <p:tgtEl>
                                          <p:spTgt spid="7192"/>
                                        </p:tgtEl>
                                        <p:attrNameLst>
                                          <p:attrName>style.visibility</p:attrName>
                                        </p:attrNameLst>
                                      </p:cBhvr>
                                      <p:to>
                                        <p:strVal val="visible"/>
                                      </p:to>
                                    </p:set>
                                    <p:anim calcmode="lin" valueType="num">
                                      <p:cBhvr>
                                        <p:cTn id="113" dur="1000" fill="hold"/>
                                        <p:tgtEl>
                                          <p:spTgt spid="7192"/>
                                        </p:tgtEl>
                                        <p:attrNameLst>
                                          <p:attrName>ppt_w</p:attrName>
                                        </p:attrNameLst>
                                      </p:cBhvr>
                                      <p:tavLst>
                                        <p:tav tm="0">
                                          <p:val>
                                            <p:fltVal val="0"/>
                                          </p:val>
                                        </p:tav>
                                        <p:tav tm="100000">
                                          <p:val>
                                            <p:strVal val="#ppt_w"/>
                                          </p:val>
                                        </p:tav>
                                      </p:tavLst>
                                    </p:anim>
                                    <p:anim calcmode="lin" valueType="num">
                                      <p:cBhvr>
                                        <p:cTn id="114" dur="1000" fill="hold"/>
                                        <p:tgtEl>
                                          <p:spTgt spid="7192"/>
                                        </p:tgtEl>
                                        <p:attrNameLst>
                                          <p:attrName>ppt_h</p:attrName>
                                        </p:attrNameLst>
                                      </p:cBhvr>
                                      <p:tavLst>
                                        <p:tav tm="0">
                                          <p:val>
                                            <p:fltVal val="0"/>
                                          </p:val>
                                        </p:tav>
                                        <p:tav tm="100000">
                                          <p:val>
                                            <p:strVal val="#ppt_h"/>
                                          </p:val>
                                        </p:tav>
                                      </p:tavLst>
                                    </p:anim>
                                    <p:anim calcmode="lin" valueType="num">
                                      <p:cBhvr>
                                        <p:cTn id="115" dur="1000" fill="hold"/>
                                        <p:tgtEl>
                                          <p:spTgt spid="7192"/>
                                        </p:tgtEl>
                                        <p:attrNameLst>
                                          <p:attrName>ppt_x</p:attrName>
                                        </p:attrNameLst>
                                      </p:cBhvr>
                                      <p:tavLst>
                                        <p:tav tm="0" fmla="#ppt_x+(cos(-2*pi*(1-$))*-#ppt_x-sin(-2*pi*(1-$))*(1-#ppt_y))*(1-$)">
                                          <p:val>
                                            <p:fltVal val="0"/>
                                          </p:val>
                                        </p:tav>
                                        <p:tav tm="100000">
                                          <p:val>
                                            <p:fltVal val="1"/>
                                          </p:val>
                                        </p:tav>
                                      </p:tavLst>
                                    </p:anim>
                                    <p:anim calcmode="lin" valueType="num">
                                      <p:cBhvr>
                                        <p:cTn id="116" dur="1000" fill="hold"/>
                                        <p:tgtEl>
                                          <p:spTgt spid="719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7199"/>
                                        </p:tgtEl>
                                        <p:attrNameLst>
                                          <p:attrName>style.visibility</p:attrName>
                                        </p:attrNameLst>
                                      </p:cBhvr>
                                      <p:to>
                                        <p:strVal val="visible"/>
                                      </p:to>
                                    </p:set>
                                    <p:anim calcmode="lin" valueType="num">
                                      <p:cBhvr additive="base">
                                        <p:cTn id="121" dur="500" fill="hold"/>
                                        <p:tgtEl>
                                          <p:spTgt spid="7199"/>
                                        </p:tgtEl>
                                        <p:attrNameLst>
                                          <p:attrName>ppt_x</p:attrName>
                                        </p:attrNameLst>
                                      </p:cBhvr>
                                      <p:tavLst>
                                        <p:tav tm="0">
                                          <p:val>
                                            <p:strVal val="0-#ppt_w/2"/>
                                          </p:val>
                                        </p:tav>
                                        <p:tav tm="100000">
                                          <p:val>
                                            <p:strVal val="#ppt_x"/>
                                          </p:val>
                                        </p:tav>
                                      </p:tavLst>
                                    </p:anim>
                                    <p:anim calcmode="lin" valueType="num">
                                      <p:cBhvr additive="base">
                                        <p:cTn id="122" dur="500" fill="hold"/>
                                        <p:tgtEl>
                                          <p:spTgt spid="7199"/>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5" presetClass="entr" presetSubtype="0" fill="hold" grpId="0" nodeType="clickEffect">
                                  <p:stCondLst>
                                    <p:cond delay="0"/>
                                  </p:stCondLst>
                                  <p:childTnLst>
                                    <p:set>
                                      <p:cBhvr>
                                        <p:cTn id="126" dur="1" fill="hold">
                                          <p:stCondLst>
                                            <p:cond delay="0"/>
                                          </p:stCondLst>
                                        </p:cTn>
                                        <p:tgtEl>
                                          <p:spTgt spid="7193"/>
                                        </p:tgtEl>
                                        <p:attrNameLst>
                                          <p:attrName>style.visibility</p:attrName>
                                        </p:attrNameLst>
                                      </p:cBhvr>
                                      <p:to>
                                        <p:strVal val="visible"/>
                                      </p:to>
                                    </p:set>
                                    <p:anim calcmode="lin" valueType="num">
                                      <p:cBhvr>
                                        <p:cTn id="127" dur="1000" fill="hold"/>
                                        <p:tgtEl>
                                          <p:spTgt spid="7193"/>
                                        </p:tgtEl>
                                        <p:attrNameLst>
                                          <p:attrName>ppt_w</p:attrName>
                                        </p:attrNameLst>
                                      </p:cBhvr>
                                      <p:tavLst>
                                        <p:tav tm="0">
                                          <p:val>
                                            <p:fltVal val="0"/>
                                          </p:val>
                                        </p:tav>
                                        <p:tav tm="100000">
                                          <p:val>
                                            <p:strVal val="#ppt_w"/>
                                          </p:val>
                                        </p:tav>
                                      </p:tavLst>
                                    </p:anim>
                                    <p:anim calcmode="lin" valueType="num">
                                      <p:cBhvr>
                                        <p:cTn id="128" dur="1000" fill="hold"/>
                                        <p:tgtEl>
                                          <p:spTgt spid="7193"/>
                                        </p:tgtEl>
                                        <p:attrNameLst>
                                          <p:attrName>ppt_h</p:attrName>
                                        </p:attrNameLst>
                                      </p:cBhvr>
                                      <p:tavLst>
                                        <p:tav tm="0">
                                          <p:val>
                                            <p:fltVal val="0"/>
                                          </p:val>
                                        </p:tav>
                                        <p:tav tm="100000">
                                          <p:val>
                                            <p:strVal val="#ppt_h"/>
                                          </p:val>
                                        </p:tav>
                                      </p:tavLst>
                                    </p:anim>
                                    <p:anim calcmode="lin" valueType="num">
                                      <p:cBhvr>
                                        <p:cTn id="129" dur="1000" fill="hold"/>
                                        <p:tgtEl>
                                          <p:spTgt spid="7193"/>
                                        </p:tgtEl>
                                        <p:attrNameLst>
                                          <p:attrName>ppt_x</p:attrName>
                                        </p:attrNameLst>
                                      </p:cBhvr>
                                      <p:tavLst>
                                        <p:tav tm="0" fmla="#ppt_x+(cos(-2*pi*(1-$))*-#ppt_x-sin(-2*pi*(1-$))*(1-#ppt_y))*(1-$)">
                                          <p:val>
                                            <p:fltVal val="0"/>
                                          </p:val>
                                        </p:tav>
                                        <p:tav tm="100000">
                                          <p:val>
                                            <p:fltVal val="1"/>
                                          </p:val>
                                        </p:tav>
                                      </p:tavLst>
                                    </p:anim>
                                    <p:anim calcmode="lin" valueType="num">
                                      <p:cBhvr>
                                        <p:cTn id="130" dur="1000" fill="hold"/>
                                        <p:tgtEl>
                                          <p:spTgt spid="719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8" fill="hold" grpId="0" nodeType="clickEffect">
                                  <p:stCondLst>
                                    <p:cond delay="0"/>
                                  </p:stCondLst>
                                  <p:childTnLst>
                                    <p:set>
                                      <p:cBhvr>
                                        <p:cTn id="134" dur="1" fill="hold">
                                          <p:stCondLst>
                                            <p:cond delay="0"/>
                                          </p:stCondLst>
                                        </p:cTn>
                                        <p:tgtEl>
                                          <p:spTgt spid="7200"/>
                                        </p:tgtEl>
                                        <p:attrNameLst>
                                          <p:attrName>style.visibility</p:attrName>
                                        </p:attrNameLst>
                                      </p:cBhvr>
                                      <p:to>
                                        <p:strVal val="visible"/>
                                      </p:to>
                                    </p:set>
                                    <p:anim calcmode="lin" valueType="num">
                                      <p:cBhvr additive="base">
                                        <p:cTn id="135" dur="500" fill="hold"/>
                                        <p:tgtEl>
                                          <p:spTgt spid="7200"/>
                                        </p:tgtEl>
                                        <p:attrNameLst>
                                          <p:attrName>ppt_x</p:attrName>
                                        </p:attrNameLst>
                                      </p:cBhvr>
                                      <p:tavLst>
                                        <p:tav tm="0">
                                          <p:val>
                                            <p:strVal val="0-#ppt_w/2"/>
                                          </p:val>
                                        </p:tav>
                                        <p:tav tm="100000">
                                          <p:val>
                                            <p:strVal val="#ppt_x"/>
                                          </p:val>
                                        </p:tav>
                                      </p:tavLst>
                                    </p:anim>
                                    <p:anim calcmode="lin" valueType="num">
                                      <p:cBhvr additive="base">
                                        <p:cTn id="136" dur="500" fill="hold"/>
                                        <p:tgtEl>
                                          <p:spTgt spid="7200"/>
                                        </p:tgtEl>
                                        <p:attrNameLst>
                                          <p:attrName>ppt_y</p:attrName>
                                        </p:attrNameLst>
                                      </p:cBhvr>
                                      <p:tavLst>
                                        <p:tav tm="0">
                                          <p:val>
                                            <p:strVal val="#ppt_y"/>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5" presetClass="entr" presetSubtype="0" fill="hold" grpId="0" nodeType="clickEffect">
                                  <p:stCondLst>
                                    <p:cond delay="0"/>
                                  </p:stCondLst>
                                  <p:childTnLst>
                                    <p:set>
                                      <p:cBhvr>
                                        <p:cTn id="140" dur="1" fill="hold">
                                          <p:stCondLst>
                                            <p:cond delay="0"/>
                                          </p:stCondLst>
                                        </p:cTn>
                                        <p:tgtEl>
                                          <p:spTgt spid="7194"/>
                                        </p:tgtEl>
                                        <p:attrNameLst>
                                          <p:attrName>style.visibility</p:attrName>
                                        </p:attrNameLst>
                                      </p:cBhvr>
                                      <p:to>
                                        <p:strVal val="visible"/>
                                      </p:to>
                                    </p:set>
                                    <p:anim calcmode="lin" valueType="num">
                                      <p:cBhvr>
                                        <p:cTn id="141" dur="1000" fill="hold"/>
                                        <p:tgtEl>
                                          <p:spTgt spid="7194"/>
                                        </p:tgtEl>
                                        <p:attrNameLst>
                                          <p:attrName>ppt_w</p:attrName>
                                        </p:attrNameLst>
                                      </p:cBhvr>
                                      <p:tavLst>
                                        <p:tav tm="0">
                                          <p:val>
                                            <p:fltVal val="0"/>
                                          </p:val>
                                        </p:tav>
                                        <p:tav tm="100000">
                                          <p:val>
                                            <p:strVal val="#ppt_w"/>
                                          </p:val>
                                        </p:tav>
                                      </p:tavLst>
                                    </p:anim>
                                    <p:anim calcmode="lin" valueType="num">
                                      <p:cBhvr>
                                        <p:cTn id="142" dur="1000" fill="hold"/>
                                        <p:tgtEl>
                                          <p:spTgt spid="7194"/>
                                        </p:tgtEl>
                                        <p:attrNameLst>
                                          <p:attrName>ppt_h</p:attrName>
                                        </p:attrNameLst>
                                      </p:cBhvr>
                                      <p:tavLst>
                                        <p:tav tm="0">
                                          <p:val>
                                            <p:fltVal val="0"/>
                                          </p:val>
                                        </p:tav>
                                        <p:tav tm="100000">
                                          <p:val>
                                            <p:strVal val="#ppt_h"/>
                                          </p:val>
                                        </p:tav>
                                      </p:tavLst>
                                    </p:anim>
                                    <p:anim calcmode="lin" valueType="num">
                                      <p:cBhvr>
                                        <p:cTn id="143" dur="1000" fill="hold"/>
                                        <p:tgtEl>
                                          <p:spTgt spid="7194"/>
                                        </p:tgtEl>
                                        <p:attrNameLst>
                                          <p:attrName>ppt_x</p:attrName>
                                        </p:attrNameLst>
                                      </p:cBhvr>
                                      <p:tavLst>
                                        <p:tav tm="0" fmla="#ppt_x+(cos(-2*pi*(1-$))*-#ppt_x-sin(-2*pi*(1-$))*(1-#ppt_y))*(1-$)">
                                          <p:val>
                                            <p:fltVal val="0"/>
                                          </p:val>
                                        </p:tav>
                                        <p:tav tm="100000">
                                          <p:val>
                                            <p:fltVal val="1"/>
                                          </p:val>
                                        </p:tav>
                                      </p:tavLst>
                                    </p:anim>
                                    <p:anim calcmode="lin" valueType="num">
                                      <p:cBhvr>
                                        <p:cTn id="144" dur="1000" fill="hold"/>
                                        <p:tgtEl>
                                          <p:spTgt spid="719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animBg="1" autoUpdateAnimBg="0"/>
      <p:bldP spid="7179" grpId="0" animBg="1" autoUpdateAnimBg="0"/>
      <p:bldP spid="7180" grpId="0" animBg="1" autoUpdateAnimBg="0"/>
      <p:bldP spid="7181" grpId="0" animBg="1" autoUpdateAnimBg="0"/>
      <p:bldP spid="7182" grpId="0" animBg="1" autoUpdateAnimBg="0"/>
      <p:bldP spid="7183" grpId="0" animBg="1"/>
      <p:bldP spid="7184" grpId="0" animBg="1"/>
      <p:bldP spid="7185" grpId="0" animBg="1"/>
      <p:bldP spid="7186" grpId="0" animBg="1"/>
      <p:bldP spid="7187" grpId="0" animBg="1"/>
      <p:bldP spid="7189" grpId="0" animBg="1"/>
      <p:bldP spid="7190" grpId="0" animBg="1" autoUpdateAnimBg="0"/>
      <p:bldP spid="7191" grpId="0" animBg="1" autoUpdateAnimBg="0"/>
      <p:bldP spid="7192" grpId="0" animBg="1" autoUpdateAnimBg="0"/>
      <p:bldP spid="7193" grpId="0" animBg="1" autoUpdateAnimBg="0"/>
      <p:bldP spid="7194" grpId="0" animBg="1" autoUpdateAnimBg="0"/>
      <p:bldP spid="7195" grpId="0" animBg="1"/>
      <p:bldP spid="7196" grpId="0" animBg="1"/>
      <p:bldP spid="7197" grpId="0" animBg="1"/>
      <p:bldP spid="7198" grpId="0" animBg="1"/>
      <p:bldP spid="7199" grpId="0" animBg="1"/>
      <p:bldP spid="720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371600" y="3810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bg-BG"/>
          </a:p>
        </p:txBody>
      </p:sp>
      <p:sp>
        <p:nvSpPr>
          <p:cNvPr id="8195" name="Text Box 3"/>
          <p:cNvSpPr txBox="1">
            <a:spLocks noChangeArrowheads="1"/>
          </p:cNvSpPr>
          <p:nvPr/>
        </p:nvSpPr>
        <p:spPr bwMode="auto">
          <a:xfrm>
            <a:off x="1752600" y="381000"/>
            <a:ext cx="6934200" cy="1225550"/>
          </a:xfrm>
          <a:prstGeom prst="rect">
            <a:avLst/>
          </a:prstGeom>
          <a:solidFill>
            <a:srgbClr val="FF9966"/>
          </a:solidFill>
          <a:ln w="38100">
            <a:miter lim="800000"/>
            <a:headEnd/>
            <a:tailEnd/>
          </a:ln>
          <a:effectLst/>
          <a:scene3d>
            <a:camera prst="legacyObliqueTopLeft"/>
            <a:lightRig rig="legacyFlat3" dir="t"/>
          </a:scene3d>
          <a:sp3d extrusionH="430200" prstMaterial="legacyMatte">
            <a:bevelT w="13500" h="13500" prst="angle"/>
            <a:bevelB w="13500" h="13500" prst="angle"/>
            <a:extrusionClr>
              <a:srgbClr val="FF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a:solidFill>
                  <a:srgbClr val="0000CC"/>
                </a:solidFill>
              </a:rPr>
              <a:t>Г.3.</a:t>
            </a:r>
            <a:r>
              <a:rPr lang="bg-BG"/>
              <a:t> Информационни технологии, подпомагащи изпълнението на управленските решения</a:t>
            </a:r>
            <a:br>
              <a:rPr lang="bg-BG"/>
            </a:br>
            <a:r>
              <a:rPr lang="en-US"/>
              <a:t>(Controlling)</a:t>
            </a:r>
            <a:endParaRPr lang="en-GB"/>
          </a:p>
        </p:txBody>
      </p:sp>
      <p:sp>
        <p:nvSpPr>
          <p:cNvPr id="8196" name="Text Box 4"/>
          <p:cNvSpPr txBox="1">
            <a:spLocks noChangeArrowheads="1"/>
          </p:cNvSpPr>
          <p:nvPr/>
        </p:nvSpPr>
        <p:spPr bwMode="auto">
          <a:xfrm>
            <a:off x="1600200" y="1981200"/>
            <a:ext cx="4191000" cy="915988"/>
          </a:xfrm>
          <a:prstGeom prst="rect">
            <a:avLst/>
          </a:prstGeom>
          <a:solidFill>
            <a:srgbClr val="99FF99"/>
          </a:solidFill>
          <a:ln>
            <a:noFill/>
          </a:ln>
          <a:effectLst/>
          <a:scene3d>
            <a:camera prst="legacyObliqueTopLeft"/>
            <a:lightRig rig="legacyFlat3" dir="t"/>
          </a:scene3d>
          <a:sp3d extrusionH="430200" prstMaterial="legacyMatte">
            <a:bevelT w="13500" h="13500" prst="angle"/>
            <a:bevelB w="13500" h="13500" prst="angle"/>
            <a:extrusionClr>
              <a:srgbClr val="99FF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1800">
                <a:solidFill>
                  <a:srgbClr val="0000CC"/>
                </a:solidFill>
              </a:rPr>
              <a:t>3.1.</a:t>
            </a:r>
            <a:r>
              <a:rPr lang="bg-BG" sz="1800"/>
              <a:t> Редактиране, оформяне и представяне на информацията, свързана с взетите решения.</a:t>
            </a:r>
            <a:endParaRPr lang="en-GB" sz="1800"/>
          </a:p>
        </p:txBody>
      </p:sp>
      <p:sp>
        <p:nvSpPr>
          <p:cNvPr id="8197" name="Text Box 5"/>
          <p:cNvSpPr txBox="1">
            <a:spLocks noChangeArrowheads="1"/>
          </p:cNvSpPr>
          <p:nvPr/>
        </p:nvSpPr>
        <p:spPr bwMode="auto">
          <a:xfrm>
            <a:off x="1600200" y="3200400"/>
            <a:ext cx="4191000" cy="641350"/>
          </a:xfrm>
          <a:prstGeom prst="rect">
            <a:avLst/>
          </a:prstGeom>
          <a:solidFill>
            <a:srgbClr val="CC99FF"/>
          </a:solidFill>
          <a:ln>
            <a:noFill/>
          </a:ln>
          <a:effectLst/>
          <a:scene3d>
            <a:camera prst="legacyObliqueTopLeft"/>
            <a:lightRig rig="legacyFlat3" dir="t"/>
          </a:scene3d>
          <a:sp3d extrusionH="430200" prstMaterial="legacyMatte">
            <a:bevelT w="13500" h="13500" prst="angle"/>
            <a:bevelB w="13500" h="13500" prst="angle"/>
            <a:extrusionClr>
              <a:srgbClr val="CC99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0000CC"/>
                </a:solidFill>
              </a:rPr>
              <a:t>3.2.</a:t>
            </a:r>
            <a:r>
              <a:rPr lang="bg-BG" sz="1800"/>
              <a:t> Предаване на управленските въздействия към изпълнителите.</a:t>
            </a:r>
            <a:endParaRPr lang="en-GB" sz="1800"/>
          </a:p>
        </p:txBody>
      </p:sp>
      <p:sp>
        <p:nvSpPr>
          <p:cNvPr id="8198" name="Text Box 6"/>
          <p:cNvSpPr txBox="1">
            <a:spLocks noChangeArrowheads="1"/>
          </p:cNvSpPr>
          <p:nvPr/>
        </p:nvSpPr>
        <p:spPr bwMode="auto">
          <a:xfrm>
            <a:off x="1600200" y="4114800"/>
            <a:ext cx="4114800" cy="641350"/>
          </a:xfrm>
          <a:prstGeom prst="rect">
            <a:avLst/>
          </a:prstGeom>
          <a:solidFill>
            <a:srgbClr val="FF0066"/>
          </a:solidFill>
          <a:ln>
            <a:noFill/>
          </a:ln>
          <a:effectLst/>
          <a:scene3d>
            <a:camera prst="legacyObliqueTopLeft"/>
            <a:lightRig rig="legacyFlat3" dir="t"/>
          </a:scene3d>
          <a:sp3d extrusionH="430200" prstMaterial="legacyMatte">
            <a:bevelT w="13500" h="13500" prst="angle"/>
            <a:bevelB w="13500" h="13500" prst="angle"/>
            <a:extrusionClr>
              <a:srgbClr val="FF0066"/>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0000CC"/>
                </a:solidFill>
              </a:rPr>
              <a:t>3.3.</a:t>
            </a:r>
            <a:r>
              <a:rPr lang="bg-BG" sz="1800"/>
              <a:t> Контрол на изпълнението на решенията</a:t>
            </a:r>
            <a:endParaRPr lang="en-GB" sz="1800"/>
          </a:p>
        </p:txBody>
      </p:sp>
      <p:sp>
        <p:nvSpPr>
          <p:cNvPr id="8199" name="Text Box 7"/>
          <p:cNvSpPr txBox="1">
            <a:spLocks noChangeArrowheads="1"/>
          </p:cNvSpPr>
          <p:nvPr/>
        </p:nvSpPr>
        <p:spPr bwMode="auto">
          <a:xfrm>
            <a:off x="1676400" y="5105400"/>
            <a:ext cx="4114800" cy="641350"/>
          </a:xfrm>
          <a:prstGeom prst="rect">
            <a:avLst/>
          </a:prstGeom>
          <a:solidFill>
            <a:srgbClr val="66CCFF"/>
          </a:solidFill>
          <a:ln>
            <a:noFill/>
          </a:ln>
          <a:effectLst/>
          <a:scene3d>
            <a:camera prst="legacyObliqueTopLeft"/>
            <a:lightRig rig="legacyFlat3" dir="t"/>
          </a:scene3d>
          <a:sp3d extrusionH="430200" prstMaterial="legacyMatte">
            <a:bevelT w="13500" h="13500" prst="angle"/>
            <a:bevelB w="13500" h="13500" prst="angle"/>
            <a:extrusionClr>
              <a:srgbClr val="66C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0000CC"/>
                </a:solidFill>
              </a:rPr>
              <a:t>3.4.</a:t>
            </a:r>
            <a:r>
              <a:rPr lang="bg-BG" sz="1800"/>
              <a:t> Обхващане на отклоненията от зададените норми и нормативи.</a:t>
            </a:r>
            <a:endParaRPr lang="en-GB" sz="1800"/>
          </a:p>
        </p:txBody>
      </p:sp>
      <p:sp>
        <p:nvSpPr>
          <p:cNvPr id="8200" name="Text Box 8"/>
          <p:cNvSpPr txBox="1">
            <a:spLocks noChangeArrowheads="1"/>
          </p:cNvSpPr>
          <p:nvPr/>
        </p:nvSpPr>
        <p:spPr bwMode="auto">
          <a:xfrm>
            <a:off x="1692275" y="5949950"/>
            <a:ext cx="4038600" cy="366713"/>
          </a:xfrm>
          <a:prstGeom prst="rect">
            <a:avLst/>
          </a:prstGeom>
          <a:solidFill>
            <a:srgbClr val="CCFF33"/>
          </a:solidFill>
          <a:ln>
            <a:noFill/>
          </a:ln>
          <a:effectLst/>
          <a:scene3d>
            <a:camera prst="legacyObliqueTopLeft"/>
            <a:lightRig rig="legacyFlat3" dir="t"/>
          </a:scene3d>
          <a:sp3d extrusionH="430200" prstMaterial="legacyMatte">
            <a:bevelT w="13500" h="13500" prst="angle"/>
            <a:bevelB w="13500" h="13500" prst="angle"/>
            <a:extrusionClr>
              <a:srgbClr val="CCFF33"/>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0000CC"/>
                </a:solidFill>
              </a:rPr>
              <a:t>3.5.</a:t>
            </a:r>
            <a:r>
              <a:rPr lang="bg-BG" sz="1800"/>
              <a:t> Обратна информационна връзка</a:t>
            </a:r>
            <a:endParaRPr lang="en-GB" sz="1800"/>
          </a:p>
        </p:txBody>
      </p:sp>
      <p:sp>
        <p:nvSpPr>
          <p:cNvPr id="8201" name="Rectangle 9"/>
          <p:cNvSpPr>
            <a:spLocks noChangeArrowheads="1"/>
          </p:cNvSpPr>
          <p:nvPr/>
        </p:nvSpPr>
        <p:spPr bwMode="auto">
          <a:xfrm>
            <a:off x="228600" y="6381328"/>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
        <p:nvSpPr>
          <p:cNvPr id="8202" name="Line 10"/>
          <p:cNvSpPr>
            <a:spLocks noChangeShapeType="1"/>
          </p:cNvSpPr>
          <p:nvPr/>
        </p:nvSpPr>
        <p:spPr bwMode="auto">
          <a:xfrm flipH="1">
            <a:off x="381000" y="914400"/>
            <a:ext cx="1219200" cy="0"/>
          </a:xfrm>
          <a:prstGeom prst="line">
            <a:avLst/>
          </a:prstGeom>
          <a:noFill/>
          <a:ln w="571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03" name="Line 11"/>
          <p:cNvSpPr>
            <a:spLocks noChangeShapeType="1"/>
          </p:cNvSpPr>
          <p:nvPr/>
        </p:nvSpPr>
        <p:spPr bwMode="auto">
          <a:xfrm>
            <a:off x="381000" y="914400"/>
            <a:ext cx="0" cy="5181600"/>
          </a:xfrm>
          <a:prstGeom prst="line">
            <a:avLst/>
          </a:prstGeom>
          <a:noFill/>
          <a:ln w="5715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04" name="Line 12"/>
          <p:cNvSpPr>
            <a:spLocks noChangeShapeType="1"/>
          </p:cNvSpPr>
          <p:nvPr/>
        </p:nvSpPr>
        <p:spPr bwMode="auto">
          <a:xfrm>
            <a:off x="381000" y="2209800"/>
            <a:ext cx="1066800" cy="0"/>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05" name="Line 13"/>
          <p:cNvSpPr>
            <a:spLocks noChangeShapeType="1"/>
          </p:cNvSpPr>
          <p:nvPr/>
        </p:nvSpPr>
        <p:spPr bwMode="auto">
          <a:xfrm>
            <a:off x="381000" y="3429000"/>
            <a:ext cx="1066800" cy="0"/>
          </a:xfrm>
          <a:prstGeom prst="line">
            <a:avLst/>
          </a:prstGeom>
          <a:noFill/>
          <a:ln w="57150">
            <a:solidFill>
              <a:srgbClr val="99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06" name="Line 14"/>
          <p:cNvSpPr>
            <a:spLocks noChangeShapeType="1"/>
          </p:cNvSpPr>
          <p:nvPr/>
        </p:nvSpPr>
        <p:spPr bwMode="auto">
          <a:xfrm>
            <a:off x="381000" y="4343400"/>
            <a:ext cx="1066800" cy="0"/>
          </a:xfrm>
          <a:prstGeom prst="line">
            <a:avLst/>
          </a:prstGeom>
          <a:noFill/>
          <a:ln w="5715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07" name="Line 15"/>
          <p:cNvSpPr>
            <a:spLocks noChangeShapeType="1"/>
          </p:cNvSpPr>
          <p:nvPr/>
        </p:nvSpPr>
        <p:spPr bwMode="auto">
          <a:xfrm>
            <a:off x="381000" y="5334000"/>
            <a:ext cx="1219200" cy="0"/>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08" name="Line 16"/>
          <p:cNvSpPr>
            <a:spLocks noChangeShapeType="1"/>
          </p:cNvSpPr>
          <p:nvPr/>
        </p:nvSpPr>
        <p:spPr bwMode="auto">
          <a:xfrm>
            <a:off x="381000" y="6096000"/>
            <a:ext cx="1143000" cy="0"/>
          </a:xfrm>
          <a:prstGeom prst="line">
            <a:avLst/>
          </a:prstGeom>
          <a:noFill/>
          <a:ln w="57150">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11" name="Text Box 19"/>
          <p:cNvSpPr txBox="1">
            <a:spLocks noChangeArrowheads="1"/>
          </p:cNvSpPr>
          <p:nvPr/>
        </p:nvSpPr>
        <p:spPr bwMode="auto">
          <a:xfrm>
            <a:off x="6172200" y="2209800"/>
            <a:ext cx="1981200" cy="366713"/>
          </a:xfrm>
          <a:prstGeom prst="rect">
            <a:avLst/>
          </a:prstGeom>
          <a:solidFill>
            <a:srgbClr val="FFCCFF"/>
          </a:solidFill>
          <a:ln>
            <a:noFill/>
          </a:ln>
          <a:effectLst/>
          <a:scene3d>
            <a:camera prst="legacyObliqueTopRight"/>
            <a:lightRig rig="legacyFlat3" dir="b"/>
          </a:scene3d>
          <a:sp3d extrusionH="430200" prstMaterial="legacyMatte">
            <a:bevelT w="13500" h="13500" prst="angle"/>
            <a:bevelB w="13500" h="13500" prst="angle"/>
            <a:extrusionClr>
              <a:srgbClr val="FFC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t>Технологии:</a:t>
            </a:r>
            <a:endParaRPr lang="en-GB" sz="1800"/>
          </a:p>
        </p:txBody>
      </p:sp>
      <p:sp>
        <p:nvSpPr>
          <p:cNvPr id="8212" name="Text Box 20"/>
          <p:cNvSpPr txBox="1">
            <a:spLocks noChangeArrowheads="1"/>
          </p:cNvSpPr>
          <p:nvPr/>
        </p:nvSpPr>
        <p:spPr bwMode="auto">
          <a:xfrm>
            <a:off x="6096000" y="2971800"/>
            <a:ext cx="1981200" cy="366713"/>
          </a:xfrm>
          <a:prstGeom prst="rect">
            <a:avLst/>
          </a:prstGeom>
          <a:solidFill>
            <a:srgbClr val="66CCFF"/>
          </a:solidFill>
          <a:ln>
            <a:noFill/>
          </a:ln>
          <a:effectLst/>
          <a:scene3d>
            <a:camera prst="legacyObliqueTopRight"/>
            <a:lightRig rig="legacyFlat3" dir="b"/>
          </a:scene3d>
          <a:sp3d extrusionH="430200" prstMaterial="legacyMatte">
            <a:bevelT w="13500" h="13500" prst="angle"/>
            <a:bevelB w="13500" h="13500" prst="angle"/>
            <a:extrusionClr>
              <a:srgbClr val="66C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t>Офис пакети</a:t>
            </a:r>
            <a:endParaRPr lang="en-GB" sz="1800"/>
          </a:p>
        </p:txBody>
      </p:sp>
      <p:sp>
        <p:nvSpPr>
          <p:cNvPr id="8213" name="Text Box 21"/>
          <p:cNvSpPr txBox="1">
            <a:spLocks noChangeArrowheads="1"/>
          </p:cNvSpPr>
          <p:nvPr/>
        </p:nvSpPr>
        <p:spPr bwMode="auto">
          <a:xfrm>
            <a:off x="6172200" y="3581400"/>
            <a:ext cx="1905000" cy="641350"/>
          </a:xfrm>
          <a:prstGeom prst="rect">
            <a:avLst/>
          </a:prstGeom>
          <a:solidFill>
            <a:srgbClr val="99FF99"/>
          </a:solidFill>
          <a:ln>
            <a:noFill/>
          </a:ln>
          <a:effectLst/>
          <a:scene3d>
            <a:camera prst="legacyObliqueTopRight"/>
            <a:lightRig rig="legacyFlat3" dir="b"/>
          </a:scene3d>
          <a:sp3d extrusionH="430200" prstMaterial="legacyMatte">
            <a:bevelT w="13500" h="13500" prst="angle"/>
            <a:bevelB w="13500" h="13500" prst="angle"/>
            <a:extrusionClr>
              <a:srgbClr val="99FF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t>Софтуер за групова работа</a:t>
            </a:r>
            <a:endParaRPr lang="en-GB" sz="1800"/>
          </a:p>
        </p:txBody>
      </p:sp>
      <p:sp>
        <p:nvSpPr>
          <p:cNvPr id="8214" name="Text Box 22"/>
          <p:cNvSpPr txBox="1">
            <a:spLocks noChangeArrowheads="1"/>
          </p:cNvSpPr>
          <p:nvPr/>
        </p:nvSpPr>
        <p:spPr bwMode="auto">
          <a:xfrm>
            <a:off x="6172200" y="4495800"/>
            <a:ext cx="1828800" cy="915988"/>
          </a:xfrm>
          <a:prstGeom prst="rect">
            <a:avLst/>
          </a:prstGeom>
          <a:solidFill>
            <a:srgbClr val="CC9900"/>
          </a:solidFill>
          <a:ln>
            <a:noFill/>
          </a:ln>
          <a:effectLst/>
          <a:scene3d>
            <a:camera prst="legacyObliqueTopRight"/>
            <a:lightRig rig="legacyFlat3" dir="b"/>
          </a:scene3d>
          <a:sp3d extrusionH="430200" prstMaterial="legacyMatte">
            <a:bevelT w="13500" h="13500" prst="angle"/>
            <a:bevelB w="13500" h="13500" prst="angle"/>
            <a:extrusionClr>
              <a:srgbClr val="CC99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1800"/>
              <a:t>Internet, Intranet, Extranet</a:t>
            </a:r>
            <a:endParaRPr lang="en-GB" sz="1800"/>
          </a:p>
        </p:txBody>
      </p:sp>
      <p:sp>
        <p:nvSpPr>
          <p:cNvPr id="8215" name="Text Box 23"/>
          <p:cNvSpPr txBox="1">
            <a:spLocks noChangeArrowheads="1"/>
          </p:cNvSpPr>
          <p:nvPr/>
        </p:nvSpPr>
        <p:spPr bwMode="auto">
          <a:xfrm>
            <a:off x="6248400" y="5638800"/>
            <a:ext cx="1752600" cy="641350"/>
          </a:xfrm>
          <a:prstGeom prst="rect">
            <a:avLst/>
          </a:prstGeom>
          <a:solidFill>
            <a:srgbClr val="CC99FF"/>
          </a:solidFill>
          <a:ln>
            <a:noFill/>
          </a:ln>
          <a:effectLst/>
          <a:scene3d>
            <a:camera prst="legacyObliqueTopRight"/>
            <a:lightRig rig="legacyFlat3" dir="b"/>
          </a:scene3d>
          <a:sp3d extrusionH="430200" prstMaterial="legacyMatte">
            <a:bevelT w="13500" h="13500" prst="angle"/>
            <a:bevelB w="13500" h="13500" prst="angle"/>
            <a:extrusionClr>
              <a:srgbClr val="CC99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t>Други офис технологии</a:t>
            </a:r>
            <a:endParaRPr lang="en-GB" sz="1800"/>
          </a:p>
        </p:txBody>
      </p:sp>
      <p:sp>
        <p:nvSpPr>
          <p:cNvPr id="8216" name="Line 24"/>
          <p:cNvSpPr>
            <a:spLocks noChangeShapeType="1"/>
          </p:cNvSpPr>
          <p:nvPr/>
        </p:nvSpPr>
        <p:spPr bwMode="auto">
          <a:xfrm>
            <a:off x="8229600" y="2286000"/>
            <a:ext cx="609600" cy="0"/>
          </a:xfrm>
          <a:prstGeom prst="line">
            <a:avLst/>
          </a:prstGeom>
          <a:noFill/>
          <a:ln w="57150">
            <a:solidFill>
              <a:srgbClr val="CC66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17" name="Line 25"/>
          <p:cNvSpPr>
            <a:spLocks noChangeShapeType="1"/>
          </p:cNvSpPr>
          <p:nvPr/>
        </p:nvSpPr>
        <p:spPr bwMode="auto">
          <a:xfrm>
            <a:off x="8839200" y="2286000"/>
            <a:ext cx="0" cy="3657600"/>
          </a:xfrm>
          <a:prstGeom prst="line">
            <a:avLst/>
          </a:prstGeom>
          <a:noFill/>
          <a:ln w="5715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18" name="Line 26"/>
          <p:cNvSpPr>
            <a:spLocks noChangeShapeType="1"/>
          </p:cNvSpPr>
          <p:nvPr/>
        </p:nvSpPr>
        <p:spPr bwMode="auto">
          <a:xfrm flipH="1">
            <a:off x="8153400" y="3048000"/>
            <a:ext cx="6858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19" name="Line 27"/>
          <p:cNvSpPr>
            <a:spLocks noChangeShapeType="1"/>
          </p:cNvSpPr>
          <p:nvPr/>
        </p:nvSpPr>
        <p:spPr bwMode="auto">
          <a:xfrm flipH="1">
            <a:off x="8153400" y="3810000"/>
            <a:ext cx="685800" cy="0"/>
          </a:xfrm>
          <a:prstGeom prst="line">
            <a:avLst/>
          </a:prstGeom>
          <a:noFill/>
          <a:ln w="57150">
            <a:solidFill>
              <a:srgbClr val="00CC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20" name="Line 28"/>
          <p:cNvSpPr>
            <a:spLocks noChangeShapeType="1"/>
          </p:cNvSpPr>
          <p:nvPr/>
        </p:nvSpPr>
        <p:spPr bwMode="auto">
          <a:xfrm flipH="1" flipV="1">
            <a:off x="8077200" y="4876800"/>
            <a:ext cx="762000" cy="0"/>
          </a:xfrm>
          <a:prstGeom prst="line">
            <a:avLst/>
          </a:prstGeom>
          <a:noFill/>
          <a:ln w="57150">
            <a:solidFill>
              <a:srgbClr val="CC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8221" name="Line 29"/>
          <p:cNvSpPr>
            <a:spLocks noChangeShapeType="1"/>
          </p:cNvSpPr>
          <p:nvPr/>
        </p:nvSpPr>
        <p:spPr bwMode="auto">
          <a:xfrm flipH="1">
            <a:off x="8153400" y="5943600"/>
            <a:ext cx="685800" cy="0"/>
          </a:xfrm>
          <a:prstGeom prst="line">
            <a:avLst/>
          </a:prstGeom>
          <a:noFill/>
          <a:ln w="57150">
            <a:solidFill>
              <a:srgbClr val="99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p:cTn id="7" dur="1000" fill="hold"/>
                                        <p:tgtEl>
                                          <p:spTgt spid="8195"/>
                                        </p:tgtEl>
                                        <p:attrNameLst>
                                          <p:attrName>ppt_w</p:attrName>
                                        </p:attrNameLst>
                                      </p:cBhvr>
                                      <p:tavLst>
                                        <p:tav tm="0">
                                          <p:val>
                                            <p:fltVal val="0"/>
                                          </p:val>
                                        </p:tav>
                                        <p:tav tm="100000">
                                          <p:val>
                                            <p:strVal val="#ppt_w"/>
                                          </p:val>
                                        </p:tav>
                                      </p:tavLst>
                                    </p:anim>
                                    <p:anim calcmode="lin" valueType="num">
                                      <p:cBhvr>
                                        <p:cTn id="8" dur="1000" fill="hold"/>
                                        <p:tgtEl>
                                          <p:spTgt spid="8195"/>
                                        </p:tgtEl>
                                        <p:attrNameLst>
                                          <p:attrName>ppt_h</p:attrName>
                                        </p:attrNameLst>
                                      </p:cBhvr>
                                      <p:tavLst>
                                        <p:tav tm="0">
                                          <p:val>
                                            <p:fltVal val="0"/>
                                          </p:val>
                                        </p:tav>
                                        <p:tav tm="100000">
                                          <p:val>
                                            <p:strVal val="#ppt_h"/>
                                          </p:val>
                                        </p:tav>
                                      </p:tavLst>
                                    </p:anim>
                                    <p:anim calcmode="lin" valueType="num">
                                      <p:cBhvr>
                                        <p:cTn id="9" dur="1000" fill="hold"/>
                                        <p:tgtEl>
                                          <p:spTgt spid="81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19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8202"/>
                                        </p:tgtEl>
                                        <p:attrNameLst>
                                          <p:attrName>style.visibility</p:attrName>
                                        </p:attrNameLst>
                                      </p:cBhvr>
                                      <p:to>
                                        <p:strVal val="visible"/>
                                      </p:to>
                                    </p:set>
                                    <p:anim calcmode="lin" valueType="num">
                                      <p:cBhvr additive="base">
                                        <p:cTn id="15" dur="500" fill="hold"/>
                                        <p:tgtEl>
                                          <p:spTgt spid="8202"/>
                                        </p:tgtEl>
                                        <p:attrNameLst>
                                          <p:attrName>ppt_x</p:attrName>
                                        </p:attrNameLst>
                                      </p:cBhvr>
                                      <p:tavLst>
                                        <p:tav tm="0">
                                          <p:val>
                                            <p:strVal val="0-#ppt_w/2"/>
                                          </p:val>
                                        </p:tav>
                                        <p:tav tm="100000">
                                          <p:val>
                                            <p:strVal val="#ppt_x"/>
                                          </p:val>
                                        </p:tav>
                                      </p:tavLst>
                                    </p:anim>
                                    <p:anim calcmode="lin" valueType="num">
                                      <p:cBhvr additive="base">
                                        <p:cTn id="16" dur="500" fill="hold"/>
                                        <p:tgtEl>
                                          <p:spTgt spid="82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203"/>
                                        </p:tgtEl>
                                        <p:attrNameLst>
                                          <p:attrName>style.visibility</p:attrName>
                                        </p:attrNameLst>
                                      </p:cBhvr>
                                      <p:to>
                                        <p:strVal val="visible"/>
                                      </p:to>
                                    </p:set>
                                    <p:anim calcmode="lin" valueType="num">
                                      <p:cBhvr additive="base">
                                        <p:cTn id="21" dur="500" fill="hold"/>
                                        <p:tgtEl>
                                          <p:spTgt spid="8203"/>
                                        </p:tgtEl>
                                        <p:attrNameLst>
                                          <p:attrName>ppt_x</p:attrName>
                                        </p:attrNameLst>
                                      </p:cBhvr>
                                      <p:tavLst>
                                        <p:tav tm="0">
                                          <p:val>
                                            <p:strVal val="0-#ppt_w/2"/>
                                          </p:val>
                                        </p:tav>
                                        <p:tav tm="100000">
                                          <p:val>
                                            <p:strVal val="#ppt_x"/>
                                          </p:val>
                                        </p:tav>
                                      </p:tavLst>
                                    </p:anim>
                                    <p:anim calcmode="lin" valueType="num">
                                      <p:cBhvr additive="base">
                                        <p:cTn id="22" dur="500" fill="hold"/>
                                        <p:tgtEl>
                                          <p:spTgt spid="820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204"/>
                                        </p:tgtEl>
                                        <p:attrNameLst>
                                          <p:attrName>style.visibility</p:attrName>
                                        </p:attrNameLst>
                                      </p:cBhvr>
                                      <p:to>
                                        <p:strVal val="visible"/>
                                      </p:to>
                                    </p:set>
                                    <p:anim calcmode="lin" valueType="num">
                                      <p:cBhvr additive="base">
                                        <p:cTn id="27" dur="500" fill="hold"/>
                                        <p:tgtEl>
                                          <p:spTgt spid="8204"/>
                                        </p:tgtEl>
                                        <p:attrNameLst>
                                          <p:attrName>ppt_x</p:attrName>
                                        </p:attrNameLst>
                                      </p:cBhvr>
                                      <p:tavLst>
                                        <p:tav tm="0">
                                          <p:val>
                                            <p:strVal val="0-#ppt_w/2"/>
                                          </p:val>
                                        </p:tav>
                                        <p:tav tm="100000">
                                          <p:val>
                                            <p:strVal val="#ppt_x"/>
                                          </p:val>
                                        </p:tav>
                                      </p:tavLst>
                                    </p:anim>
                                    <p:anim calcmode="lin" valueType="num">
                                      <p:cBhvr additive="base">
                                        <p:cTn id="28" dur="500" fill="hold"/>
                                        <p:tgtEl>
                                          <p:spTgt spid="8204"/>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8196"/>
                                        </p:tgtEl>
                                        <p:attrNameLst>
                                          <p:attrName>style.visibility</p:attrName>
                                        </p:attrNameLst>
                                      </p:cBhvr>
                                      <p:to>
                                        <p:strVal val="visible"/>
                                      </p:to>
                                    </p:set>
                                    <p:anim calcmode="lin" valueType="num">
                                      <p:cBhvr>
                                        <p:cTn id="33" dur="1000" fill="hold"/>
                                        <p:tgtEl>
                                          <p:spTgt spid="8196"/>
                                        </p:tgtEl>
                                        <p:attrNameLst>
                                          <p:attrName>ppt_w</p:attrName>
                                        </p:attrNameLst>
                                      </p:cBhvr>
                                      <p:tavLst>
                                        <p:tav tm="0">
                                          <p:val>
                                            <p:fltVal val="0"/>
                                          </p:val>
                                        </p:tav>
                                        <p:tav tm="100000">
                                          <p:val>
                                            <p:strVal val="#ppt_w"/>
                                          </p:val>
                                        </p:tav>
                                      </p:tavLst>
                                    </p:anim>
                                    <p:anim calcmode="lin" valueType="num">
                                      <p:cBhvr>
                                        <p:cTn id="34" dur="1000" fill="hold"/>
                                        <p:tgtEl>
                                          <p:spTgt spid="8196"/>
                                        </p:tgtEl>
                                        <p:attrNameLst>
                                          <p:attrName>ppt_h</p:attrName>
                                        </p:attrNameLst>
                                      </p:cBhvr>
                                      <p:tavLst>
                                        <p:tav tm="0">
                                          <p:val>
                                            <p:fltVal val="0"/>
                                          </p:val>
                                        </p:tav>
                                        <p:tav tm="100000">
                                          <p:val>
                                            <p:strVal val="#ppt_h"/>
                                          </p:val>
                                        </p:tav>
                                      </p:tavLst>
                                    </p:anim>
                                    <p:anim calcmode="lin" valueType="num">
                                      <p:cBhvr>
                                        <p:cTn id="35" dur="1000" fill="hold"/>
                                        <p:tgtEl>
                                          <p:spTgt spid="8196"/>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819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8205"/>
                                        </p:tgtEl>
                                        <p:attrNameLst>
                                          <p:attrName>style.visibility</p:attrName>
                                        </p:attrNameLst>
                                      </p:cBhvr>
                                      <p:to>
                                        <p:strVal val="visible"/>
                                      </p:to>
                                    </p:set>
                                    <p:anim calcmode="lin" valueType="num">
                                      <p:cBhvr additive="base">
                                        <p:cTn id="41" dur="500" fill="hold"/>
                                        <p:tgtEl>
                                          <p:spTgt spid="8205"/>
                                        </p:tgtEl>
                                        <p:attrNameLst>
                                          <p:attrName>ppt_x</p:attrName>
                                        </p:attrNameLst>
                                      </p:cBhvr>
                                      <p:tavLst>
                                        <p:tav tm="0">
                                          <p:val>
                                            <p:strVal val="0-#ppt_w/2"/>
                                          </p:val>
                                        </p:tav>
                                        <p:tav tm="100000">
                                          <p:val>
                                            <p:strVal val="#ppt_x"/>
                                          </p:val>
                                        </p:tav>
                                      </p:tavLst>
                                    </p:anim>
                                    <p:anim calcmode="lin" valueType="num">
                                      <p:cBhvr additive="base">
                                        <p:cTn id="42" dur="500" fill="hold"/>
                                        <p:tgtEl>
                                          <p:spTgt spid="8205"/>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5" presetClass="entr" presetSubtype="0" fill="hold" grpId="0" nodeType="clickEffect">
                                  <p:stCondLst>
                                    <p:cond delay="0"/>
                                  </p:stCondLst>
                                  <p:childTnLst>
                                    <p:set>
                                      <p:cBhvr>
                                        <p:cTn id="46" dur="1" fill="hold">
                                          <p:stCondLst>
                                            <p:cond delay="0"/>
                                          </p:stCondLst>
                                        </p:cTn>
                                        <p:tgtEl>
                                          <p:spTgt spid="8197"/>
                                        </p:tgtEl>
                                        <p:attrNameLst>
                                          <p:attrName>style.visibility</p:attrName>
                                        </p:attrNameLst>
                                      </p:cBhvr>
                                      <p:to>
                                        <p:strVal val="visible"/>
                                      </p:to>
                                    </p:set>
                                    <p:anim calcmode="lin" valueType="num">
                                      <p:cBhvr>
                                        <p:cTn id="47" dur="1000" fill="hold"/>
                                        <p:tgtEl>
                                          <p:spTgt spid="8197"/>
                                        </p:tgtEl>
                                        <p:attrNameLst>
                                          <p:attrName>ppt_w</p:attrName>
                                        </p:attrNameLst>
                                      </p:cBhvr>
                                      <p:tavLst>
                                        <p:tav tm="0">
                                          <p:val>
                                            <p:fltVal val="0"/>
                                          </p:val>
                                        </p:tav>
                                        <p:tav tm="100000">
                                          <p:val>
                                            <p:strVal val="#ppt_w"/>
                                          </p:val>
                                        </p:tav>
                                      </p:tavLst>
                                    </p:anim>
                                    <p:anim calcmode="lin" valueType="num">
                                      <p:cBhvr>
                                        <p:cTn id="48" dur="1000" fill="hold"/>
                                        <p:tgtEl>
                                          <p:spTgt spid="8197"/>
                                        </p:tgtEl>
                                        <p:attrNameLst>
                                          <p:attrName>ppt_h</p:attrName>
                                        </p:attrNameLst>
                                      </p:cBhvr>
                                      <p:tavLst>
                                        <p:tav tm="0">
                                          <p:val>
                                            <p:fltVal val="0"/>
                                          </p:val>
                                        </p:tav>
                                        <p:tav tm="100000">
                                          <p:val>
                                            <p:strVal val="#ppt_h"/>
                                          </p:val>
                                        </p:tav>
                                      </p:tavLst>
                                    </p:anim>
                                    <p:anim calcmode="lin" valueType="num">
                                      <p:cBhvr>
                                        <p:cTn id="49" dur="1000" fill="hold"/>
                                        <p:tgtEl>
                                          <p:spTgt spid="8197"/>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819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206"/>
                                        </p:tgtEl>
                                        <p:attrNameLst>
                                          <p:attrName>style.visibility</p:attrName>
                                        </p:attrNameLst>
                                      </p:cBhvr>
                                      <p:to>
                                        <p:strVal val="visible"/>
                                      </p:to>
                                    </p:set>
                                    <p:anim calcmode="lin" valueType="num">
                                      <p:cBhvr additive="base">
                                        <p:cTn id="55" dur="500" fill="hold"/>
                                        <p:tgtEl>
                                          <p:spTgt spid="8206"/>
                                        </p:tgtEl>
                                        <p:attrNameLst>
                                          <p:attrName>ppt_x</p:attrName>
                                        </p:attrNameLst>
                                      </p:cBhvr>
                                      <p:tavLst>
                                        <p:tav tm="0">
                                          <p:val>
                                            <p:strVal val="0-#ppt_w/2"/>
                                          </p:val>
                                        </p:tav>
                                        <p:tav tm="100000">
                                          <p:val>
                                            <p:strVal val="#ppt_x"/>
                                          </p:val>
                                        </p:tav>
                                      </p:tavLst>
                                    </p:anim>
                                    <p:anim calcmode="lin" valueType="num">
                                      <p:cBhvr additive="base">
                                        <p:cTn id="56" dur="500" fill="hold"/>
                                        <p:tgtEl>
                                          <p:spTgt spid="8206"/>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5" presetClass="entr" presetSubtype="0" fill="hold" grpId="0" nodeType="clickEffect">
                                  <p:stCondLst>
                                    <p:cond delay="0"/>
                                  </p:stCondLst>
                                  <p:childTnLst>
                                    <p:set>
                                      <p:cBhvr>
                                        <p:cTn id="60" dur="1" fill="hold">
                                          <p:stCondLst>
                                            <p:cond delay="0"/>
                                          </p:stCondLst>
                                        </p:cTn>
                                        <p:tgtEl>
                                          <p:spTgt spid="8198"/>
                                        </p:tgtEl>
                                        <p:attrNameLst>
                                          <p:attrName>style.visibility</p:attrName>
                                        </p:attrNameLst>
                                      </p:cBhvr>
                                      <p:to>
                                        <p:strVal val="visible"/>
                                      </p:to>
                                    </p:set>
                                    <p:anim calcmode="lin" valueType="num">
                                      <p:cBhvr>
                                        <p:cTn id="61" dur="1000" fill="hold"/>
                                        <p:tgtEl>
                                          <p:spTgt spid="8198"/>
                                        </p:tgtEl>
                                        <p:attrNameLst>
                                          <p:attrName>ppt_w</p:attrName>
                                        </p:attrNameLst>
                                      </p:cBhvr>
                                      <p:tavLst>
                                        <p:tav tm="0">
                                          <p:val>
                                            <p:fltVal val="0"/>
                                          </p:val>
                                        </p:tav>
                                        <p:tav tm="100000">
                                          <p:val>
                                            <p:strVal val="#ppt_w"/>
                                          </p:val>
                                        </p:tav>
                                      </p:tavLst>
                                    </p:anim>
                                    <p:anim calcmode="lin" valueType="num">
                                      <p:cBhvr>
                                        <p:cTn id="62" dur="1000" fill="hold"/>
                                        <p:tgtEl>
                                          <p:spTgt spid="8198"/>
                                        </p:tgtEl>
                                        <p:attrNameLst>
                                          <p:attrName>ppt_h</p:attrName>
                                        </p:attrNameLst>
                                      </p:cBhvr>
                                      <p:tavLst>
                                        <p:tav tm="0">
                                          <p:val>
                                            <p:fltVal val="0"/>
                                          </p:val>
                                        </p:tav>
                                        <p:tav tm="100000">
                                          <p:val>
                                            <p:strVal val="#ppt_h"/>
                                          </p:val>
                                        </p:tav>
                                      </p:tavLst>
                                    </p:anim>
                                    <p:anim calcmode="lin" valueType="num">
                                      <p:cBhvr>
                                        <p:cTn id="63" dur="1000" fill="hold"/>
                                        <p:tgtEl>
                                          <p:spTgt spid="8198"/>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819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8207"/>
                                        </p:tgtEl>
                                        <p:attrNameLst>
                                          <p:attrName>style.visibility</p:attrName>
                                        </p:attrNameLst>
                                      </p:cBhvr>
                                      <p:to>
                                        <p:strVal val="visible"/>
                                      </p:to>
                                    </p:set>
                                    <p:anim calcmode="lin" valueType="num">
                                      <p:cBhvr additive="base">
                                        <p:cTn id="69" dur="500" fill="hold"/>
                                        <p:tgtEl>
                                          <p:spTgt spid="8207"/>
                                        </p:tgtEl>
                                        <p:attrNameLst>
                                          <p:attrName>ppt_x</p:attrName>
                                        </p:attrNameLst>
                                      </p:cBhvr>
                                      <p:tavLst>
                                        <p:tav tm="0">
                                          <p:val>
                                            <p:strVal val="0-#ppt_w/2"/>
                                          </p:val>
                                        </p:tav>
                                        <p:tav tm="100000">
                                          <p:val>
                                            <p:strVal val="#ppt_x"/>
                                          </p:val>
                                        </p:tav>
                                      </p:tavLst>
                                    </p:anim>
                                    <p:anim calcmode="lin" valueType="num">
                                      <p:cBhvr additive="base">
                                        <p:cTn id="70" dur="500" fill="hold"/>
                                        <p:tgtEl>
                                          <p:spTgt spid="8207"/>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5" presetClass="entr" presetSubtype="0" fill="hold" grpId="0" nodeType="clickEffect">
                                  <p:stCondLst>
                                    <p:cond delay="0"/>
                                  </p:stCondLst>
                                  <p:childTnLst>
                                    <p:set>
                                      <p:cBhvr>
                                        <p:cTn id="74" dur="1" fill="hold">
                                          <p:stCondLst>
                                            <p:cond delay="0"/>
                                          </p:stCondLst>
                                        </p:cTn>
                                        <p:tgtEl>
                                          <p:spTgt spid="8199"/>
                                        </p:tgtEl>
                                        <p:attrNameLst>
                                          <p:attrName>style.visibility</p:attrName>
                                        </p:attrNameLst>
                                      </p:cBhvr>
                                      <p:to>
                                        <p:strVal val="visible"/>
                                      </p:to>
                                    </p:set>
                                    <p:anim calcmode="lin" valueType="num">
                                      <p:cBhvr>
                                        <p:cTn id="75" dur="1000" fill="hold"/>
                                        <p:tgtEl>
                                          <p:spTgt spid="8199"/>
                                        </p:tgtEl>
                                        <p:attrNameLst>
                                          <p:attrName>ppt_w</p:attrName>
                                        </p:attrNameLst>
                                      </p:cBhvr>
                                      <p:tavLst>
                                        <p:tav tm="0">
                                          <p:val>
                                            <p:fltVal val="0"/>
                                          </p:val>
                                        </p:tav>
                                        <p:tav tm="100000">
                                          <p:val>
                                            <p:strVal val="#ppt_w"/>
                                          </p:val>
                                        </p:tav>
                                      </p:tavLst>
                                    </p:anim>
                                    <p:anim calcmode="lin" valueType="num">
                                      <p:cBhvr>
                                        <p:cTn id="76" dur="1000" fill="hold"/>
                                        <p:tgtEl>
                                          <p:spTgt spid="8199"/>
                                        </p:tgtEl>
                                        <p:attrNameLst>
                                          <p:attrName>ppt_h</p:attrName>
                                        </p:attrNameLst>
                                      </p:cBhvr>
                                      <p:tavLst>
                                        <p:tav tm="0">
                                          <p:val>
                                            <p:fltVal val="0"/>
                                          </p:val>
                                        </p:tav>
                                        <p:tav tm="100000">
                                          <p:val>
                                            <p:strVal val="#ppt_h"/>
                                          </p:val>
                                        </p:tav>
                                      </p:tavLst>
                                    </p:anim>
                                    <p:anim calcmode="lin" valueType="num">
                                      <p:cBhvr>
                                        <p:cTn id="77" dur="1000" fill="hold"/>
                                        <p:tgtEl>
                                          <p:spTgt spid="8199"/>
                                        </p:tgtEl>
                                        <p:attrNameLst>
                                          <p:attrName>ppt_x</p:attrName>
                                        </p:attrNameLst>
                                      </p:cBhvr>
                                      <p:tavLst>
                                        <p:tav tm="0" fmla="#ppt_x+(cos(-2*pi*(1-$))*-#ppt_x-sin(-2*pi*(1-$))*(1-#ppt_y))*(1-$)">
                                          <p:val>
                                            <p:fltVal val="0"/>
                                          </p:val>
                                        </p:tav>
                                        <p:tav tm="100000">
                                          <p:val>
                                            <p:fltVal val="1"/>
                                          </p:val>
                                        </p:tav>
                                      </p:tavLst>
                                    </p:anim>
                                    <p:anim calcmode="lin" valueType="num">
                                      <p:cBhvr>
                                        <p:cTn id="78" dur="1000" fill="hold"/>
                                        <p:tgtEl>
                                          <p:spTgt spid="819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8208"/>
                                        </p:tgtEl>
                                        <p:attrNameLst>
                                          <p:attrName>style.visibility</p:attrName>
                                        </p:attrNameLst>
                                      </p:cBhvr>
                                      <p:to>
                                        <p:strVal val="visible"/>
                                      </p:to>
                                    </p:set>
                                    <p:anim calcmode="lin" valueType="num">
                                      <p:cBhvr additive="base">
                                        <p:cTn id="83" dur="500" fill="hold"/>
                                        <p:tgtEl>
                                          <p:spTgt spid="8208"/>
                                        </p:tgtEl>
                                        <p:attrNameLst>
                                          <p:attrName>ppt_x</p:attrName>
                                        </p:attrNameLst>
                                      </p:cBhvr>
                                      <p:tavLst>
                                        <p:tav tm="0">
                                          <p:val>
                                            <p:strVal val="0-#ppt_w/2"/>
                                          </p:val>
                                        </p:tav>
                                        <p:tav tm="100000">
                                          <p:val>
                                            <p:strVal val="#ppt_x"/>
                                          </p:val>
                                        </p:tav>
                                      </p:tavLst>
                                    </p:anim>
                                    <p:anim calcmode="lin" valueType="num">
                                      <p:cBhvr additive="base">
                                        <p:cTn id="84" dur="500" fill="hold"/>
                                        <p:tgtEl>
                                          <p:spTgt spid="8208"/>
                                        </p:tgtEl>
                                        <p:attrNameLst>
                                          <p:attrName>ppt_y</p:attrName>
                                        </p:attrNameLst>
                                      </p:cBhvr>
                                      <p:tavLst>
                                        <p:tav tm="0">
                                          <p:val>
                                            <p:strVal val="#ppt_y"/>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5" presetClass="entr" presetSubtype="0" fill="hold" grpId="0" nodeType="clickEffect">
                                  <p:stCondLst>
                                    <p:cond delay="0"/>
                                  </p:stCondLst>
                                  <p:childTnLst>
                                    <p:set>
                                      <p:cBhvr>
                                        <p:cTn id="88" dur="1" fill="hold">
                                          <p:stCondLst>
                                            <p:cond delay="0"/>
                                          </p:stCondLst>
                                        </p:cTn>
                                        <p:tgtEl>
                                          <p:spTgt spid="8200"/>
                                        </p:tgtEl>
                                        <p:attrNameLst>
                                          <p:attrName>style.visibility</p:attrName>
                                        </p:attrNameLst>
                                      </p:cBhvr>
                                      <p:to>
                                        <p:strVal val="visible"/>
                                      </p:to>
                                    </p:set>
                                    <p:anim calcmode="lin" valueType="num">
                                      <p:cBhvr>
                                        <p:cTn id="89" dur="1000" fill="hold"/>
                                        <p:tgtEl>
                                          <p:spTgt spid="8200"/>
                                        </p:tgtEl>
                                        <p:attrNameLst>
                                          <p:attrName>ppt_w</p:attrName>
                                        </p:attrNameLst>
                                      </p:cBhvr>
                                      <p:tavLst>
                                        <p:tav tm="0">
                                          <p:val>
                                            <p:fltVal val="0"/>
                                          </p:val>
                                        </p:tav>
                                        <p:tav tm="100000">
                                          <p:val>
                                            <p:strVal val="#ppt_w"/>
                                          </p:val>
                                        </p:tav>
                                      </p:tavLst>
                                    </p:anim>
                                    <p:anim calcmode="lin" valueType="num">
                                      <p:cBhvr>
                                        <p:cTn id="90" dur="1000" fill="hold"/>
                                        <p:tgtEl>
                                          <p:spTgt spid="8200"/>
                                        </p:tgtEl>
                                        <p:attrNameLst>
                                          <p:attrName>ppt_h</p:attrName>
                                        </p:attrNameLst>
                                      </p:cBhvr>
                                      <p:tavLst>
                                        <p:tav tm="0">
                                          <p:val>
                                            <p:fltVal val="0"/>
                                          </p:val>
                                        </p:tav>
                                        <p:tav tm="100000">
                                          <p:val>
                                            <p:strVal val="#ppt_h"/>
                                          </p:val>
                                        </p:tav>
                                      </p:tavLst>
                                    </p:anim>
                                    <p:anim calcmode="lin" valueType="num">
                                      <p:cBhvr>
                                        <p:cTn id="91" dur="1000" fill="hold"/>
                                        <p:tgtEl>
                                          <p:spTgt spid="8200"/>
                                        </p:tgtEl>
                                        <p:attrNameLst>
                                          <p:attrName>ppt_x</p:attrName>
                                        </p:attrNameLst>
                                      </p:cBhvr>
                                      <p:tavLst>
                                        <p:tav tm="0" fmla="#ppt_x+(cos(-2*pi*(1-$))*-#ppt_x-sin(-2*pi*(1-$))*(1-#ppt_y))*(1-$)">
                                          <p:val>
                                            <p:fltVal val="0"/>
                                          </p:val>
                                        </p:tav>
                                        <p:tav tm="100000">
                                          <p:val>
                                            <p:fltVal val="1"/>
                                          </p:val>
                                        </p:tav>
                                      </p:tavLst>
                                    </p:anim>
                                    <p:anim calcmode="lin" valueType="num">
                                      <p:cBhvr>
                                        <p:cTn id="92" dur="1000" fill="hold"/>
                                        <p:tgtEl>
                                          <p:spTgt spid="82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8211"/>
                                        </p:tgtEl>
                                        <p:attrNameLst>
                                          <p:attrName>style.visibility</p:attrName>
                                        </p:attrNameLst>
                                      </p:cBhvr>
                                      <p:to>
                                        <p:strVal val="visible"/>
                                      </p:to>
                                    </p:set>
                                    <p:anim calcmode="lin" valueType="num">
                                      <p:cBhvr additive="base">
                                        <p:cTn id="97" dur="500" fill="hold"/>
                                        <p:tgtEl>
                                          <p:spTgt spid="8211"/>
                                        </p:tgtEl>
                                        <p:attrNameLst>
                                          <p:attrName>ppt_x</p:attrName>
                                        </p:attrNameLst>
                                      </p:cBhvr>
                                      <p:tavLst>
                                        <p:tav tm="0">
                                          <p:val>
                                            <p:strVal val="#ppt_x"/>
                                          </p:val>
                                        </p:tav>
                                        <p:tav tm="100000">
                                          <p:val>
                                            <p:strVal val="#ppt_x"/>
                                          </p:val>
                                        </p:tav>
                                      </p:tavLst>
                                    </p:anim>
                                    <p:anim calcmode="lin" valueType="num">
                                      <p:cBhvr additive="base">
                                        <p:cTn id="98" dur="500" fill="hold"/>
                                        <p:tgtEl>
                                          <p:spTgt spid="8211"/>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8216"/>
                                        </p:tgtEl>
                                        <p:attrNameLst>
                                          <p:attrName>style.visibility</p:attrName>
                                        </p:attrNameLst>
                                      </p:cBhvr>
                                      <p:to>
                                        <p:strVal val="visible"/>
                                      </p:to>
                                    </p:set>
                                    <p:anim calcmode="lin" valueType="num">
                                      <p:cBhvr additive="base">
                                        <p:cTn id="103" dur="500" fill="hold"/>
                                        <p:tgtEl>
                                          <p:spTgt spid="8216"/>
                                        </p:tgtEl>
                                        <p:attrNameLst>
                                          <p:attrName>ppt_x</p:attrName>
                                        </p:attrNameLst>
                                      </p:cBhvr>
                                      <p:tavLst>
                                        <p:tav tm="0">
                                          <p:val>
                                            <p:strVal val="0-#ppt_w/2"/>
                                          </p:val>
                                        </p:tav>
                                        <p:tav tm="100000">
                                          <p:val>
                                            <p:strVal val="#ppt_x"/>
                                          </p:val>
                                        </p:tav>
                                      </p:tavLst>
                                    </p:anim>
                                    <p:anim calcmode="lin" valueType="num">
                                      <p:cBhvr additive="base">
                                        <p:cTn id="104" dur="500" fill="hold"/>
                                        <p:tgtEl>
                                          <p:spTgt spid="8216"/>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8217"/>
                                        </p:tgtEl>
                                        <p:attrNameLst>
                                          <p:attrName>style.visibility</p:attrName>
                                        </p:attrNameLst>
                                      </p:cBhvr>
                                      <p:to>
                                        <p:strVal val="visible"/>
                                      </p:to>
                                    </p:set>
                                    <p:anim calcmode="lin" valueType="num">
                                      <p:cBhvr additive="base">
                                        <p:cTn id="109" dur="500" fill="hold"/>
                                        <p:tgtEl>
                                          <p:spTgt spid="8217"/>
                                        </p:tgtEl>
                                        <p:attrNameLst>
                                          <p:attrName>ppt_x</p:attrName>
                                        </p:attrNameLst>
                                      </p:cBhvr>
                                      <p:tavLst>
                                        <p:tav tm="0">
                                          <p:val>
                                            <p:strVal val="0-#ppt_w/2"/>
                                          </p:val>
                                        </p:tav>
                                        <p:tav tm="100000">
                                          <p:val>
                                            <p:strVal val="#ppt_x"/>
                                          </p:val>
                                        </p:tav>
                                      </p:tavLst>
                                    </p:anim>
                                    <p:anim calcmode="lin" valueType="num">
                                      <p:cBhvr additive="base">
                                        <p:cTn id="110" dur="500" fill="hold"/>
                                        <p:tgtEl>
                                          <p:spTgt spid="8217"/>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8218"/>
                                        </p:tgtEl>
                                        <p:attrNameLst>
                                          <p:attrName>style.visibility</p:attrName>
                                        </p:attrNameLst>
                                      </p:cBhvr>
                                      <p:to>
                                        <p:strVal val="visible"/>
                                      </p:to>
                                    </p:set>
                                    <p:anim calcmode="lin" valueType="num">
                                      <p:cBhvr additive="base">
                                        <p:cTn id="115" dur="500" fill="hold"/>
                                        <p:tgtEl>
                                          <p:spTgt spid="8218"/>
                                        </p:tgtEl>
                                        <p:attrNameLst>
                                          <p:attrName>ppt_x</p:attrName>
                                        </p:attrNameLst>
                                      </p:cBhvr>
                                      <p:tavLst>
                                        <p:tav tm="0">
                                          <p:val>
                                            <p:strVal val="0-#ppt_w/2"/>
                                          </p:val>
                                        </p:tav>
                                        <p:tav tm="100000">
                                          <p:val>
                                            <p:strVal val="#ppt_x"/>
                                          </p:val>
                                        </p:tav>
                                      </p:tavLst>
                                    </p:anim>
                                    <p:anim calcmode="lin" valueType="num">
                                      <p:cBhvr additive="base">
                                        <p:cTn id="116" dur="500" fill="hold"/>
                                        <p:tgtEl>
                                          <p:spTgt spid="8218"/>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8212"/>
                                        </p:tgtEl>
                                        <p:attrNameLst>
                                          <p:attrName>style.visibility</p:attrName>
                                        </p:attrNameLst>
                                      </p:cBhvr>
                                      <p:to>
                                        <p:strVal val="visible"/>
                                      </p:to>
                                    </p:set>
                                    <p:anim calcmode="lin" valueType="num">
                                      <p:cBhvr additive="base">
                                        <p:cTn id="121" dur="500" fill="hold"/>
                                        <p:tgtEl>
                                          <p:spTgt spid="8212"/>
                                        </p:tgtEl>
                                        <p:attrNameLst>
                                          <p:attrName>ppt_x</p:attrName>
                                        </p:attrNameLst>
                                      </p:cBhvr>
                                      <p:tavLst>
                                        <p:tav tm="0">
                                          <p:val>
                                            <p:strVal val="#ppt_x"/>
                                          </p:val>
                                        </p:tav>
                                        <p:tav tm="100000">
                                          <p:val>
                                            <p:strVal val="#ppt_x"/>
                                          </p:val>
                                        </p:tav>
                                      </p:tavLst>
                                    </p:anim>
                                    <p:anim calcmode="lin" valueType="num">
                                      <p:cBhvr additive="base">
                                        <p:cTn id="122" dur="500" fill="hold"/>
                                        <p:tgtEl>
                                          <p:spTgt spid="8212"/>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8219"/>
                                        </p:tgtEl>
                                        <p:attrNameLst>
                                          <p:attrName>style.visibility</p:attrName>
                                        </p:attrNameLst>
                                      </p:cBhvr>
                                      <p:to>
                                        <p:strVal val="visible"/>
                                      </p:to>
                                    </p:set>
                                    <p:anim calcmode="lin" valueType="num">
                                      <p:cBhvr additive="base">
                                        <p:cTn id="127" dur="500" fill="hold"/>
                                        <p:tgtEl>
                                          <p:spTgt spid="8219"/>
                                        </p:tgtEl>
                                        <p:attrNameLst>
                                          <p:attrName>ppt_x</p:attrName>
                                        </p:attrNameLst>
                                      </p:cBhvr>
                                      <p:tavLst>
                                        <p:tav tm="0">
                                          <p:val>
                                            <p:strVal val="0-#ppt_w/2"/>
                                          </p:val>
                                        </p:tav>
                                        <p:tav tm="100000">
                                          <p:val>
                                            <p:strVal val="#ppt_x"/>
                                          </p:val>
                                        </p:tav>
                                      </p:tavLst>
                                    </p:anim>
                                    <p:anim calcmode="lin" valueType="num">
                                      <p:cBhvr additive="base">
                                        <p:cTn id="128" dur="500" fill="hold"/>
                                        <p:tgtEl>
                                          <p:spTgt spid="8219"/>
                                        </p:tgtEl>
                                        <p:attrNameLst>
                                          <p:attrName>ppt_y</p:attrName>
                                        </p:attrNameLst>
                                      </p:cBhvr>
                                      <p:tavLst>
                                        <p:tav tm="0">
                                          <p:val>
                                            <p:strVal val="#ppt_y"/>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8213"/>
                                        </p:tgtEl>
                                        <p:attrNameLst>
                                          <p:attrName>style.visibility</p:attrName>
                                        </p:attrNameLst>
                                      </p:cBhvr>
                                      <p:to>
                                        <p:strVal val="visible"/>
                                      </p:to>
                                    </p:set>
                                    <p:anim calcmode="lin" valueType="num">
                                      <p:cBhvr additive="base">
                                        <p:cTn id="133" dur="500" fill="hold"/>
                                        <p:tgtEl>
                                          <p:spTgt spid="8213"/>
                                        </p:tgtEl>
                                        <p:attrNameLst>
                                          <p:attrName>ppt_x</p:attrName>
                                        </p:attrNameLst>
                                      </p:cBhvr>
                                      <p:tavLst>
                                        <p:tav tm="0">
                                          <p:val>
                                            <p:strVal val="#ppt_x"/>
                                          </p:val>
                                        </p:tav>
                                        <p:tav tm="100000">
                                          <p:val>
                                            <p:strVal val="#ppt_x"/>
                                          </p:val>
                                        </p:tav>
                                      </p:tavLst>
                                    </p:anim>
                                    <p:anim calcmode="lin" valueType="num">
                                      <p:cBhvr additive="base">
                                        <p:cTn id="134" dur="500" fill="hold"/>
                                        <p:tgtEl>
                                          <p:spTgt spid="8213"/>
                                        </p:tgtEl>
                                        <p:attrNameLst>
                                          <p:attrName>ppt_y</p:attrName>
                                        </p:attrNameLst>
                                      </p:cBhvr>
                                      <p:tavLst>
                                        <p:tav tm="0">
                                          <p:val>
                                            <p:strVal val="1+#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8220"/>
                                        </p:tgtEl>
                                        <p:attrNameLst>
                                          <p:attrName>style.visibility</p:attrName>
                                        </p:attrNameLst>
                                      </p:cBhvr>
                                      <p:to>
                                        <p:strVal val="visible"/>
                                      </p:to>
                                    </p:set>
                                    <p:anim calcmode="lin" valueType="num">
                                      <p:cBhvr additive="base">
                                        <p:cTn id="139" dur="500" fill="hold"/>
                                        <p:tgtEl>
                                          <p:spTgt spid="8220"/>
                                        </p:tgtEl>
                                        <p:attrNameLst>
                                          <p:attrName>ppt_x</p:attrName>
                                        </p:attrNameLst>
                                      </p:cBhvr>
                                      <p:tavLst>
                                        <p:tav tm="0">
                                          <p:val>
                                            <p:strVal val="0-#ppt_w/2"/>
                                          </p:val>
                                        </p:tav>
                                        <p:tav tm="100000">
                                          <p:val>
                                            <p:strVal val="#ppt_x"/>
                                          </p:val>
                                        </p:tav>
                                      </p:tavLst>
                                    </p:anim>
                                    <p:anim calcmode="lin" valueType="num">
                                      <p:cBhvr additive="base">
                                        <p:cTn id="140" dur="500" fill="hold"/>
                                        <p:tgtEl>
                                          <p:spTgt spid="8220"/>
                                        </p:tgtEl>
                                        <p:attrNameLst>
                                          <p:attrName>ppt_y</p:attrName>
                                        </p:attrNameLst>
                                      </p:cBhvr>
                                      <p:tavLst>
                                        <p:tav tm="0">
                                          <p:val>
                                            <p:strVal val="#ppt_y"/>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8214"/>
                                        </p:tgtEl>
                                        <p:attrNameLst>
                                          <p:attrName>style.visibility</p:attrName>
                                        </p:attrNameLst>
                                      </p:cBhvr>
                                      <p:to>
                                        <p:strVal val="visible"/>
                                      </p:to>
                                    </p:set>
                                    <p:anim calcmode="lin" valueType="num">
                                      <p:cBhvr additive="base">
                                        <p:cTn id="145" dur="500" fill="hold"/>
                                        <p:tgtEl>
                                          <p:spTgt spid="8214"/>
                                        </p:tgtEl>
                                        <p:attrNameLst>
                                          <p:attrName>ppt_x</p:attrName>
                                        </p:attrNameLst>
                                      </p:cBhvr>
                                      <p:tavLst>
                                        <p:tav tm="0">
                                          <p:val>
                                            <p:strVal val="#ppt_x"/>
                                          </p:val>
                                        </p:tav>
                                        <p:tav tm="100000">
                                          <p:val>
                                            <p:strVal val="#ppt_x"/>
                                          </p:val>
                                        </p:tav>
                                      </p:tavLst>
                                    </p:anim>
                                    <p:anim calcmode="lin" valueType="num">
                                      <p:cBhvr additive="base">
                                        <p:cTn id="146" dur="500" fill="hold"/>
                                        <p:tgtEl>
                                          <p:spTgt spid="8214"/>
                                        </p:tgtEl>
                                        <p:attrNameLst>
                                          <p:attrName>ppt_y</p:attrName>
                                        </p:attrNameLst>
                                      </p:cBhvr>
                                      <p:tavLst>
                                        <p:tav tm="0">
                                          <p:val>
                                            <p:strVal val="1+#ppt_h/2"/>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8" fill="hold" grpId="0" nodeType="clickEffect">
                                  <p:stCondLst>
                                    <p:cond delay="0"/>
                                  </p:stCondLst>
                                  <p:childTnLst>
                                    <p:set>
                                      <p:cBhvr>
                                        <p:cTn id="150" dur="1" fill="hold">
                                          <p:stCondLst>
                                            <p:cond delay="0"/>
                                          </p:stCondLst>
                                        </p:cTn>
                                        <p:tgtEl>
                                          <p:spTgt spid="8221"/>
                                        </p:tgtEl>
                                        <p:attrNameLst>
                                          <p:attrName>style.visibility</p:attrName>
                                        </p:attrNameLst>
                                      </p:cBhvr>
                                      <p:to>
                                        <p:strVal val="visible"/>
                                      </p:to>
                                    </p:set>
                                    <p:anim calcmode="lin" valueType="num">
                                      <p:cBhvr additive="base">
                                        <p:cTn id="151" dur="500" fill="hold"/>
                                        <p:tgtEl>
                                          <p:spTgt spid="8221"/>
                                        </p:tgtEl>
                                        <p:attrNameLst>
                                          <p:attrName>ppt_x</p:attrName>
                                        </p:attrNameLst>
                                      </p:cBhvr>
                                      <p:tavLst>
                                        <p:tav tm="0">
                                          <p:val>
                                            <p:strVal val="0-#ppt_w/2"/>
                                          </p:val>
                                        </p:tav>
                                        <p:tav tm="100000">
                                          <p:val>
                                            <p:strVal val="#ppt_x"/>
                                          </p:val>
                                        </p:tav>
                                      </p:tavLst>
                                    </p:anim>
                                    <p:anim calcmode="lin" valueType="num">
                                      <p:cBhvr additive="base">
                                        <p:cTn id="152" dur="500" fill="hold"/>
                                        <p:tgtEl>
                                          <p:spTgt spid="8221"/>
                                        </p:tgtEl>
                                        <p:attrNameLst>
                                          <p:attrName>ppt_y</p:attrName>
                                        </p:attrNameLst>
                                      </p:cBhvr>
                                      <p:tavLst>
                                        <p:tav tm="0">
                                          <p:val>
                                            <p:strVal val="#ppt_y"/>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8215"/>
                                        </p:tgtEl>
                                        <p:attrNameLst>
                                          <p:attrName>style.visibility</p:attrName>
                                        </p:attrNameLst>
                                      </p:cBhvr>
                                      <p:to>
                                        <p:strVal val="visible"/>
                                      </p:to>
                                    </p:set>
                                    <p:anim calcmode="lin" valueType="num">
                                      <p:cBhvr additive="base">
                                        <p:cTn id="157" dur="500" fill="hold"/>
                                        <p:tgtEl>
                                          <p:spTgt spid="8215"/>
                                        </p:tgtEl>
                                        <p:attrNameLst>
                                          <p:attrName>ppt_x</p:attrName>
                                        </p:attrNameLst>
                                      </p:cBhvr>
                                      <p:tavLst>
                                        <p:tav tm="0">
                                          <p:val>
                                            <p:strVal val="#ppt_x"/>
                                          </p:val>
                                        </p:tav>
                                        <p:tav tm="100000">
                                          <p:val>
                                            <p:strVal val="#ppt_x"/>
                                          </p:val>
                                        </p:tav>
                                      </p:tavLst>
                                    </p:anim>
                                    <p:anim calcmode="lin" valueType="num">
                                      <p:cBhvr additive="base">
                                        <p:cTn id="158" dur="500" fill="hold"/>
                                        <p:tgtEl>
                                          <p:spTgt spid="82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autoUpdateAnimBg="0"/>
      <p:bldP spid="8196" grpId="0" animBg="1" autoUpdateAnimBg="0"/>
      <p:bldP spid="8197" grpId="0" animBg="1" autoUpdateAnimBg="0"/>
      <p:bldP spid="8198" grpId="0" animBg="1" autoUpdateAnimBg="0"/>
      <p:bldP spid="8199" grpId="0" animBg="1" autoUpdateAnimBg="0"/>
      <p:bldP spid="8200" grpId="0" animBg="1" autoUpdateAnimBg="0"/>
      <p:bldP spid="8202" grpId="0" animBg="1"/>
      <p:bldP spid="8203" grpId="0" animBg="1"/>
      <p:bldP spid="8204" grpId="0" animBg="1"/>
      <p:bldP spid="8205" grpId="0" animBg="1"/>
      <p:bldP spid="8206" grpId="0" animBg="1"/>
      <p:bldP spid="8207" grpId="0" animBg="1"/>
      <p:bldP spid="8208" grpId="0" animBg="1"/>
      <p:bldP spid="8211" grpId="0" animBg="1" autoUpdateAnimBg="0"/>
      <p:bldP spid="8212" grpId="0" animBg="1" autoUpdateAnimBg="0"/>
      <p:bldP spid="8213" grpId="0" animBg="1" autoUpdateAnimBg="0"/>
      <p:bldP spid="8214" grpId="0" animBg="1" autoUpdateAnimBg="0"/>
      <p:bldP spid="8215" grpId="0" animBg="1" autoUpdateAnimBg="0"/>
      <p:bldP spid="8216" grpId="0" animBg="1"/>
      <p:bldP spid="8217" grpId="0" animBg="1"/>
      <p:bldP spid="8218" grpId="0" animBg="1"/>
      <p:bldP spid="8219" grpId="0" animBg="1"/>
      <p:bldP spid="8220" grpId="0" animBg="1"/>
      <p:bldP spid="82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1447800" y="609600"/>
            <a:ext cx="7372350" cy="1066800"/>
          </a:xfrm>
          <a:prstGeom prst="rect">
            <a:avLst/>
          </a:prstGeom>
          <a:solidFill>
            <a:srgbClr val="CCCCFF"/>
          </a:solidFill>
          <a:ln>
            <a:noFill/>
          </a:ln>
          <a:effectLst/>
          <a:scene3d>
            <a:camera prst="legacyObliqueTopLeft"/>
            <a:lightRig rig="legacyFlat3" dir="t"/>
          </a:scene3d>
          <a:sp3d extrusionH="430200" prstMaterial="legacyMatte">
            <a:bevelT w="13500" h="13500" prst="angle"/>
            <a:bevelB w="13500" h="13500" prst="angle"/>
            <a:extrusionClr>
              <a:srgbClr val="CCC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3200">
                <a:solidFill>
                  <a:srgbClr val="0000CC"/>
                </a:solidFill>
              </a:rPr>
              <a:t>Г.4.</a:t>
            </a:r>
            <a:r>
              <a:rPr lang="bg-BG" sz="3200">
                <a:solidFill>
                  <a:srgbClr val="CC3300"/>
                </a:solidFill>
              </a:rPr>
              <a:t> Еволюция на </a:t>
            </a:r>
            <a:r>
              <a:rPr lang="bg-BG" sz="3200" smtClean="0">
                <a:solidFill>
                  <a:srgbClr val="CC3300"/>
                </a:solidFill>
              </a:rPr>
              <a:t>АОИИ </a:t>
            </a:r>
            <a:r>
              <a:rPr lang="bg-BG" sz="3200">
                <a:solidFill>
                  <a:srgbClr val="CC3300"/>
                </a:solidFill>
              </a:rPr>
              <a:t>към </a:t>
            </a:r>
            <a:r>
              <a:rPr lang="en-US" sz="3200">
                <a:solidFill>
                  <a:srgbClr val="CC3300"/>
                </a:solidFill>
              </a:rPr>
              <a:t>ERP Systems</a:t>
            </a:r>
            <a:endParaRPr lang="en-GB" sz="3200">
              <a:solidFill>
                <a:srgbClr val="CC3300"/>
              </a:solidFill>
            </a:endParaRPr>
          </a:p>
        </p:txBody>
      </p:sp>
      <p:sp>
        <p:nvSpPr>
          <p:cNvPr id="9220" name="Text Box 4"/>
          <p:cNvSpPr txBox="1">
            <a:spLocks noChangeArrowheads="1"/>
          </p:cNvSpPr>
          <p:nvPr/>
        </p:nvSpPr>
        <p:spPr bwMode="auto">
          <a:xfrm>
            <a:off x="2209800" y="2438400"/>
            <a:ext cx="6096000" cy="1373188"/>
          </a:xfrm>
          <a:prstGeom prst="rect">
            <a:avLst/>
          </a:prstGeom>
          <a:solidFill>
            <a:srgbClr val="99FFCC"/>
          </a:solidFill>
          <a:ln>
            <a:noFill/>
          </a:ln>
          <a:effectLst/>
          <a:scene3d>
            <a:camera prst="legacyObliqueTopLeft"/>
            <a:lightRig rig="legacyFlat3" dir="t"/>
          </a:scene3d>
          <a:sp3d extrusionH="430200" prstMaterial="legacyMatte">
            <a:bevelT w="13500" h="13500" prst="angle"/>
            <a:bevelB w="13500" h="13500" prst="angle"/>
            <a:extrusionClr>
              <a:srgbClr val="99FFCC"/>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2800">
                <a:solidFill>
                  <a:srgbClr val="0000CC"/>
                </a:solidFill>
              </a:rPr>
              <a:t>4</a:t>
            </a:r>
            <a:r>
              <a:rPr lang="bg-BG" sz="2800">
                <a:solidFill>
                  <a:srgbClr val="0000CC"/>
                </a:solidFill>
              </a:rPr>
              <a:t>.1.</a:t>
            </a:r>
            <a:r>
              <a:rPr lang="bg-BG" sz="2800"/>
              <a:t> Надграждане на ядрото (</a:t>
            </a:r>
            <a:r>
              <a:rPr lang="bg-BG" sz="2800" smtClean="0"/>
              <a:t>АОИИ</a:t>
            </a:r>
            <a:r>
              <a:rPr lang="bg-BG" sz="2800"/>
              <a:t>) с модулите, характерни за </a:t>
            </a:r>
            <a:r>
              <a:rPr lang="en-US" sz="2800"/>
              <a:t>ERP Systems.</a:t>
            </a:r>
            <a:endParaRPr lang="en-GB" sz="2800"/>
          </a:p>
        </p:txBody>
      </p:sp>
      <p:sp>
        <p:nvSpPr>
          <p:cNvPr id="9222" name="Text Box 6"/>
          <p:cNvSpPr txBox="1">
            <a:spLocks noChangeArrowheads="1"/>
          </p:cNvSpPr>
          <p:nvPr/>
        </p:nvSpPr>
        <p:spPr bwMode="auto">
          <a:xfrm>
            <a:off x="8412163" y="4384675"/>
            <a:ext cx="2444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bg-BG" b="0"/>
          </a:p>
        </p:txBody>
      </p:sp>
      <p:sp>
        <p:nvSpPr>
          <p:cNvPr id="9223" name="Text Box 7"/>
          <p:cNvSpPr txBox="1">
            <a:spLocks noChangeArrowheads="1"/>
          </p:cNvSpPr>
          <p:nvPr/>
        </p:nvSpPr>
        <p:spPr bwMode="auto">
          <a:xfrm>
            <a:off x="2209800" y="4572000"/>
            <a:ext cx="6096000" cy="1373188"/>
          </a:xfrm>
          <a:prstGeom prst="rect">
            <a:avLst/>
          </a:prstGeom>
          <a:solidFill>
            <a:srgbClr val="66FFFF"/>
          </a:solidFill>
          <a:ln>
            <a:noFill/>
          </a:ln>
          <a:effectLst/>
          <a:scene3d>
            <a:camera prst="legacyObliqueTopLeft"/>
            <a:lightRig rig="legacyFlat3" dir="t"/>
          </a:scene3d>
          <a:sp3d extrusionH="430200" prstMaterial="legacyMatte">
            <a:bevelT w="13500" h="13500" prst="angle"/>
            <a:bevelB w="13500" h="13500" prst="angle"/>
            <a:extrusionClr>
              <a:srgbClr val="66FF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2800">
                <a:solidFill>
                  <a:srgbClr val="0000CC"/>
                </a:solidFill>
              </a:rPr>
              <a:t>4.2.</a:t>
            </a:r>
            <a:r>
              <a:rPr lang="bg-BG" sz="2800"/>
              <a:t> Интеграция на надграденото ядро (</a:t>
            </a:r>
            <a:r>
              <a:rPr lang="en-US" sz="2800"/>
              <a:t>ERP Systems)</a:t>
            </a:r>
            <a:r>
              <a:rPr lang="bg-BG" sz="2800"/>
              <a:t> с модулите на </a:t>
            </a:r>
            <a:r>
              <a:rPr lang="en-US" sz="2800"/>
              <a:t>Business Intelligence.</a:t>
            </a:r>
            <a:endParaRPr lang="en-GB" sz="2800"/>
          </a:p>
        </p:txBody>
      </p:sp>
      <p:sp>
        <p:nvSpPr>
          <p:cNvPr id="9224" name="Rectangle 8"/>
          <p:cNvSpPr>
            <a:spLocks noChangeArrowheads="1"/>
          </p:cNvSpPr>
          <p:nvPr/>
        </p:nvSpPr>
        <p:spPr bwMode="auto">
          <a:xfrm>
            <a:off x="304801" y="6248400"/>
            <a:ext cx="2394992"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
        <p:nvSpPr>
          <p:cNvPr id="9225" name="Line 9"/>
          <p:cNvSpPr>
            <a:spLocks noChangeShapeType="1"/>
          </p:cNvSpPr>
          <p:nvPr/>
        </p:nvSpPr>
        <p:spPr bwMode="auto">
          <a:xfrm flipH="1">
            <a:off x="457200" y="1066800"/>
            <a:ext cx="838200" cy="0"/>
          </a:xfrm>
          <a:prstGeom prst="line">
            <a:avLst/>
          </a:prstGeom>
          <a:noFill/>
          <a:ln w="571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9226" name="Line 10"/>
          <p:cNvSpPr>
            <a:spLocks noChangeShapeType="1"/>
          </p:cNvSpPr>
          <p:nvPr/>
        </p:nvSpPr>
        <p:spPr bwMode="auto">
          <a:xfrm>
            <a:off x="457200" y="1066800"/>
            <a:ext cx="0" cy="4343400"/>
          </a:xfrm>
          <a:prstGeom prst="line">
            <a:avLst/>
          </a:prstGeom>
          <a:noFill/>
          <a:ln w="5715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9227" name="Line 11"/>
          <p:cNvSpPr>
            <a:spLocks noChangeShapeType="1"/>
          </p:cNvSpPr>
          <p:nvPr/>
        </p:nvSpPr>
        <p:spPr bwMode="auto">
          <a:xfrm>
            <a:off x="457200" y="3048000"/>
            <a:ext cx="1676400" cy="0"/>
          </a:xfrm>
          <a:prstGeom prst="line">
            <a:avLst/>
          </a:prstGeom>
          <a:noFill/>
          <a:ln w="5715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9229" name="Line 13"/>
          <p:cNvSpPr>
            <a:spLocks noChangeShapeType="1"/>
          </p:cNvSpPr>
          <p:nvPr/>
        </p:nvSpPr>
        <p:spPr bwMode="auto">
          <a:xfrm>
            <a:off x="457200" y="5410200"/>
            <a:ext cx="1600200" cy="0"/>
          </a:xfrm>
          <a:prstGeom prst="line">
            <a:avLst/>
          </a:prstGeom>
          <a:noFill/>
          <a:ln w="5715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p:cTn id="7" dur="5000" fill="hold"/>
                                        <p:tgtEl>
                                          <p:spTgt spid="9219"/>
                                        </p:tgtEl>
                                        <p:attrNameLst>
                                          <p:attrName>ppt_w</p:attrName>
                                        </p:attrNameLst>
                                      </p:cBhvr>
                                      <p:tavLst>
                                        <p:tav tm="0" fmla="#ppt_w*sin(2.5*pi*$)">
                                          <p:val>
                                            <p:fltVal val="0"/>
                                          </p:val>
                                        </p:tav>
                                        <p:tav tm="100000">
                                          <p:val>
                                            <p:fltVal val="1"/>
                                          </p:val>
                                        </p:tav>
                                      </p:tavLst>
                                    </p:anim>
                                    <p:anim calcmode="lin" valueType="num">
                                      <p:cBhvr>
                                        <p:cTn id="8" dur="5000" fill="hold"/>
                                        <p:tgtEl>
                                          <p:spTgt spid="9219"/>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25"/>
                                        </p:tgtEl>
                                        <p:attrNameLst>
                                          <p:attrName>style.visibility</p:attrName>
                                        </p:attrNameLst>
                                      </p:cBhvr>
                                      <p:to>
                                        <p:strVal val="visible"/>
                                      </p:to>
                                    </p:set>
                                    <p:anim calcmode="lin" valueType="num">
                                      <p:cBhvr additive="base">
                                        <p:cTn id="13" dur="500" fill="hold"/>
                                        <p:tgtEl>
                                          <p:spTgt spid="9225"/>
                                        </p:tgtEl>
                                        <p:attrNameLst>
                                          <p:attrName>ppt_x</p:attrName>
                                        </p:attrNameLst>
                                      </p:cBhvr>
                                      <p:tavLst>
                                        <p:tav tm="0">
                                          <p:val>
                                            <p:strVal val="0-#ppt_w/2"/>
                                          </p:val>
                                        </p:tav>
                                        <p:tav tm="100000">
                                          <p:val>
                                            <p:strVal val="#ppt_x"/>
                                          </p:val>
                                        </p:tav>
                                      </p:tavLst>
                                    </p:anim>
                                    <p:anim calcmode="lin" valueType="num">
                                      <p:cBhvr additive="base">
                                        <p:cTn id="14" dur="500" fill="hold"/>
                                        <p:tgtEl>
                                          <p:spTgt spid="92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26"/>
                                        </p:tgtEl>
                                        <p:attrNameLst>
                                          <p:attrName>style.visibility</p:attrName>
                                        </p:attrNameLst>
                                      </p:cBhvr>
                                      <p:to>
                                        <p:strVal val="visible"/>
                                      </p:to>
                                    </p:set>
                                    <p:anim calcmode="lin" valueType="num">
                                      <p:cBhvr additive="base">
                                        <p:cTn id="19" dur="500" fill="hold"/>
                                        <p:tgtEl>
                                          <p:spTgt spid="9226"/>
                                        </p:tgtEl>
                                        <p:attrNameLst>
                                          <p:attrName>ppt_x</p:attrName>
                                        </p:attrNameLst>
                                      </p:cBhvr>
                                      <p:tavLst>
                                        <p:tav tm="0">
                                          <p:val>
                                            <p:strVal val="0-#ppt_w/2"/>
                                          </p:val>
                                        </p:tav>
                                        <p:tav tm="100000">
                                          <p:val>
                                            <p:strVal val="#ppt_x"/>
                                          </p:val>
                                        </p:tav>
                                      </p:tavLst>
                                    </p:anim>
                                    <p:anim calcmode="lin" valueType="num">
                                      <p:cBhvr additive="base">
                                        <p:cTn id="20" dur="500" fill="hold"/>
                                        <p:tgtEl>
                                          <p:spTgt spid="922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27"/>
                                        </p:tgtEl>
                                        <p:attrNameLst>
                                          <p:attrName>style.visibility</p:attrName>
                                        </p:attrNameLst>
                                      </p:cBhvr>
                                      <p:to>
                                        <p:strVal val="visible"/>
                                      </p:to>
                                    </p:set>
                                    <p:anim calcmode="lin" valueType="num">
                                      <p:cBhvr additive="base">
                                        <p:cTn id="25" dur="500" fill="hold"/>
                                        <p:tgtEl>
                                          <p:spTgt spid="9227"/>
                                        </p:tgtEl>
                                        <p:attrNameLst>
                                          <p:attrName>ppt_x</p:attrName>
                                        </p:attrNameLst>
                                      </p:cBhvr>
                                      <p:tavLst>
                                        <p:tav tm="0">
                                          <p:val>
                                            <p:strVal val="0-#ppt_w/2"/>
                                          </p:val>
                                        </p:tav>
                                        <p:tav tm="100000">
                                          <p:val>
                                            <p:strVal val="#ppt_x"/>
                                          </p:val>
                                        </p:tav>
                                      </p:tavLst>
                                    </p:anim>
                                    <p:anim calcmode="lin" valueType="num">
                                      <p:cBhvr additive="base">
                                        <p:cTn id="26" dur="500" fill="hold"/>
                                        <p:tgtEl>
                                          <p:spTgt spid="922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9220"/>
                                        </p:tgtEl>
                                        <p:attrNameLst>
                                          <p:attrName>style.visibility</p:attrName>
                                        </p:attrNameLst>
                                      </p:cBhvr>
                                      <p:to>
                                        <p:strVal val="visible"/>
                                      </p:to>
                                    </p:set>
                                    <p:anim calcmode="lin" valueType="num">
                                      <p:cBhvr>
                                        <p:cTn id="31" dur="1000" fill="hold"/>
                                        <p:tgtEl>
                                          <p:spTgt spid="9220"/>
                                        </p:tgtEl>
                                        <p:attrNameLst>
                                          <p:attrName>ppt_w</p:attrName>
                                        </p:attrNameLst>
                                      </p:cBhvr>
                                      <p:tavLst>
                                        <p:tav tm="0">
                                          <p:val>
                                            <p:fltVal val="0"/>
                                          </p:val>
                                        </p:tav>
                                        <p:tav tm="100000">
                                          <p:val>
                                            <p:strVal val="#ppt_w"/>
                                          </p:val>
                                        </p:tav>
                                      </p:tavLst>
                                    </p:anim>
                                    <p:anim calcmode="lin" valueType="num">
                                      <p:cBhvr>
                                        <p:cTn id="32" dur="1000" fill="hold"/>
                                        <p:tgtEl>
                                          <p:spTgt spid="9220"/>
                                        </p:tgtEl>
                                        <p:attrNameLst>
                                          <p:attrName>ppt_h</p:attrName>
                                        </p:attrNameLst>
                                      </p:cBhvr>
                                      <p:tavLst>
                                        <p:tav tm="0">
                                          <p:val>
                                            <p:fltVal val="0"/>
                                          </p:val>
                                        </p:tav>
                                        <p:tav tm="100000">
                                          <p:val>
                                            <p:strVal val="#ppt_h"/>
                                          </p:val>
                                        </p:tav>
                                      </p:tavLst>
                                    </p:anim>
                                    <p:anim calcmode="lin" valueType="num">
                                      <p:cBhvr>
                                        <p:cTn id="33" dur="1000" fill="hold"/>
                                        <p:tgtEl>
                                          <p:spTgt spid="922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922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9229"/>
                                        </p:tgtEl>
                                        <p:attrNameLst>
                                          <p:attrName>style.visibility</p:attrName>
                                        </p:attrNameLst>
                                      </p:cBhvr>
                                      <p:to>
                                        <p:strVal val="visible"/>
                                      </p:to>
                                    </p:set>
                                    <p:anim calcmode="lin" valueType="num">
                                      <p:cBhvr additive="base">
                                        <p:cTn id="39" dur="500" fill="hold"/>
                                        <p:tgtEl>
                                          <p:spTgt spid="9229"/>
                                        </p:tgtEl>
                                        <p:attrNameLst>
                                          <p:attrName>ppt_x</p:attrName>
                                        </p:attrNameLst>
                                      </p:cBhvr>
                                      <p:tavLst>
                                        <p:tav tm="0">
                                          <p:val>
                                            <p:strVal val="0-#ppt_w/2"/>
                                          </p:val>
                                        </p:tav>
                                        <p:tav tm="100000">
                                          <p:val>
                                            <p:strVal val="#ppt_x"/>
                                          </p:val>
                                        </p:tav>
                                      </p:tavLst>
                                    </p:anim>
                                    <p:anim calcmode="lin" valueType="num">
                                      <p:cBhvr additive="base">
                                        <p:cTn id="40" dur="500" fill="hold"/>
                                        <p:tgtEl>
                                          <p:spTgt spid="9229"/>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9223"/>
                                        </p:tgtEl>
                                        <p:attrNameLst>
                                          <p:attrName>style.visibility</p:attrName>
                                        </p:attrNameLst>
                                      </p:cBhvr>
                                      <p:to>
                                        <p:strVal val="visible"/>
                                      </p:to>
                                    </p:set>
                                    <p:anim calcmode="lin" valueType="num">
                                      <p:cBhvr>
                                        <p:cTn id="45" dur="1000" fill="hold"/>
                                        <p:tgtEl>
                                          <p:spTgt spid="9223"/>
                                        </p:tgtEl>
                                        <p:attrNameLst>
                                          <p:attrName>ppt_w</p:attrName>
                                        </p:attrNameLst>
                                      </p:cBhvr>
                                      <p:tavLst>
                                        <p:tav tm="0">
                                          <p:val>
                                            <p:fltVal val="0"/>
                                          </p:val>
                                        </p:tav>
                                        <p:tav tm="100000">
                                          <p:val>
                                            <p:strVal val="#ppt_w"/>
                                          </p:val>
                                        </p:tav>
                                      </p:tavLst>
                                    </p:anim>
                                    <p:anim calcmode="lin" valueType="num">
                                      <p:cBhvr>
                                        <p:cTn id="46" dur="1000" fill="hold"/>
                                        <p:tgtEl>
                                          <p:spTgt spid="9223"/>
                                        </p:tgtEl>
                                        <p:attrNameLst>
                                          <p:attrName>ppt_h</p:attrName>
                                        </p:attrNameLst>
                                      </p:cBhvr>
                                      <p:tavLst>
                                        <p:tav tm="0">
                                          <p:val>
                                            <p:fltVal val="0"/>
                                          </p:val>
                                        </p:tav>
                                        <p:tav tm="100000">
                                          <p:val>
                                            <p:strVal val="#ppt_h"/>
                                          </p:val>
                                        </p:tav>
                                      </p:tavLst>
                                    </p:anim>
                                    <p:anim calcmode="lin" valueType="num">
                                      <p:cBhvr>
                                        <p:cTn id="47" dur="1000" fill="hold"/>
                                        <p:tgtEl>
                                          <p:spTgt spid="9223"/>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922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nimBg="1" autoUpdateAnimBg="0"/>
      <p:bldP spid="9220" grpId="0" animBg="1" autoUpdateAnimBg="0"/>
      <p:bldP spid="9223" grpId="0" animBg="1" autoUpdateAnimBg="0"/>
      <p:bldP spid="9225" grpId="0" animBg="1"/>
      <p:bldP spid="9226" grpId="0" animBg="1"/>
      <p:bldP spid="9227" grpId="0" animBg="1"/>
      <p:bldP spid="922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590800" y="609600"/>
            <a:ext cx="6019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bg-BG" sz="3200" b="0"/>
          </a:p>
        </p:txBody>
      </p:sp>
      <p:sp>
        <p:nvSpPr>
          <p:cNvPr id="10243" name="Text Box 3"/>
          <p:cNvSpPr txBox="1">
            <a:spLocks noChangeArrowheads="1"/>
          </p:cNvSpPr>
          <p:nvPr/>
        </p:nvSpPr>
        <p:spPr bwMode="auto">
          <a:xfrm>
            <a:off x="1981200" y="381000"/>
            <a:ext cx="6553200" cy="830997"/>
          </a:xfrm>
          <a:prstGeom prst="rect">
            <a:avLst/>
          </a:prstGeom>
          <a:solidFill>
            <a:srgbClr val="66FFFF"/>
          </a:solidFill>
          <a:ln>
            <a:noFill/>
          </a:ln>
          <a:effectLst/>
          <a:scene3d>
            <a:camera prst="legacyObliqueTopLeft"/>
            <a:lightRig rig="legacyFlat3" dir="t"/>
          </a:scene3d>
          <a:sp3d extrusionH="430200" prstMaterial="legacyMatte">
            <a:bevelT w="13500" h="13500" prst="angle"/>
            <a:bevelB w="13500" h="13500" prst="angle"/>
            <a:extrusionClr>
              <a:srgbClr val="66FF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a:solidFill>
                  <a:srgbClr val="0000CC"/>
                </a:solidFill>
              </a:rPr>
              <a:t>Г.5.</a:t>
            </a:r>
            <a:r>
              <a:rPr lang="bg-BG">
                <a:solidFill>
                  <a:srgbClr val="993300"/>
                </a:solidFill>
              </a:rPr>
              <a:t> Интеграция на </a:t>
            </a:r>
            <a:r>
              <a:rPr lang="bg-BG" smtClean="0">
                <a:solidFill>
                  <a:srgbClr val="993300"/>
                </a:solidFill>
              </a:rPr>
              <a:t>АОИИ </a:t>
            </a:r>
            <a:r>
              <a:rPr lang="bg-BG">
                <a:solidFill>
                  <a:srgbClr val="993300"/>
                </a:solidFill>
              </a:rPr>
              <a:t>с платформите за </a:t>
            </a:r>
            <a:br>
              <a:rPr lang="bg-BG">
                <a:solidFill>
                  <a:srgbClr val="993300"/>
                </a:solidFill>
              </a:rPr>
            </a:br>
            <a:r>
              <a:rPr lang="en-US">
                <a:solidFill>
                  <a:srgbClr val="993300"/>
                </a:solidFill>
              </a:rPr>
              <a:t>E-Business </a:t>
            </a:r>
            <a:r>
              <a:rPr lang="bg-BG">
                <a:solidFill>
                  <a:srgbClr val="993300"/>
                </a:solidFill>
              </a:rPr>
              <a:t>и </a:t>
            </a:r>
            <a:r>
              <a:rPr lang="en-US">
                <a:solidFill>
                  <a:srgbClr val="993300"/>
                </a:solidFill>
              </a:rPr>
              <a:t>M-Business.</a:t>
            </a:r>
            <a:endParaRPr lang="en-GB">
              <a:solidFill>
                <a:srgbClr val="993300"/>
              </a:solidFill>
            </a:endParaRPr>
          </a:p>
        </p:txBody>
      </p:sp>
      <p:sp>
        <p:nvSpPr>
          <p:cNvPr id="10244" name="Text Box 4"/>
          <p:cNvSpPr txBox="1">
            <a:spLocks noChangeArrowheads="1"/>
          </p:cNvSpPr>
          <p:nvPr/>
        </p:nvSpPr>
        <p:spPr bwMode="auto">
          <a:xfrm>
            <a:off x="1676400" y="1752600"/>
            <a:ext cx="2133600" cy="457200"/>
          </a:xfrm>
          <a:prstGeom prst="rect">
            <a:avLst/>
          </a:prstGeom>
          <a:solidFill>
            <a:srgbClr val="00CC00"/>
          </a:solidFill>
          <a:ln>
            <a:noFill/>
          </a:ln>
          <a:effectLst/>
          <a:scene3d>
            <a:camera prst="legacyObliqueTopLeft"/>
            <a:lightRig rig="legacyFlat3" dir="t"/>
          </a:scene3d>
          <a:sp3d extrusionH="430200" prstMaterial="legacyMatte">
            <a:bevelT w="13500" h="13500" prst="angle"/>
            <a:bevelB w="13500" h="13500" prst="angle"/>
            <a:extrusionClr>
              <a:srgbClr val="00CC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t>E-Marketing</a:t>
            </a:r>
            <a:endParaRPr lang="en-GB"/>
          </a:p>
        </p:txBody>
      </p:sp>
      <p:sp>
        <p:nvSpPr>
          <p:cNvPr id="10245" name="Text Box 5"/>
          <p:cNvSpPr txBox="1">
            <a:spLocks noChangeArrowheads="1"/>
          </p:cNvSpPr>
          <p:nvPr/>
        </p:nvSpPr>
        <p:spPr bwMode="auto">
          <a:xfrm>
            <a:off x="1600200" y="2514600"/>
            <a:ext cx="2362200" cy="822325"/>
          </a:xfrm>
          <a:prstGeom prst="rect">
            <a:avLst/>
          </a:prstGeom>
          <a:solidFill>
            <a:srgbClr val="FF6699"/>
          </a:solidFill>
          <a:ln>
            <a:noFill/>
          </a:ln>
          <a:effectLst/>
          <a:scene3d>
            <a:camera prst="legacyObliqueTopLeft"/>
            <a:lightRig rig="legacyFlat3" dir="t"/>
          </a:scene3d>
          <a:sp3d extrusionH="430200" prstMaterial="legacyMatte">
            <a:bevelT w="13500" h="13500" prst="angle"/>
            <a:bevelB w="13500" h="13500" prst="angle"/>
            <a:extrusionClr>
              <a:srgbClr val="FF66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t>E-Commerce</a:t>
            </a:r>
            <a:br>
              <a:rPr lang="en-US"/>
            </a:br>
            <a:r>
              <a:rPr lang="en-US"/>
              <a:t>M-Commerce</a:t>
            </a:r>
            <a:endParaRPr lang="en-GB"/>
          </a:p>
        </p:txBody>
      </p:sp>
      <p:sp>
        <p:nvSpPr>
          <p:cNvPr id="10246" name="Text Box 6"/>
          <p:cNvSpPr txBox="1">
            <a:spLocks noChangeArrowheads="1"/>
          </p:cNvSpPr>
          <p:nvPr/>
        </p:nvSpPr>
        <p:spPr bwMode="auto">
          <a:xfrm>
            <a:off x="1600200" y="3657600"/>
            <a:ext cx="2362200" cy="822325"/>
          </a:xfrm>
          <a:prstGeom prst="rect">
            <a:avLst/>
          </a:prstGeom>
          <a:solidFill>
            <a:srgbClr val="FFFF99"/>
          </a:solidFill>
          <a:ln>
            <a:noFill/>
          </a:ln>
          <a:effectLst/>
          <a:scene3d>
            <a:camera prst="legacyObliqueTopLeft"/>
            <a:lightRig rig="legacyFlat3" dir="t"/>
          </a:scene3d>
          <a:sp3d extrusionH="430200" prstMaterial="legacyMatte">
            <a:bevelT w="13500" h="13500" prst="angle"/>
            <a:bevelB w="13500" h="13500" prst="angle"/>
            <a:extrusionClr>
              <a:srgbClr val="FFFF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t>E-Banking</a:t>
            </a:r>
            <a:br>
              <a:rPr lang="en-US"/>
            </a:br>
            <a:r>
              <a:rPr lang="en-US"/>
              <a:t>M-Banking</a:t>
            </a:r>
            <a:endParaRPr lang="en-GB"/>
          </a:p>
        </p:txBody>
      </p:sp>
      <p:sp>
        <p:nvSpPr>
          <p:cNvPr id="10247" name="Text Box 7"/>
          <p:cNvSpPr txBox="1">
            <a:spLocks noChangeArrowheads="1"/>
          </p:cNvSpPr>
          <p:nvPr/>
        </p:nvSpPr>
        <p:spPr bwMode="auto">
          <a:xfrm>
            <a:off x="1600200" y="4800600"/>
            <a:ext cx="2362200" cy="457200"/>
          </a:xfrm>
          <a:prstGeom prst="rect">
            <a:avLst/>
          </a:prstGeom>
          <a:solidFill>
            <a:srgbClr val="66FFFF"/>
          </a:solidFill>
          <a:ln>
            <a:noFill/>
          </a:ln>
          <a:effectLst/>
          <a:scene3d>
            <a:camera prst="legacyObliqueTopLeft"/>
            <a:lightRig rig="legacyFlat3" dir="t"/>
          </a:scene3d>
          <a:sp3d extrusionH="430200" prstMaterial="legacyMatte">
            <a:bevelT w="13500" h="13500" prst="angle"/>
            <a:bevelB w="13500" h="13500" prst="angle"/>
            <a:extrusionClr>
              <a:srgbClr val="66FF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t>E-Pay/M-Pay</a:t>
            </a:r>
            <a:endParaRPr lang="en-GB"/>
          </a:p>
        </p:txBody>
      </p:sp>
      <p:sp>
        <p:nvSpPr>
          <p:cNvPr id="10248" name="Text Box 8"/>
          <p:cNvSpPr txBox="1">
            <a:spLocks noChangeArrowheads="1"/>
          </p:cNvSpPr>
          <p:nvPr/>
        </p:nvSpPr>
        <p:spPr bwMode="auto">
          <a:xfrm>
            <a:off x="1524000" y="5638800"/>
            <a:ext cx="2438400" cy="457200"/>
          </a:xfrm>
          <a:prstGeom prst="rect">
            <a:avLst/>
          </a:prstGeom>
          <a:solidFill>
            <a:srgbClr val="FF99FF"/>
          </a:solidFill>
          <a:ln>
            <a:noFill/>
          </a:ln>
          <a:effectLst/>
          <a:scene3d>
            <a:camera prst="legacyObliqueTopLeft"/>
            <a:lightRig rig="legacyFlat3" dir="t"/>
          </a:scene3d>
          <a:sp3d extrusionH="430200" prstMaterial="legacyMatte">
            <a:bevelT w="13500" h="13500" prst="angle"/>
            <a:bevelB w="13500" h="13500" prst="angle"/>
            <a:extrusionClr>
              <a:srgbClr val="FF99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t>E-Partnership</a:t>
            </a:r>
            <a:endParaRPr lang="en-GB"/>
          </a:p>
        </p:txBody>
      </p:sp>
      <p:sp>
        <p:nvSpPr>
          <p:cNvPr id="10249" name="Rectangle 9"/>
          <p:cNvSpPr>
            <a:spLocks noChangeArrowheads="1"/>
          </p:cNvSpPr>
          <p:nvPr/>
        </p:nvSpPr>
        <p:spPr bwMode="auto">
          <a:xfrm>
            <a:off x="228600" y="62484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
        <p:nvSpPr>
          <p:cNvPr id="10250" name="Line 10"/>
          <p:cNvSpPr>
            <a:spLocks noChangeShapeType="1"/>
          </p:cNvSpPr>
          <p:nvPr/>
        </p:nvSpPr>
        <p:spPr bwMode="auto">
          <a:xfrm flipH="1">
            <a:off x="381000" y="685800"/>
            <a:ext cx="1447800" cy="0"/>
          </a:xfrm>
          <a:prstGeom prst="line">
            <a:avLst/>
          </a:prstGeom>
          <a:noFill/>
          <a:ln w="571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51" name="Line 11"/>
          <p:cNvSpPr>
            <a:spLocks noChangeShapeType="1"/>
          </p:cNvSpPr>
          <p:nvPr/>
        </p:nvSpPr>
        <p:spPr bwMode="auto">
          <a:xfrm>
            <a:off x="381000" y="685800"/>
            <a:ext cx="0" cy="5105400"/>
          </a:xfrm>
          <a:prstGeom prst="line">
            <a:avLst/>
          </a:prstGeom>
          <a:noFill/>
          <a:ln w="571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52" name="Line 12"/>
          <p:cNvSpPr>
            <a:spLocks noChangeShapeType="1"/>
          </p:cNvSpPr>
          <p:nvPr/>
        </p:nvSpPr>
        <p:spPr bwMode="auto">
          <a:xfrm>
            <a:off x="381000" y="1905000"/>
            <a:ext cx="1143000" cy="0"/>
          </a:xfrm>
          <a:prstGeom prst="line">
            <a:avLst/>
          </a:prstGeom>
          <a:noFill/>
          <a:ln w="5715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53" name="Line 13"/>
          <p:cNvSpPr>
            <a:spLocks noChangeShapeType="1"/>
          </p:cNvSpPr>
          <p:nvPr/>
        </p:nvSpPr>
        <p:spPr bwMode="auto">
          <a:xfrm>
            <a:off x="381000" y="2743200"/>
            <a:ext cx="1143000" cy="0"/>
          </a:xfrm>
          <a:prstGeom prst="line">
            <a:avLst/>
          </a:prstGeom>
          <a:noFill/>
          <a:ln w="57150">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54" name="Line 14"/>
          <p:cNvSpPr>
            <a:spLocks noChangeShapeType="1"/>
          </p:cNvSpPr>
          <p:nvPr/>
        </p:nvSpPr>
        <p:spPr bwMode="auto">
          <a:xfrm>
            <a:off x="381000" y="3962400"/>
            <a:ext cx="1143000" cy="0"/>
          </a:xfrm>
          <a:prstGeom prst="line">
            <a:avLst/>
          </a:prstGeom>
          <a:noFill/>
          <a:ln w="57150">
            <a:solidFill>
              <a:srgbClr val="FFCC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55" name="Line 15"/>
          <p:cNvSpPr>
            <a:spLocks noChangeShapeType="1"/>
          </p:cNvSpPr>
          <p:nvPr/>
        </p:nvSpPr>
        <p:spPr bwMode="auto">
          <a:xfrm>
            <a:off x="381000" y="4953000"/>
            <a:ext cx="1143000" cy="0"/>
          </a:xfrm>
          <a:prstGeom prst="line">
            <a:avLst/>
          </a:prstGeom>
          <a:noFill/>
          <a:ln w="5715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57" name="Line 17"/>
          <p:cNvSpPr>
            <a:spLocks noChangeShapeType="1"/>
          </p:cNvSpPr>
          <p:nvPr/>
        </p:nvSpPr>
        <p:spPr bwMode="auto">
          <a:xfrm>
            <a:off x="381000" y="5791200"/>
            <a:ext cx="990600" cy="0"/>
          </a:xfrm>
          <a:prstGeom prst="line">
            <a:avLst/>
          </a:prstGeom>
          <a:noFill/>
          <a:ln w="57150">
            <a:solidFill>
              <a:srgbClr val="FF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58" name="Text Box 18"/>
          <p:cNvSpPr txBox="1">
            <a:spLocks noChangeArrowheads="1"/>
          </p:cNvSpPr>
          <p:nvPr/>
        </p:nvSpPr>
        <p:spPr bwMode="auto">
          <a:xfrm>
            <a:off x="4648200" y="1744663"/>
            <a:ext cx="2971800" cy="701675"/>
          </a:xfrm>
          <a:prstGeom prst="rect">
            <a:avLst/>
          </a:prstGeom>
          <a:solidFill>
            <a:srgbClr val="FFFF66"/>
          </a:solidFill>
          <a:ln>
            <a:noFill/>
          </a:ln>
          <a:effectLst/>
          <a:scene3d>
            <a:camera prst="legacyObliqueTopRight"/>
            <a:lightRig rig="legacyFlat3" dir="b"/>
          </a:scene3d>
          <a:sp3d extrusionH="430200" prstMaterial="legacyMatte">
            <a:bevelT w="13500" h="13500" prst="angle"/>
            <a:bevelB w="13500" h="13500" prst="angle"/>
            <a:extrusionClr>
              <a:srgbClr val="FFFF66"/>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2000"/>
              <a:t>Системи, решения и технологии:</a:t>
            </a:r>
            <a:endParaRPr lang="en-GB" sz="2000"/>
          </a:p>
        </p:txBody>
      </p:sp>
      <p:sp>
        <p:nvSpPr>
          <p:cNvPr id="10259" name="Text Box 19"/>
          <p:cNvSpPr txBox="1">
            <a:spLocks noChangeArrowheads="1"/>
          </p:cNvSpPr>
          <p:nvPr/>
        </p:nvSpPr>
        <p:spPr bwMode="auto">
          <a:xfrm>
            <a:off x="4724400" y="2963863"/>
            <a:ext cx="2743200" cy="1006475"/>
          </a:xfrm>
          <a:prstGeom prst="rect">
            <a:avLst/>
          </a:prstGeom>
          <a:solidFill>
            <a:srgbClr val="FFCCFF"/>
          </a:solidFill>
          <a:ln>
            <a:noFill/>
          </a:ln>
          <a:effectLst/>
          <a:scene3d>
            <a:camera prst="legacyObliqueTopRight"/>
            <a:lightRig rig="legacyFlat3" dir="b"/>
          </a:scene3d>
          <a:sp3d extrusionH="430200" prstMaterial="legacyMatte">
            <a:bevelT w="13500" h="13500" prst="angle"/>
            <a:bevelB w="13500" h="13500" prst="angle"/>
            <a:extrusionClr>
              <a:srgbClr val="FFC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2000"/>
              <a:t>CRM (Customer Relationship Management) Systems</a:t>
            </a:r>
            <a:endParaRPr lang="en-GB" sz="2000"/>
          </a:p>
        </p:txBody>
      </p:sp>
      <p:sp>
        <p:nvSpPr>
          <p:cNvPr id="10260" name="Text Box 20"/>
          <p:cNvSpPr txBox="1">
            <a:spLocks noChangeArrowheads="1"/>
          </p:cNvSpPr>
          <p:nvPr/>
        </p:nvSpPr>
        <p:spPr bwMode="auto">
          <a:xfrm>
            <a:off x="4724400" y="4343400"/>
            <a:ext cx="2819400" cy="701675"/>
          </a:xfrm>
          <a:prstGeom prst="rect">
            <a:avLst/>
          </a:prstGeom>
          <a:solidFill>
            <a:srgbClr val="99CC00"/>
          </a:solidFill>
          <a:ln>
            <a:noFill/>
          </a:ln>
          <a:effectLst/>
          <a:scene3d>
            <a:camera prst="legacyObliqueTopRight"/>
            <a:lightRig rig="legacyFlat3" dir="b"/>
          </a:scene3d>
          <a:sp3d extrusionH="430200" prstMaterial="legacyMatte">
            <a:bevelT w="13500" h="13500" prst="angle"/>
            <a:bevelB w="13500" h="13500" prst="angle"/>
            <a:extrusionClr>
              <a:srgbClr val="99CC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2000"/>
              <a:t>SCM (Supply Chain Management) Systems</a:t>
            </a:r>
            <a:endParaRPr lang="en-GB" sz="2000"/>
          </a:p>
        </p:txBody>
      </p:sp>
      <p:sp>
        <p:nvSpPr>
          <p:cNvPr id="10261" name="Text Box 21"/>
          <p:cNvSpPr txBox="1">
            <a:spLocks noChangeArrowheads="1"/>
          </p:cNvSpPr>
          <p:nvPr/>
        </p:nvSpPr>
        <p:spPr bwMode="auto">
          <a:xfrm>
            <a:off x="4800600" y="5554663"/>
            <a:ext cx="2743200" cy="1006475"/>
          </a:xfrm>
          <a:prstGeom prst="rect">
            <a:avLst/>
          </a:prstGeom>
          <a:solidFill>
            <a:srgbClr val="CCECFF"/>
          </a:solidFill>
          <a:ln>
            <a:noFill/>
          </a:ln>
          <a:effectLst/>
          <a:scene3d>
            <a:camera prst="legacyObliqueTopRight"/>
            <a:lightRig rig="legacyFlat3" dir="b"/>
          </a:scene3d>
          <a:sp3d extrusionH="430200" prstMaterial="legacyMatte">
            <a:bevelT w="13500" h="13500" prst="angle"/>
            <a:bevelB w="13500" h="13500" prst="angle"/>
            <a:extrusionClr>
              <a:srgbClr val="CCE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2000"/>
              <a:t>PLM (Product Lifecycle Management) Systems</a:t>
            </a:r>
            <a:endParaRPr lang="en-GB" sz="2000"/>
          </a:p>
        </p:txBody>
      </p:sp>
      <p:sp>
        <p:nvSpPr>
          <p:cNvPr id="10262" name="Line 22"/>
          <p:cNvSpPr>
            <a:spLocks noChangeShapeType="1"/>
          </p:cNvSpPr>
          <p:nvPr/>
        </p:nvSpPr>
        <p:spPr bwMode="auto">
          <a:xfrm>
            <a:off x="7696200" y="1981200"/>
            <a:ext cx="914400" cy="0"/>
          </a:xfrm>
          <a:prstGeom prst="line">
            <a:avLst/>
          </a:prstGeom>
          <a:noFill/>
          <a:ln w="571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63" name="Line 23"/>
          <p:cNvSpPr>
            <a:spLocks noChangeShapeType="1"/>
          </p:cNvSpPr>
          <p:nvPr/>
        </p:nvSpPr>
        <p:spPr bwMode="auto">
          <a:xfrm>
            <a:off x="8610600" y="1981200"/>
            <a:ext cx="0" cy="3886200"/>
          </a:xfrm>
          <a:prstGeom prst="line">
            <a:avLst/>
          </a:prstGeom>
          <a:noFill/>
          <a:ln w="5715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64" name="Line 24"/>
          <p:cNvSpPr>
            <a:spLocks noChangeShapeType="1"/>
          </p:cNvSpPr>
          <p:nvPr/>
        </p:nvSpPr>
        <p:spPr bwMode="auto">
          <a:xfrm flipH="1">
            <a:off x="7543800" y="3276600"/>
            <a:ext cx="1066800" cy="0"/>
          </a:xfrm>
          <a:prstGeom prst="line">
            <a:avLst/>
          </a:prstGeom>
          <a:noFill/>
          <a:ln w="5715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65" name="Line 25"/>
          <p:cNvSpPr>
            <a:spLocks noChangeShapeType="1"/>
          </p:cNvSpPr>
          <p:nvPr/>
        </p:nvSpPr>
        <p:spPr bwMode="auto">
          <a:xfrm flipH="1">
            <a:off x="7620000" y="4495800"/>
            <a:ext cx="990600" cy="0"/>
          </a:xfrm>
          <a:prstGeom prst="line">
            <a:avLst/>
          </a:prstGeom>
          <a:noFill/>
          <a:ln w="57150">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0266" name="Line 26"/>
          <p:cNvSpPr>
            <a:spLocks noChangeShapeType="1"/>
          </p:cNvSpPr>
          <p:nvPr/>
        </p:nvSpPr>
        <p:spPr bwMode="auto">
          <a:xfrm flipH="1">
            <a:off x="7620000" y="5867400"/>
            <a:ext cx="990600" cy="0"/>
          </a:xfrm>
          <a:prstGeom prst="line">
            <a:avLst/>
          </a:prstGeom>
          <a:noFill/>
          <a:ln w="5715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p:cTn id="7" dur="5000" fill="hold"/>
                                        <p:tgtEl>
                                          <p:spTgt spid="10243"/>
                                        </p:tgtEl>
                                        <p:attrNameLst>
                                          <p:attrName>ppt_w</p:attrName>
                                        </p:attrNameLst>
                                      </p:cBhvr>
                                      <p:tavLst>
                                        <p:tav tm="0" fmla="#ppt_w*sin(2.5*pi*$)">
                                          <p:val>
                                            <p:fltVal val="0"/>
                                          </p:val>
                                        </p:tav>
                                        <p:tav tm="100000">
                                          <p:val>
                                            <p:fltVal val="1"/>
                                          </p:val>
                                        </p:tav>
                                      </p:tavLst>
                                    </p:anim>
                                    <p:anim calcmode="lin" valueType="num">
                                      <p:cBhvr>
                                        <p:cTn id="8" dur="5000" fill="hold"/>
                                        <p:tgtEl>
                                          <p:spTgt spid="10243"/>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50"/>
                                        </p:tgtEl>
                                        <p:attrNameLst>
                                          <p:attrName>style.visibility</p:attrName>
                                        </p:attrNameLst>
                                      </p:cBhvr>
                                      <p:to>
                                        <p:strVal val="visible"/>
                                      </p:to>
                                    </p:set>
                                    <p:anim calcmode="lin" valueType="num">
                                      <p:cBhvr additive="base">
                                        <p:cTn id="13" dur="500" fill="hold"/>
                                        <p:tgtEl>
                                          <p:spTgt spid="10250"/>
                                        </p:tgtEl>
                                        <p:attrNameLst>
                                          <p:attrName>ppt_x</p:attrName>
                                        </p:attrNameLst>
                                      </p:cBhvr>
                                      <p:tavLst>
                                        <p:tav tm="0">
                                          <p:val>
                                            <p:strVal val="0-#ppt_w/2"/>
                                          </p:val>
                                        </p:tav>
                                        <p:tav tm="100000">
                                          <p:val>
                                            <p:strVal val="#ppt_x"/>
                                          </p:val>
                                        </p:tav>
                                      </p:tavLst>
                                    </p:anim>
                                    <p:anim calcmode="lin" valueType="num">
                                      <p:cBhvr additive="base">
                                        <p:cTn id="14" dur="500" fill="hold"/>
                                        <p:tgtEl>
                                          <p:spTgt spid="1025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51"/>
                                        </p:tgtEl>
                                        <p:attrNameLst>
                                          <p:attrName>style.visibility</p:attrName>
                                        </p:attrNameLst>
                                      </p:cBhvr>
                                      <p:to>
                                        <p:strVal val="visible"/>
                                      </p:to>
                                    </p:set>
                                    <p:anim calcmode="lin" valueType="num">
                                      <p:cBhvr additive="base">
                                        <p:cTn id="19" dur="500" fill="hold"/>
                                        <p:tgtEl>
                                          <p:spTgt spid="10251"/>
                                        </p:tgtEl>
                                        <p:attrNameLst>
                                          <p:attrName>ppt_x</p:attrName>
                                        </p:attrNameLst>
                                      </p:cBhvr>
                                      <p:tavLst>
                                        <p:tav tm="0">
                                          <p:val>
                                            <p:strVal val="0-#ppt_w/2"/>
                                          </p:val>
                                        </p:tav>
                                        <p:tav tm="100000">
                                          <p:val>
                                            <p:strVal val="#ppt_x"/>
                                          </p:val>
                                        </p:tav>
                                      </p:tavLst>
                                    </p:anim>
                                    <p:anim calcmode="lin" valueType="num">
                                      <p:cBhvr additive="base">
                                        <p:cTn id="20" dur="500" fill="hold"/>
                                        <p:tgtEl>
                                          <p:spTgt spid="1025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252"/>
                                        </p:tgtEl>
                                        <p:attrNameLst>
                                          <p:attrName>style.visibility</p:attrName>
                                        </p:attrNameLst>
                                      </p:cBhvr>
                                      <p:to>
                                        <p:strVal val="visible"/>
                                      </p:to>
                                    </p:set>
                                    <p:anim calcmode="lin" valueType="num">
                                      <p:cBhvr additive="base">
                                        <p:cTn id="25" dur="500" fill="hold"/>
                                        <p:tgtEl>
                                          <p:spTgt spid="10252"/>
                                        </p:tgtEl>
                                        <p:attrNameLst>
                                          <p:attrName>ppt_x</p:attrName>
                                        </p:attrNameLst>
                                      </p:cBhvr>
                                      <p:tavLst>
                                        <p:tav tm="0">
                                          <p:val>
                                            <p:strVal val="0-#ppt_w/2"/>
                                          </p:val>
                                        </p:tav>
                                        <p:tav tm="100000">
                                          <p:val>
                                            <p:strVal val="#ppt_x"/>
                                          </p:val>
                                        </p:tav>
                                      </p:tavLst>
                                    </p:anim>
                                    <p:anim calcmode="lin" valueType="num">
                                      <p:cBhvr additive="base">
                                        <p:cTn id="26" dur="500" fill="hold"/>
                                        <p:tgtEl>
                                          <p:spTgt spid="1025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10244"/>
                                        </p:tgtEl>
                                        <p:attrNameLst>
                                          <p:attrName>style.visibility</p:attrName>
                                        </p:attrNameLst>
                                      </p:cBhvr>
                                      <p:to>
                                        <p:strVal val="visible"/>
                                      </p:to>
                                    </p:set>
                                    <p:anim calcmode="lin" valueType="num">
                                      <p:cBhvr>
                                        <p:cTn id="31" dur="1000" fill="hold"/>
                                        <p:tgtEl>
                                          <p:spTgt spid="10244"/>
                                        </p:tgtEl>
                                        <p:attrNameLst>
                                          <p:attrName>ppt_w</p:attrName>
                                        </p:attrNameLst>
                                      </p:cBhvr>
                                      <p:tavLst>
                                        <p:tav tm="0">
                                          <p:val>
                                            <p:fltVal val="0"/>
                                          </p:val>
                                        </p:tav>
                                        <p:tav tm="100000">
                                          <p:val>
                                            <p:strVal val="#ppt_w"/>
                                          </p:val>
                                        </p:tav>
                                      </p:tavLst>
                                    </p:anim>
                                    <p:anim calcmode="lin" valueType="num">
                                      <p:cBhvr>
                                        <p:cTn id="32" dur="1000" fill="hold"/>
                                        <p:tgtEl>
                                          <p:spTgt spid="10244"/>
                                        </p:tgtEl>
                                        <p:attrNameLst>
                                          <p:attrName>ppt_h</p:attrName>
                                        </p:attrNameLst>
                                      </p:cBhvr>
                                      <p:tavLst>
                                        <p:tav tm="0">
                                          <p:val>
                                            <p:fltVal val="0"/>
                                          </p:val>
                                        </p:tav>
                                        <p:tav tm="100000">
                                          <p:val>
                                            <p:strVal val="#ppt_h"/>
                                          </p:val>
                                        </p:tav>
                                      </p:tavLst>
                                    </p:anim>
                                    <p:anim calcmode="lin" valueType="num">
                                      <p:cBhvr>
                                        <p:cTn id="33" dur="1000" fill="hold"/>
                                        <p:tgtEl>
                                          <p:spTgt spid="10244"/>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24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0253"/>
                                        </p:tgtEl>
                                        <p:attrNameLst>
                                          <p:attrName>style.visibility</p:attrName>
                                        </p:attrNameLst>
                                      </p:cBhvr>
                                      <p:to>
                                        <p:strVal val="visible"/>
                                      </p:to>
                                    </p:set>
                                    <p:anim calcmode="lin" valueType="num">
                                      <p:cBhvr additive="base">
                                        <p:cTn id="39" dur="500" fill="hold"/>
                                        <p:tgtEl>
                                          <p:spTgt spid="10253"/>
                                        </p:tgtEl>
                                        <p:attrNameLst>
                                          <p:attrName>ppt_x</p:attrName>
                                        </p:attrNameLst>
                                      </p:cBhvr>
                                      <p:tavLst>
                                        <p:tav tm="0">
                                          <p:val>
                                            <p:strVal val="0-#ppt_w/2"/>
                                          </p:val>
                                        </p:tav>
                                        <p:tav tm="100000">
                                          <p:val>
                                            <p:strVal val="#ppt_x"/>
                                          </p:val>
                                        </p:tav>
                                      </p:tavLst>
                                    </p:anim>
                                    <p:anim calcmode="lin" valueType="num">
                                      <p:cBhvr additive="base">
                                        <p:cTn id="40" dur="500" fill="hold"/>
                                        <p:tgtEl>
                                          <p:spTgt spid="10253"/>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10245"/>
                                        </p:tgtEl>
                                        <p:attrNameLst>
                                          <p:attrName>style.visibility</p:attrName>
                                        </p:attrNameLst>
                                      </p:cBhvr>
                                      <p:to>
                                        <p:strVal val="visible"/>
                                      </p:to>
                                    </p:set>
                                    <p:anim calcmode="lin" valueType="num">
                                      <p:cBhvr>
                                        <p:cTn id="45" dur="1000" fill="hold"/>
                                        <p:tgtEl>
                                          <p:spTgt spid="10245"/>
                                        </p:tgtEl>
                                        <p:attrNameLst>
                                          <p:attrName>ppt_w</p:attrName>
                                        </p:attrNameLst>
                                      </p:cBhvr>
                                      <p:tavLst>
                                        <p:tav tm="0">
                                          <p:val>
                                            <p:fltVal val="0"/>
                                          </p:val>
                                        </p:tav>
                                        <p:tav tm="100000">
                                          <p:val>
                                            <p:strVal val="#ppt_w"/>
                                          </p:val>
                                        </p:tav>
                                      </p:tavLst>
                                    </p:anim>
                                    <p:anim calcmode="lin" valueType="num">
                                      <p:cBhvr>
                                        <p:cTn id="46" dur="1000" fill="hold"/>
                                        <p:tgtEl>
                                          <p:spTgt spid="10245"/>
                                        </p:tgtEl>
                                        <p:attrNameLst>
                                          <p:attrName>ppt_h</p:attrName>
                                        </p:attrNameLst>
                                      </p:cBhvr>
                                      <p:tavLst>
                                        <p:tav tm="0">
                                          <p:val>
                                            <p:fltVal val="0"/>
                                          </p:val>
                                        </p:tav>
                                        <p:tav tm="100000">
                                          <p:val>
                                            <p:strVal val="#ppt_h"/>
                                          </p:val>
                                        </p:tav>
                                      </p:tavLst>
                                    </p:anim>
                                    <p:anim calcmode="lin" valueType="num">
                                      <p:cBhvr>
                                        <p:cTn id="47" dur="1000" fill="hold"/>
                                        <p:tgtEl>
                                          <p:spTgt spid="10245"/>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1024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0254"/>
                                        </p:tgtEl>
                                        <p:attrNameLst>
                                          <p:attrName>style.visibility</p:attrName>
                                        </p:attrNameLst>
                                      </p:cBhvr>
                                      <p:to>
                                        <p:strVal val="visible"/>
                                      </p:to>
                                    </p:set>
                                    <p:anim calcmode="lin" valueType="num">
                                      <p:cBhvr additive="base">
                                        <p:cTn id="53" dur="500" fill="hold"/>
                                        <p:tgtEl>
                                          <p:spTgt spid="10254"/>
                                        </p:tgtEl>
                                        <p:attrNameLst>
                                          <p:attrName>ppt_x</p:attrName>
                                        </p:attrNameLst>
                                      </p:cBhvr>
                                      <p:tavLst>
                                        <p:tav tm="0">
                                          <p:val>
                                            <p:strVal val="0-#ppt_w/2"/>
                                          </p:val>
                                        </p:tav>
                                        <p:tav tm="100000">
                                          <p:val>
                                            <p:strVal val="#ppt_x"/>
                                          </p:val>
                                        </p:tav>
                                      </p:tavLst>
                                    </p:anim>
                                    <p:anim calcmode="lin" valueType="num">
                                      <p:cBhvr additive="base">
                                        <p:cTn id="54" dur="500" fill="hold"/>
                                        <p:tgtEl>
                                          <p:spTgt spid="10254"/>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5" presetClass="entr" presetSubtype="0" fill="hold" grpId="0" nodeType="clickEffect">
                                  <p:stCondLst>
                                    <p:cond delay="0"/>
                                  </p:stCondLst>
                                  <p:childTnLst>
                                    <p:set>
                                      <p:cBhvr>
                                        <p:cTn id="58" dur="1" fill="hold">
                                          <p:stCondLst>
                                            <p:cond delay="0"/>
                                          </p:stCondLst>
                                        </p:cTn>
                                        <p:tgtEl>
                                          <p:spTgt spid="10246"/>
                                        </p:tgtEl>
                                        <p:attrNameLst>
                                          <p:attrName>style.visibility</p:attrName>
                                        </p:attrNameLst>
                                      </p:cBhvr>
                                      <p:to>
                                        <p:strVal val="visible"/>
                                      </p:to>
                                    </p:set>
                                    <p:anim calcmode="lin" valueType="num">
                                      <p:cBhvr>
                                        <p:cTn id="59" dur="1000" fill="hold"/>
                                        <p:tgtEl>
                                          <p:spTgt spid="10246"/>
                                        </p:tgtEl>
                                        <p:attrNameLst>
                                          <p:attrName>ppt_w</p:attrName>
                                        </p:attrNameLst>
                                      </p:cBhvr>
                                      <p:tavLst>
                                        <p:tav tm="0">
                                          <p:val>
                                            <p:fltVal val="0"/>
                                          </p:val>
                                        </p:tav>
                                        <p:tav tm="100000">
                                          <p:val>
                                            <p:strVal val="#ppt_w"/>
                                          </p:val>
                                        </p:tav>
                                      </p:tavLst>
                                    </p:anim>
                                    <p:anim calcmode="lin" valueType="num">
                                      <p:cBhvr>
                                        <p:cTn id="60" dur="1000" fill="hold"/>
                                        <p:tgtEl>
                                          <p:spTgt spid="10246"/>
                                        </p:tgtEl>
                                        <p:attrNameLst>
                                          <p:attrName>ppt_h</p:attrName>
                                        </p:attrNameLst>
                                      </p:cBhvr>
                                      <p:tavLst>
                                        <p:tav tm="0">
                                          <p:val>
                                            <p:fltVal val="0"/>
                                          </p:val>
                                        </p:tav>
                                        <p:tav tm="100000">
                                          <p:val>
                                            <p:strVal val="#ppt_h"/>
                                          </p:val>
                                        </p:tav>
                                      </p:tavLst>
                                    </p:anim>
                                    <p:anim calcmode="lin" valueType="num">
                                      <p:cBhvr>
                                        <p:cTn id="61" dur="1000" fill="hold"/>
                                        <p:tgtEl>
                                          <p:spTgt spid="10246"/>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102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0255"/>
                                        </p:tgtEl>
                                        <p:attrNameLst>
                                          <p:attrName>style.visibility</p:attrName>
                                        </p:attrNameLst>
                                      </p:cBhvr>
                                      <p:to>
                                        <p:strVal val="visible"/>
                                      </p:to>
                                    </p:set>
                                    <p:anim calcmode="lin" valueType="num">
                                      <p:cBhvr additive="base">
                                        <p:cTn id="67" dur="500" fill="hold"/>
                                        <p:tgtEl>
                                          <p:spTgt spid="10255"/>
                                        </p:tgtEl>
                                        <p:attrNameLst>
                                          <p:attrName>ppt_x</p:attrName>
                                        </p:attrNameLst>
                                      </p:cBhvr>
                                      <p:tavLst>
                                        <p:tav tm="0">
                                          <p:val>
                                            <p:strVal val="0-#ppt_w/2"/>
                                          </p:val>
                                        </p:tav>
                                        <p:tav tm="100000">
                                          <p:val>
                                            <p:strVal val="#ppt_x"/>
                                          </p:val>
                                        </p:tav>
                                      </p:tavLst>
                                    </p:anim>
                                    <p:anim calcmode="lin" valueType="num">
                                      <p:cBhvr additive="base">
                                        <p:cTn id="68" dur="500" fill="hold"/>
                                        <p:tgtEl>
                                          <p:spTgt spid="10255"/>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10247"/>
                                        </p:tgtEl>
                                        <p:attrNameLst>
                                          <p:attrName>style.visibility</p:attrName>
                                        </p:attrNameLst>
                                      </p:cBhvr>
                                      <p:to>
                                        <p:strVal val="visible"/>
                                      </p:to>
                                    </p:set>
                                    <p:anim calcmode="lin" valueType="num">
                                      <p:cBhvr>
                                        <p:cTn id="73" dur="1000" fill="hold"/>
                                        <p:tgtEl>
                                          <p:spTgt spid="10247"/>
                                        </p:tgtEl>
                                        <p:attrNameLst>
                                          <p:attrName>ppt_w</p:attrName>
                                        </p:attrNameLst>
                                      </p:cBhvr>
                                      <p:tavLst>
                                        <p:tav tm="0">
                                          <p:val>
                                            <p:fltVal val="0"/>
                                          </p:val>
                                        </p:tav>
                                        <p:tav tm="100000">
                                          <p:val>
                                            <p:strVal val="#ppt_w"/>
                                          </p:val>
                                        </p:tav>
                                      </p:tavLst>
                                    </p:anim>
                                    <p:anim calcmode="lin" valueType="num">
                                      <p:cBhvr>
                                        <p:cTn id="74" dur="1000" fill="hold"/>
                                        <p:tgtEl>
                                          <p:spTgt spid="10247"/>
                                        </p:tgtEl>
                                        <p:attrNameLst>
                                          <p:attrName>ppt_h</p:attrName>
                                        </p:attrNameLst>
                                      </p:cBhvr>
                                      <p:tavLst>
                                        <p:tav tm="0">
                                          <p:val>
                                            <p:fltVal val="0"/>
                                          </p:val>
                                        </p:tav>
                                        <p:tav tm="100000">
                                          <p:val>
                                            <p:strVal val="#ppt_h"/>
                                          </p:val>
                                        </p:tav>
                                      </p:tavLst>
                                    </p:anim>
                                    <p:anim calcmode="lin" valueType="num">
                                      <p:cBhvr>
                                        <p:cTn id="75" dur="1000" fill="hold"/>
                                        <p:tgtEl>
                                          <p:spTgt spid="10247"/>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1024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0257"/>
                                        </p:tgtEl>
                                        <p:attrNameLst>
                                          <p:attrName>style.visibility</p:attrName>
                                        </p:attrNameLst>
                                      </p:cBhvr>
                                      <p:to>
                                        <p:strVal val="visible"/>
                                      </p:to>
                                    </p:set>
                                    <p:anim calcmode="lin" valueType="num">
                                      <p:cBhvr additive="base">
                                        <p:cTn id="81" dur="500" fill="hold"/>
                                        <p:tgtEl>
                                          <p:spTgt spid="10257"/>
                                        </p:tgtEl>
                                        <p:attrNameLst>
                                          <p:attrName>ppt_x</p:attrName>
                                        </p:attrNameLst>
                                      </p:cBhvr>
                                      <p:tavLst>
                                        <p:tav tm="0">
                                          <p:val>
                                            <p:strVal val="0-#ppt_w/2"/>
                                          </p:val>
                                        </p:tav>
                                        <p:tav tm="100000">
                                          <p:val>
                                            <p:strVal val="#ppt_x"/>
                                          </p:val>
                                        </p:tav>
                                      </p:tavLst>
                                    </p:anim>
                                    <p:anim calcmode="lin" valueType="num">
                                      <p:cBhvr additive="base">
                                        <p:cTn id="82" dur="500" fill="hold"/>
                                        <p:tgtEl>
                                          <p:spTgt spid="10257"/>
                                        </p:tgtEl>
                                        <p:attrNameLst>
                                          <p:attrName>ppt_y</p:attrName>
                                        </p:attrNameLst>
                                      </p:cBhvr>
                                      <p:tavLst>
                                        <p:tav tm="0">
                                          <p:val>
                                            <p:strVal val="#ppt_y"/>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5" presetClass="entr" presetSubtype="0" fill="hold" grpId="0" nodeType="clickEffect">
                                  <p:stCondLst>
                                    <p:cond delay="0"/>
                                  </p:stCondLst>
                                  <p:childTnLst>
                                    <p:set>
                                      <p:cBhvr>
                                        <p:cTn id="86" dur="1" fill="hold">
                                          <p:stCondLst>
                                            <p:cond delay="0"/>
                                          </p:stCondLst>
                                        </p:cTn>
                                        <p:tgtEl>
                                          <p:spTgt spid="10248"/>
                                        </p:tgtEl>
                                        <p:attrNameLst>
                                          <p:attrName>style.visibility</p:attrName>
                                        </p:attrNameLst>
                                      </p:cBhvr>
                                      <p:to>
                                        <p:strVal val="visible"/>
                                      </p:to>
                                    </p:set>
                                    <p:anim calcmode="lin" valueType="num">
                                      <p:cBhvr>
                                        <p:cTn id="87" dur="1000" fill="hold"/>
                                        <p:tgtEl>
                                          <p:spTgt spid="10248"/>
                                        </p:tgtEl>
                                        <p:attrNameLst>
                                          <p:attrName>ppt_w</p:attrName>
                                        </p:attrNameLst>
                                      </p:cBhvr>
                                      <p:tavLst>
                                        <p:tav tm="0">
                                          <p:val>
                                            <p:fltVal val="0"/>
                                          </p:val>
                                        </p:tav>
                                        <p:tav tm="100000">
                                          <p:val>
                                            <p:strVal val="#ppt_w"/>
                                          </p:val>
                                        </p:tav>
                                      </p:tavLst>
                                    </p:anim>
                                    <p:anim calcmode="lin" valueType="num">
                                      <p:cBhvr>
                                        <p:cTn id="88" dur="1000" fill="hold"/>
                                        <p:tgtEl>
                                          <p:spTgt spid="10248"/>
                                        </p:tgtEl>
                                        <p:attrNameLst>
                                          <p:attrName>ppt_h</p:attrName>
                                        </p:attrNameLst>
                                      </p:cBhvr>
                                      <p:tavLst>
                                        <p:tav tm="0">
                                          <p:val>
                                            <p:fltVal val="0"/>
                                          </p:val>
                                        </p:tav>
                                        <p:tav tm="100000">
                                          <p:val>
                                            <p:strVal val="#ppt_h"/>
                                          </p:val>
                                        </p:tav>
                                      </p:tavLst>
                                    </p:anim>
                                    <p:anim calcmode="lin" valueType="num">
                                      <p:cBhvr>
                                        <p:cTn id="89" dur="1000" fill="hold"/>
                                        <p:tgtEl>
                                          <p:spTgt spid="10248"/>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1024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10258"/>
                                        </p:tgtEl>
                                        <p:attrNameLst>
                                          <p:attrName>style.visibility</p:attrName>
                                        </p:attrNameLst>
                                      </p:cBhvr>
                                      <p:to>
                                        <p:strVal val="visible"/>
                                      </p:to>
                                    </p:set>
                                    <p:animEffect transition="in" filter="randombar(horizontal)">
                                      <p:cBhvr>
                                        <p:cTn id="95" dur="500"/>
                                        <p:tgtEl>
                                          <p:spTgt spid="10258"/>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10262"/>
                                        </p:tgtEl>
                                        <p:attrNameLst>
                                          <p:attrName>style.visibility</p:attrName>
                                        </p:attrNameLst>
                                      </p:cBhvr>
                                      <p:to>
                                        <p:strVal val="visible"/>
                                      </p:to>
                                    </p:set>
                                    <p:anim calcmode="lin" valueType="num">
                                      <p:cBhvr additive="base">
                                        <p:cTn id="100" dur="500" fill="hold"/>
                                        <p:tgtEl>
                                          <p:spTgt spid="10262"/>
                                        </p:tgtEl>
                                        <p:attrNameLst>
                                          <p:attrName>ppt_x</p:attrName>
                                        </p:attrNameLst>
                                      </p:cBhvr>
                                      <p:tavLst>
                                        <p:tav tm="0">
                                          <p:val>
                                            <p:strVal val="0-#ppt_w/2"/>
                                          </p:val>
                                        </p:tav>
                                        <p:tav tm="100000">
                                          <p:val>
                                            <p:strVal val="#ppt_x"/>
                                          </p:val>
                                        </p:tav>
                                      </p:tavLst>
                                    </p:anim>
                                    <p:anim calcmode="lin" valueType="num">
                                      <p:cBhvr additive="base">
                                        <p:cTn id="101" dur="500" fill="hold"/>
                                        <p:tgtEl>
                                          <p:spTgt spid="10262"/>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 presetClass="entr" presetSubtype="8" fill="hold" grpId="0" nodeType="clickEffect">
                                  <p:stCondLst>
                                    <p:cond delay="0"/>
                                  </p:stCondLst>
                                  <p:childTnLst>
                                    <p:set>
                                      <p:cBhvr>
                                        <p:cTn id="105" dur="1" fill="hold">
                                          <p:stCondLst>
                                            <p:cond delay="0"/>
                                          </p:stCondLst>
                                        </p:cTn>
                                        <p:tgtEl>
                                          <p:spTgt spid="10263"/>
                                        </p:tgtEl>
                                        <p:attrNameLst>
                                          <p:attrName>style.visibility</p:attrName>
                                        </p:attrNameLst>
                                      </p:cBhvr>
                                      <p:to>
                                        <p:strVal val="visible"/>
                                      </p:to>
                                    </p:set>
                                    <p:anim calcmode="lin" valueType="num">
                                      <p:cBhvr additive="base">
                                        <p:cTn id="106" dur="500" fill="hold"/>
                                        <p:tgtEl>
                                          <p:spTgt spid="10263"/>
                                        </p:tgtEl>
                                        <p:attrNameLst>
                                          <p:attrName>ppt_x</p:attrName>
                                        </p:attrNameLst>
                                      </p:cBhvr>
                                      <p:tavLst>
                                        <p:tav tm="0">
                                          <p:val>
                                            <p:strVal val="0-#ppt_w/2"/>
                                          </p:val>
                                        </p:tav>
                                        <p:tav tm="100000">
                                          <p:val>
                                            <p:strVal val="#ppt_x"/>
                                          </p:val>
                                        </p:tav>
                                      </p:tavLst>
                                    </p:anim>
                                    <p:anim calcmode="lin" valueType="num">
                                      <p:cBhvr additive="base">
                                        <p:cTn id="107" dur="500" fill="hold"/>
                                        <p:tgtEl>
                                          <p:spTgt spid="10263"/>
                                        </p:tgtEl>
                                        <p:attrNameLst>
                                          <p:attrName>ppt_y</p:attrName>
                                        </p:attrNameLst>
                                      </p:cBhvr>
                                      <p:tavLst>
                                        <p:tav tm="0">
                                          <p:val>
                                            <p:strVal val="#ppt_y"/>
                                          </p:val>
                                        </p:tav>
                                        <p:tav tm="100000">
                                          <p:val>
                                            <p:strVal val="#ppt_y"/>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 presetClass="entr" presetSubtype="8" fill="hold" grpId="0" nodeType="clickEffect">
                                  <p:stCondLst>
                                    <p:cond delay="0"/>
                                  </p:stCondLst>
                                  <p:childTnLst>
                                    <p:set>
                                      <p:cBhvr>
                                        <p:cTn id="111" dur="1" fill="hold">
                                          <p:stCondLst>
                                            <p:cond delay="0"/>
                                          </p:stCondLst>
                                        </p:cTn>
                                        <p:tgtEl>
                                          <p:spTgt spid="10264"/>
                                        </p:tgtEl>
                                        <p:attrNameLst>
                                          <p:attrName>style.visibility</p:attrName>
                                        </p:attrNameLst>
                                      </p:cBhvr>
                                      <p:to>
                                        <p:strVal val="visible"/>
                                      </p:to>
                                    </p:set>
                                    <p:anim calcmode="lin" valueType="num">
                                      <p:cBhvr additive="base">
                                        <p:cTn id="112" dur="500" fill="hold"/>
                                        <p:tgtEl>
                                          <p:spTgt spid="10264"/>
                                        </p:tgtEl>
                                        <p:attrNameLst>
                                          <p:attrName>ppt_x</p:attrName>
                                        </p:attrNameLst>
                                      </p:cBhvr>
                                      <p:tavLst>
                                        <p:tav tm="0">
                                          <p:val>
                                            <p:strVal val="0-#ppt_w/2"/>
                                          </p:val>
                                        </p:tav>
                                        <p:tav tm="100000">
                                          <p:val>
                                            <p:strVal val="#ppt_x"/>
                                          </p:val>
                                        </p:tav>
                                      </p:tavLst>
                                    </p:anim>
                                    <p:anim calcmode="lin" valueType="num">
                                      <p:cBhvr additive="base">
                                        <p:cTn id="113" dur="500" fill="hold"/>
                                        <p:tgtEl>
                                          <p:spTgt spid="10264"/>
                                        </p:tgtEl>
                                        <p:attrNameLst>
                                          <p:attrName>ppt_y</p:attrName>
                                        </p:attrNameLst>
                                      </p:cBhvr>
                                      <p:tavLst>
                                        <p:tav tm="0">
                                          <p:val>
                                            <p:strVal val="#ppt_y"/>
                                          </p:val>
                                        </p:tav>
                                        <p:tav tm="100000">
                                          <p:val>
                                            <p:strVal val="#ppt_y"/>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7" presetClass="entr" presetSubtype="4" fill="hold" grpId="0" nodeType="clickEffect">
                                  <p:stCondLst>
                                    <p:cond delay="0"/>
                                  </p:stCondLst>
                                  <p:childTnLst>
                                    <p:set>
                                      <p:cBhvr>
                                        <p:cTn id="117" dur="1" fill="hold">
                                          <p:stCondLst>
                                            <p:cond delay="0"/>
                                          </p:stCondLst>
                                        </p:cTn>
                                        <p:tgtEl>
                                          <p:spTgt spid="10259"/>
                                        </p:tgtEl>
                                        <p:attrNameLst>
                                          <p:attrName>style.visibility</p:attrName>
                                        </p:attrNameLst>
                                      </p:cBhvr>
                                      <p:to>
                                        <p:strVal val="visible"/>
                                      </p:to>
                                    </p:set>
                                    <p:anim calcmode="lin" valueType="num">
                                      <p:cBhvr additive="base">
                                        <p:cTn id="118" dur="5000" fill="hold"/>
                                        <p:tgtEl>
                                          <p:spTgt spid="10259"/>
                                        </p:tgtEl>
                                        <p:attrNameLst>
                                          <p:attrName>ppt_x</p:attrName>
                                        </p:attrNameLst>
                                      </p:cBhvr>
                                      <p:tavLst>
                                        <p:tav tm="0">
                                          <p:val>
                                            <p:strVal val="#ppt_x"/>
                                          </p:val>
                                        </p:tav>
                                        <p:tav tm="100000">
                                          <p:val>
                                            <p:strVal val="#ppt_x"/>
                                          </p:val>
                                        </p:tav>
                                      </p:tavLst>
                                    </p:anim>
                                    <p:anim calcmode="lin" valueType="num">
                                      <p:cBhvr additive="base">
                                        <p:cTn id="119" dur="5000" fill="hold"/>
                                        <p:tgtEl>
                                          <p:spTgt spid="10259"/>
                                        </p:tgtEl>
                                        <p:attrNameLst>
                                          <p:attrName>ppt_y</p:attrName>
                                        </p:attrNameLst>
                                      </p:cBhvr>
                                      <p:tavLst>
                                        <p:tav tm="0">
                                          <p:val>
                                            <p:strVal val="1+#ppt_h/2"/>
                                          </p:val>
                                        </p:tav>
                                        <p:tav tm="100000">
                                          <p:val>
                                            <p:strVal val="#ppt_y"/>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8" fill="hold" grpId="0" nodeType="clickEffect">
                                  <p:stCondLst>
                                    <p:cond delay="0"/>
                                  </p:stCondLst>
                                  <p:childTnLst>
                                    <p:set>
                                      <p:cBhvr>
                                        <p:cTn id="123" dur="1" fill="hold">
                                          <p:stCondLst>
                                            <p:cond delay="0"/>
                                          </p:stCondLst>
                                        </p:cTn>
                                        <p:tgtEl>
                                          <p:spTgt spid="10265"/>
                                        </p:tgtEl>
                                        <p:attrNameLst>
                                          <p:attrName>style.visibility</p:attrName>
                                        </p:attrNameLst>
                                      </p:cBhvr>
                                      <p:to>
                                        <p:strVal val="visible"/>
                                      </p:to>
                                    </p:set>
                                    <p:anim calcmode="lin" valueType="num">
                                      <p:cBhvr additive="base">
                                        <p:cTn id="124" dur="500" fill="hold"/>
                                        <p:tgtEl>
                                          <p:spTgt spid="10265"/>
                                        </p:tgtEl>
                                        <p:attrNameLst>
                                          <p:attrName>ppt_x</p:attrName>
                                        </p:attrNameLst>
                                      </p:cBhvr>
                                      <p:tavLst>
                                        <p:tav tm="0">
                                          <p:val>
                                            <p:strVal val="0-#ppt_w/2"/>
                                          </p:val>
                                        </p:tav>
                                        <p:tav tm="100000">
                                          <p:val>
                                            <p:strVal val="#ppt_x"/>
                                          </p:val>
                                        </p:tav>
                                      </p:tavLst>
                                    </p:anim>
                                    <p:anim calcmode="lin" valueType="num">
                                      <p:cBhvr additive="base">
                                        <p:cTn id="125" dur="500" fill="hold"/>
                                        <p:tgtEl>
                                          <p:spTgt spid="10265"/>
                                        </p:tgtEl>
                                        <p:attrNameLst>
                                          <p:attrName>ppt_y</p:attrName>
                                        </p:attrNameLst>
                                      </p:cBhvr>
                                      <p:tavLst>
                                        <p:tav tm="0">
                                          <p:val>
                                            <p:strVal val="#ppt_y"/>
                                          </p:val>
                                        </p:tav>
                                        <p:tav tm="100000">
                                          <p:val>
                                            <p:strVal val="#ppt_y"/>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7" presetClass="entr" presetSubtype="4" fill="hold" grpId="0" nodeType="clickEffect">
                                  <p:stCondLst>
                                    <p:cond delay="0"/>
                                  </p:stCondLst>
                                  <p:childTnLst>
                                    <p:set>
                                      <p:cBhvr>
                                        <p:cTn id="129" dur="1" fill="hold">
                                          <p:stCondLst>
                                            <p:cond delay="0"/>
                                          </p:stCondLst>
                                        </p:cTn>
                                        <p:tgtEl>
                                          <p:spTgt spid="10260"/>
                                        </p:tgtEl>
                                        <p:attrNameLst>
                                          <p:attrName>style.visibility</p:attrName>
                                        </p:attrNameLst>
                                      </p:cBhvr>
                                      <p:to>
                                        <p:strVal val="visible"/>
                                      </p:to>
                                    </p:set>
                                    <p:anim calcmode="lin" valueType="num">
                                      <p:cBhvr additive="base">
                                        <p:cTn id="130" dur="5000" fill="hold"/>
                                        <p:tgtEl>
                                          <p:spTgt spid="10260"/>
                                        </p:tgtEl>
                                        <p:attrNameLst>
                                          <p:attrName>ppt_x</p:attrName>
                                        </p:attrNameLst>
                                      </p:cBhvr>
                                      <p:tavLst>
                                        <p:tav tm="0">
                                          <p:val>
                                            <p:strVal val="#ppt_x"/>
                                          </p:val>
                                        </p:tav>
                                        <p:tav tm="100000">
                                          <p:val>
                                            <p:strVal val="#ppt_x"/>
                                          </p:val>
                                        </p:tav>
                                      </p:tavLst>
                                    </p:anim>
                                    <p:anim calcmode="lin" valueType="num">
                                      <p:cBhvr additive="base">
                                        <p:cTn id="131" dur="5000" fill="hold"/>
                                        <p:tgtEl>
                                          <p:spTgt spid="10260"/>
                                        </p:tgtEl>
                                        <p:attrNameLst>
                                          <p:attrName>ppt_y</p:attrName>
                                        </p:attrNameLst>
                                      </p:cBhvr>
                                      <p:tavLst>
                                        <p:tav tm="0">
                                          <p:val>
                                            <p:strVal val="1+#ppt_h/2"/>
                                          </p:val>
                                        </p:tav>
                                        <p:tav tm="100000">
                                          <p:val>
                                            <p:strVal val="#ppt_y"/>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 presetClass="entr" presetSubtype="8" fill="hold" grpId="0" nodeType="clickEffect">
                                  <p:stCondLst>
                                    <p:cond delay="0"/>
                                  </p:stCondLst>
                                  <p:childTnLst>
                                    <p:set>
                                      <p:cBhvr>
                                        <p:cTn id="135" dur="1" fill="hold">
                                          <p:stCondLst>
                                            <p:cond delay="0"/>
                                          </p:stCondLst>
                                        </p:cTn>
                                        <p:tgtEl>
                                          <p:spTgt spid="10266"/>
                                        </p:tgtEl>
                                        <p:attrNameLst>
                                          <p:attrName>style.visibility</p:attrName>
                                        </p:attrNameLst>
                                      </p:cBhvr>
                                      <p:to>
                                        <p:strVal val="visible"/>
                                      </p:to>
                                    </p:set>
                                    <p:anim calcmode="lin" valueType="num">
                                      <p:cBhvr additive="base">
                                        <p:cTn id="136" dur="500" fill="hold"/>
                                        <p:tgtEl>
                                          <p:spTgt spid="10266"/>
                                        </p:tgtEl>
                                        <p:attrNameLst>
                                          <p:attrName>ppt_x</p:attrName>
                                        </p:attrNameLst>
                                      </p:cBhvr>
                                      <p:tavLst>
                                        <p:tav tm="0">
                                          <p:val>
                                            <p:strVal val="0-#ppt_w/2"/>
                                          </p:val>
                                        </p:tav>
                                        <p:tav tm="100000">
                                          <p:val>
                                            <p:strVal val="#ppt_x"/>
                                          </p:val>
                                        </p:tav>
                                      </p:tavLst>
                                    </p:anim>
                                    <p:anim calcmode="lin" valueType="num">
                                      <p:cBhvr additive="base">
                                        <p:cTn id="137" dur="500" fill="hold"/>
                                        <p:tgtEl>
                                          <p:spTgt spid="10266"/>
                                        </p:tgtEl>
                                        <p:attrNameLst>
                                          <p:attrName>ppt_y</p:attrName>
                                        </p:attrNameLst>
                                      </p:cBhvr>
                                      <p:tavLst>
                                        <p:tav tm="0">
                                          <p:val>
                                            <p:strVal val="#ppt_y"/>
                                          </p:val>
                                        </p:tav>
                                        <p:tav tm="100000">
                                          <p:val>
                                            <p:strVal val="#ppt_y"/>
                                          </p:val>
                                        </p:tav>
                                      </p:tavLst>
                                    </p:anim>
                                  </p:childTnLst>
                                </p:cTn>
                              </p:par>
                            </p:childTnLst>
                          </p:cTn>
                        </p:par>
                      </p:childTnLst>
                    </p:cTn>
                  </p:par>
                  <p:par>
                    <p:cTn id="138" fill="hold" nodeType="clickPar">
                      <p:stCondLst>
                        <p:cond delay="indefinite"/>
                      </p:stCondLst>
                      <p:childTnLst>
                        <p:par>
                          <p:cTn id="139" fill="hold" nodeType="withGroup">
                            <p:stCondLst>
                              <p:cond delay="0"/>
                            </p:stCondLst>
                            <p:childTnLst>
                              <p:par>
                                <p:cTn id="140" presetID="9" presetClass="entr" presetSubtype="0" fill="hold" grpId="0" nodeType="clickEffect">
                                  <p:stCondLst>
                                    <p:cond delay="0"/>
                                  </p:stCondLst>
                                  <p:childTnLst>
                                    <p:set>
                                      <p:cBhvr>
                                        <p:cTn id="141" dur="1" fill="hold">
                                          <p:stCondLst>
                                            <p:cond delay="0"/>
                                          </p:stCondLst>
                                        </p:cTn>
                                        <p:tgtEl>
                                          <p:spTgt spid="10261"/>
                                        </p:tgtEl>
                                        <p:attrNameLst>
                                          <p:attrName>style.visibility</p:attrName>
                                        </p:attrNameLst>
                                      </p:cBhvr>
                                      <p:to>
                                        <p:strVal val="visible"/>
                                      </p:to>
                                    </p:set>
                                    <p:animEffect transition="in" filter="dissolve">
                                      <p:cBhvr>
                                        <p:cTn id="142" dur="500"/>
                                        <p:tgtEl>
                                          <p:spTgt spid="10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nimBg="1" autoUpdateAnimBg="0"/>
      <p:bldP spid="10246" grpId="0" animBg="1" autoUpdateAnimBg="0"/>
      <p:bldP spid="10247" grpId="0" animBg="1" autoUpdateAnimBg="0"/>
      <p:bldP spid="10248" grpId="0" animBg="1" autoUpdateAnimBg="0"/>
      <p:bldP spid="10250" grpId="0" animBg="1"/>
      <p:bldP spid="10251" grpId="0" animBg="1"/>
      <p:bldP spid="10252" grpId="0" animBg="1"/>
      <p:bldP spid="10253" grpId="0" animBg="1"/>
      <p:bldP spid="10254" grpId="0" animBg="1"/>
      <p:bldP spid="10255" grpId="0" animBg="1"/>
      <p:bldP spid="10257" grpId="0" animBg="1"/>
      <p:bldP spid="10258" grpId="0" animBg="1" autoUpdateAnimBg="0"/>
      <p:bldP spid="10259" grpId="0" animBg="1" autoUpdateAnimBg="0"/>
      <p:bldP spid="10260" grpId="0" animBg="1" autoUpdateAnimBg="0"/>
      <p:bldP spid="10261" grpId="0" animBg="1" autoUpdateAnimBg="0"/>
      <p:bldP spid="10262" grpId="0" animBg="1"/>
      <p:bldP spid="10263" grpId="0" animBg="1"/>
      <p:bldP spid="10264" grpId="0" animBg="1"/>
      <p:bldP spid="10265" grpId="0" animBg="1"/>
      <p:bldP spid="1026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0">
          <a:gsLst>
            <a:gs pos="0">
              <a:srgbClr val="99CCFF"/>
            </a:gs>
            <a:gs pos="50000">
              <a:srgbClr val="CCFFCC"/>
            </a:gs>
            <a:gs pos="100000">
              <a:srgbClr val="99CCFF"/>
            </a:gs>
          </a:gsLst>
          <a:lin ang="5400000" scaled="1"/>
        </a:gradFill>
        <a:effectLst/>
      </p:bgPr>
    </p:bg>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908175" y="609600"/>
            <a:ext cx="6245225" cy="579438"/>
          </a:xfrm>
          <a:prstGeom prst="rect">
            <a:avLst/>
          </a:prstGeom>
          <a:solidFill>
            <a:srgbClr val="FF00FF"/>
          </a:solidFill>
          <a:ln>
            <a:noFill/>
          </a:ln>
          <a:effectLst/>
          <a:scene3d>
            <a:camera prst="legacyObliqueTopLeft"/>
            <a:lightRig rig="legacyFlat3" dir="t"/>
          </a:scene3d>
          <a:sp3d extrusionH="430200" prstMaterial="legacyMatte">
            <a:bevelT w="13500" h="13500" prst="angle"/>
            <a:bevelB w="13500" h="13500" prst="angle"/>
            <a:extrusionClr>
              <a:srgbClr val="FF00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3200">
                <a:solidFill>
                  <a:srgbClr val="0000CC"/>
                </a:solidFill>
              </a:rPr>
              <a:t>Г.6.</a:t>
            </a:r>
            <a:r>
              <a:rPr lang="bg-BG" sz="3200"/>
              <a:t> </a:t>
            </a:r>
            <a:r>
              <a:rPr lang="bg-BG" sz="3200" smtClean="0"/>
              <a:t>АОИИ </a:t>
            </a:r>
            <a:r>
              <a:rPr lang="bg-BG" sz="3200"/>
              <a:t>от ново поколение.</a:t>
            </a:r>
            <a:endParaRPr lang="en-GB" sz="3200"/>
          </a:p>
        </p:txBody>
      </p:sp>
      <p:sp>
        <p:nvSpPr>
          <p:cNvPr id="11267" name="Rectangle 3"/>
          <p:cNvSpPr>
            <a:spLocks noChangeArrowheads="1"/>
          </p:cNvSpPr>
          <p:nvPr/>
        </p:nvSpPr>
        <p:spPr bwMode="auto">
          <a:xfrm>
            <a:off x="239228" y="62484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
        <p:nvSpPr>
          <p:cNvPr id="11268" name="Line 4"/>
          <p:cNvSpPr>
            <a:spLocks noChangeShapeType="1"/>
          </p:cNvSpPr>
          <p:nvPr/>
        </p:nvSpPr>
        <p:spPr bwMode="auto">
          <a:xfrm>
            <a:off x="4191000" y="1752600"/>
            <a:ext cx="1371600" cy="0"/>
          </a:xfrm>
          <a:prstGeom prst="line">
            <a:avLst/>
          </a:prstGeom>
          <a:noFill/>
          <a:ln w="571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1269" name="Line 5"/>
          <p:cNvSpPr>
            <a:spLocks noChangeShapeType="1"/>
          </p:cNvSpPr>
          <p:nvPr/>
        </p:nvSpPr>
        <p:spPr bwMode="auto">
          <a:xfrm>
            <a:off x="4191000" y="2133600"/>
            <a:ext cx="1371600" cy="0"/>
          </a:xfrm>
          <a:prstGeom prst="line">
            <a:avLst/>
          </a:prstGeom>
          <a:noFill/>
          <a:ln w="5715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1270" name="Text Box 6"/>
          <p:cNvSpPr txBox="1">
            <a:spLocks noChangeArrowheads="1"/>
          </p:cNvSpPr>
          <p:nvPr/>
        </p:nvSpPr>
        <p:spPr bwMode="auto">
          <a:xfrm>
            <a:off x="914400" y="2743200"/>
            <a:ext cx="1981200" cy="457200"/>
          </a:xfrm>
          <a:prstGeom prst="rect">
            <a:avLst/>
          </a:prstGeom>
          <a:solidFill>
            <a:srgbClr val="33CCFF"/>
          </a:solidFill>
          <a:ln>
            <a:noFill/>
          </a:ln>
          <a:effectLst/>
          <a:scene3d>
            <a:camera prst="legacyObliqueTopRight"/>
            <a:lightRig rig="legacyFlat3" dir="b"/>
          </a:scene3d>
          <a:sp3d extrusionH="430200" prstMaterial="legacyMatte">
            <a:bevelT w="13500" h="13500" prst="angle"/>
            <a:bevelB w="13500" h="13500" prst="angle"/>
            <a:extrusionClr>
              <a:srgbClr val="33CCFF"/>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t>ERP Systems</a:t>
            </a:r>
            <a:endParaRPr lang="en-GB"/>
          </a:p>
        </p:txBody>
      </p:sp>
      <p:sp>
        <p:nvSpPr>
          <p:cNvPr id="11271" name="Line 7"/>
          <p:cNvSpPr>
            <a:spLocks noChangeShapeType="1"/>
          </p:cNvSpPr>
          <p:nvPr/>
        </p:nvSpPr>
        <p:spPr bwMode="auto">
          <a:xfrm>
            <a:off x="3429000" y="2743200"/>
            <a:ext cx="0" cy="381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1272" name="Line 8"/>
          <p:cNvSpPr>
            <a:spLocks noChangeShapeType="1"/>
          </p:cNvSpPr>
          <p:nvPr/>
        </p:nvSpPr>
        <p:spPr bwMode="auto">
          <a:xfrm>
            <a:off x="3276600" y="28956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1273" name="Text Box 9"/>
          <p:cNvSpPr txBox="1">
            <a:spLocks noChangeArrowheads="1"/>
          </p:cNvSpPr>
          <p:nvPr/>
        </p:nvSpPr>
        <p:spPr bwMode="auto">
          <a:xfrm>
            <a:off x="4191000" y="2590800"/>
            <a:ext cx="2362200" cy="822325"/>
          </a:xfrm>
          <a:prstGeom prst="rect">
            <a:avLst/>
          </a:prstGeom>
          <a:solidFill>
            <a:srgbClr val="00FF00"/>
          </a:solidFill>
          <a:ln>
            <a:noFill/>
          </a:ln>
          <a:effectLst/>
          <a:scene3d>
            <a:camera prst="legacyObliqueTopRight"/>
            <a:lightRig rig="legacyFlat3" dir="b"/>
          </a:scene3d>
          <a:sp3d extrusionH="430200" prstMaterial="legacyMatte">
            <a:bevelT w="13500" h="13500" prst="angle"/>
            <a:bevelB w="13500" h="13500" prst="angle"/>
            <a:extrusionClr>
              <a:srgbClr val="00FF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t>Business Intelligence</a:t>
            </a:r>
            <a:endParaRPr lang="en-GB"/>
          </a:p>
        </p:txBody>
      </p:sp>
      <p:sp>
        <p:nvSpPr>
          <p:cNvPr id="11274" name="Text Box 10"/>
          <p:cNvSpPr txBox="1">
            <a:spLocks noChangeArrowheads="1"/>
          </p:cNvSpPr>
          <p:nvPr/>
        </p:nvSpPr>
        <p:spPr bwMode="auto">
          <a:xfrm>
            <a:off x="5243513" y="4765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bg-BG" b="0"/>
          </a:p>
        </p:txBody>
      </p:sp>
      <p:sp>
        <p:nvSpPr>
          <p:cNvPr id="11275" name="Line 11"/>
          <p:cNvSpPr>
            <a:spLocks noChangeShapeType="1"/>
          </p:cNvSpPr>
          <p:nvPr/>
        </p:nvSpPr>
        <p:spPr bwMode="auto">
          <a:xfrm>
            <a:off x="7162800" y="2895600"/>
            <a:ext cx="533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1276" name="Line 12"/>
          <p:cNvSpPr>
            <a:spLocks noChangeShapeType="1"/>
          </p:cNvSpPr>
          <p:nvPr/>
        </p:nvSpPr>
        <p:spPr bwMode="auto">
          <a:xfrm>
            <a:off x="7467600" y="2667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1277" name="Text Box 13"/>
          <p:cNvSpPr txBox="1">
            <a:spLocks noChangeArrowheads="1"/>
          </p:cNvSpPr>
          <p:nvPr/>
        </p:nvSpPr>
        <p:spPr bwMode="auto">
          <a:xfrm>
            <a:off x="990600" y="4191000"/>
            <a:ext cx="2286000" cy="822325"/>
          </a:xfrm>
          <a:prstGeom prst="rect">
            <a:avLst/>
          </a:prstGeom>
          <a:solidFill>
            <a:srgbClr val="FF6600"/>
          </a:solidFill>
          <a:ln>
            <a:noFill/>
          </a:ln>
          <a:effectLst/>
          <a:scene3d>
            <a:camera prst="legacyObliqueTopRight"/>
            <a:lightRig rig="legacyFlat3" dir="b"/>
          </a:scene3d>
          <a:sp3d extrusionH="430200" prstMaterial="legacyMatte">
            <a:bevelT w="13500" h="13500" prst="angle"/>
            <a:bevelB w="13500" h="13500" prst="angle"/>
            <a:extrusionClr>
              <a:srgbClr val="FF66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t>E-Business</a:t>
            </a:r>
            <a:br>
              <a:rPr lang="en-US"/>
            </a:br>
            <a:r>
              <a:rPr lang="en-US"/>
              <a:t>M-Business</a:t>
            </a:r>
            <a:endParaRPr lang="en-GB"/>
          </a:p>
        </p:txBody>
      </p:sp>
      <p:sp>
        <p:nvSpPr>
          <p:cNvPr id="11278" name="Line 14"/>
          <p:cNvSpPr>
            <a:spLocks noChangeShapeType="1"/>
          </p:cNvSpPr>
          <p:nvPr/>
        </p:nvSpPr>
        <p:spPr bwMode="auto">
          <a:xfrm>
            <a:off x="3886200" y="4495800"/>
            <a:ext cx="685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1279" name="Line 15"/>
          <p:cNvSpPr>
            <a:spLocks noChangeShapeType="1"/>
          </p:cNvSpPr>
          <p:nvPr/>
        </p:nvSpPr>
        <p:spPr bwMode="auto">
          <a:xfrm>
            <a:off x="4191000" y="4267200"/>
            <a:ext cx="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1280" name="Text Box 16"/>
          <p:cNvSpPr txBox="1">
            <a:spLocks noChangeArrowheads="1"/>
          </p:cNvSpPr>
          <p:nvPr/>
        </p:nvSpPr>
        <p:spPr bwMode="auto">
          <a:xfrm>
            <a:off x="5410200" y="4191000"/>
            <a:ext cx="3048000" cy="822325"/>
          </a:xfrm>
          <a:prstGeom prst="rect">
            <a:avLst/>
          </a:prstGeom>
          <a:solidFill>
            <a:srgbClr val="FFFF00"/>
          </a:solidFill>
          <a:ln>
            <a:noFill/>
          </a:ln>
          <a:effectLst/>
          <a:scene3d>
            <a:camera prst="legacyObliqueTopRight"/>
            <a:lightRig rig="legacyFlat3" dir="b"/>
          </a:scene3d>
          <a:sp3d extrusionH="430200" prstMaterial="legacyMatte">
            <a:bevelT w="13500" h="13500" prst="angle"/>
            <a:bevelB w="13500" h="13500" prst="angle"/>
            <a:extrusionClr>
              <a:srgbClr val="FFFF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a:t>Knowledge Management</a:t>
            </a:r>
            <a:endParaRPr lang="en-GB"/>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5000" fill="hold"/>
                                        <p:tgtEl>
                                          <p:spTgt spid="11266"/>
                                        </p:tgtEl>
                                        <p:attrNameLst>
                                          <p:attrName>ppt_w</p:attrName>
                                        </p:attrNameLst>
                                      </p:cBhvr>
                                      <p:tavLst>
                                        <p:tav tm="0" fmla="#ppt_w*sin(2.5*pi*$)">
                                          <p:val>
                                            <p:fltVal val="0"/>
                                          </p:val>
                                        </p:tav>
                                        <p:tav tm="100000">
                                          <p:val>
                                            <p:fltVal val="1"/>
                                          </p:val>
                                        </p:tav>
                                      </p:tavLst>
                                    </p:anim>
                                    <p:anim calcmode="lin" valueType="num">
                                      <p:cBhvr>
                                        <p:cTn id="8" dur="5000" fill="hold"/>
                                        <p:tgtEl>
                                          <p:spTgt spid="11266"/>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0-#ppt_w/2"/>
                                          </p:val>
                                        </p:tav>
                                        <p:tav tm="100000">
                                          <p:val>
                                            <p:strVal val="#ppt_x"/>
                                          </p:val>
                                        </p:tav>
                                      </p:tavLst>
                                    </p:anim>
                                    <p:anim calcmode="lin" valueType="num">
                                      <p:cBhvr additive="base">
                                        <p:cTn id="14" dur="500" fill="hold"/>
                                        <p:tgtEl>
                                          <p:spTgt spid="1126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69"/>
                                        </p:tgtEl>
                                        <p:attrNameLst>
                                          <p:attrName>style.visibility</p:attrName>
                                        </p:attrNameLst>
                                      </p:cBhvr>
                                      <p:to>
                                        <p:strVal val="visible"/>
                                      </p:to>
                                    </p:set>
                                    <p:anim calcmode="lin" valueType="num">
                                      <p:cBhvr additive="base">
                                        <p:cTn id="19" dur="500" fill="hold"/>
                                        <p:tgtEl>
                                          <p:spTgt spid="11269"/>
                                        </p:tgtEl>
                                        <p:attrNameLst>
                                          <p:attrName>ppt_x</p:attrName>
                                        </p:attrNameLst>
                                      </p:cBhvr>
                                      <p:tavLst>
                                        <p:tav tm="0">
                                          <p:val>
                                            <p:strVal val="0-#ppt_w/2"/>
                                          </p:val>
                                        </p:tav>
                                        <p:tav tm="100000">
                                          <p:val>
                                            <p:strVal val="#ppt_x"/>
                                          </p:val>
                                        </p:tav>
                                      </p:tavLst>
                                    </p:anim>
                                    <p:anim calcmode="lin" valueType="num">
                                      <p:cBhvr additive="base">
                                        <p:cTn id="20" dur="500" fill="hold"/>
                                        <p:tgtEl>
                                          <p:spTgt spid="1126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11270"/>
                                        </p:tgtEl>
                                        <p:attrNameLst>
                                          <p:attrName>style.visibility</p:attrName>
                                        </p:attrNameLst>
                                      </p:cBhvr>
                                      <p:to>
                                        <p:strVal val="visible"/>
                                      </p:to>
                                    </p:set>
                                    <p:anim calcmode="lin" valueType="num">
                                      <p:cBhvr>
                                        <p:cTn id="25" dur="1000" fill="hold"/>
                                        <p:tgtEl>
                                          <p:spTgt spid="11270"/>
                                        </p:tgtEl>
                                        <p:attrNameLst>
                                          <p:attrName>ppt_w</p:attrName>
                                        </p:attrNameLst>
                                      </p:cBhvr>
                                      <p:tavLst>
                                        <p:tav tm="0">
                                          <p:val>
                                            <p:fltVal val="0"/>
                                          </p:val>
                                        </p:tav>
                                        <p:tav tm="100000">
                                          <p:val>
                                            <p:strVal val="#ppt_w"/>
                                          </p:val>
                                        </p:tav>
                                      </p:tavLst>
                                    </p:anim>
                                    <p:anim calcmode="lin" valueType="num">
                                      <p:cBhvr>
                                        <p:cTn id="26" dur="1000" fill="hold"/>
                                        <p:tgtEl>
                                          <p:spTgt spid="11270"/>
                                        </p:tgtEl>
                                        <p:attrNameLst>
                                          <p:attrName>ppt_h</p:attrName>
                                        </p:attrNameLst>
                                      </p:cBhvr>
                                      <p:tavLst>
                                        <p:tav tm="0">
                                          <p:val>
                                            <p:fltVal val="0"/>
                                          </p:val>
                                        </p:tav>
                                        <p:tav tm="100000">
                                          <p:val>
                                            <p:strVal val="#ppt_h"/>
                                          </p:val>
                                        </p:tav>
                                      </p:tavLst>
                                    </p:anim>
                                    <p:anim calcmode="lin" valueType="num">
                                      <p:cBhvr>
                                        <p:cTn id="27" dur="1000" fill="hold"/>
                                        <p:tgtEl>
                                          <p:spTgt spid="11270"/>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127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1271"/>
                                        </p:tgtEl>
                                        <p:attrNameLst>
                                          <p:attrName>style.visibility</p:attrName>
                                        </p:attrNameLst>
                                      </p:cBhvr>
                                      <p:to>
                                        <p:strVal val="visible"/>
                                      </p:to>
                                    </p:set>
                                    <p:anim calcmode="lin" valueType="num">
                                      <p:cBhvr additive="base">
                                        <p:cTn id="33" dur="500" fill="hold"/>
                                        <p:tgtEl>
                                          <p:spTgt spid="11271"/>
                                        </p:tgtEl>
                                        <p:attrNameLst>
                                          <p:attrName>ppt_x</p:attrName>
                                        </p:attrNameLst>
                                      </p:cBhvr>
                                      <p:tavLst>
                                        <p:tav tm="0">
                                          <p:val>
                                            <p:strVal val="0-#ppt_w/2"/>
                                          </p:val>
                                        </p:tav>
                                        <p:tav tm="100000">
                                          <p:val>
                                            <p:strVal val="#ppt_x"/>
                                          </p:val>
                                        </p:tav>
                                      </p:tavLst>
                                    </p:anim>
                                    <p:anim calcmode="lin" valueType="num">
                                      <p:cBhvr additive="base">
                                        <p:cTn id="34" dur="500" fill="hold"/>
                                        <p:tgtEl>
                                          <p:spTgt spid="11271"/>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1272"/>
                                        </p:tgtEl>
                                        <p:attrNameLst>
                                          <p:attrName>style.visibility</p:attrName>
                                        </p:attrNameLst>
                                      </p:cBhvr>
                                      <p:to>
                                        <p:strVal val="visible"/>
                                      </p:to>
                                    </p:set>
                                    <p:anim calcmode="lin" valueType="num">
                                      <p:cBhvr additive="base">
                                        <p:cTn id="39" dur="500" fill="hold"/>
                                        <p:tgtEl>
                                          <p:spTgt spid="11272"/>
                                        </p:tgtEl>
                                        <p:attrNameLst>
                                          <p:attrName>ppt_x</p:attrName>
                                        </p:attrNameLst>
                                      </p:cBhvr>
                                      <p:tavLst>
                                        <p:tav tm="0">
                                          <p:val>
                                            <p:strVal val="0-#ppt_w/2"/>
                                          </p:val>
                                        </p:tav>
                                        <p:tav tm="100000">
                                          <p:val>
                                            <p:strVal val="#ppt_x"/>
                                          </p:val>
                                        </p:tav>
                                      </p:tavLst>
                                    </p:anim>
                                    <p:anim calcmode="lin" valueType="num">
                                      <p:cBhvr additive="base">
                                        <p:cTn id="40" dur="500" fill="hold"/>
                                        <p:tgtEl>
                                          <p:spTgt spid="11272"/>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11273"/>
                                        </p:tgtEl>
                                        <p:attrNameLst>
                                          <p:attrName>style.visibility</p:attrName>
                                        </p:attrNameLst>
                                      </p:cBhvr>
                                      <p:to>
                                        <p:strVal val="visible"/>
                                      </p:to>
                                    </p:set>
                                    <p:anim calcmode="lin" valueType="num">
                                      <p:cBhvr>
                                        <p:cTn id="45" dur="1000" fill="hold"/>
                                        <p:tgtEl>
                                          <p:spTgt spid="11273"/>
                                        </p:tgtEl>
                                        <p:attrNameLst>
                                          <p:attrName>ppt_w</p:attrName>
                                        </p:attrNameLst>
                                      </p:cBhvr>
                                      <p:tavLst>
                                        <p:tav tm="0">
                                          <p:val>
                                            <p:fltVal val="0"/>
                                          </p:val>
                                        </p:tav>
                                        <p:tav tm="100000">
                                          <p:val>
                                            <p:strVal val="#ppt_w"/>
                                          </p:val>
                                        </p:tav>
                                      </p:tavLst>
                                    </p:anim>
                                    <p:anim calcmode="lin" valueType="num">
                                      <p:cBhvr>
                                        <p:cTn id="46" dur="1000" fill="hold"/>
                                        <p:tgtEl>
                                          <p:spTgt spid="11273"/>
                                        </p:tgtEl>
                                        <p:attrNameLst>
                                          <p:attrName>ppt_h</p:attrName>
                                        </p:attrNameLst>
                                      </p:cBhvr>
                                      <p:tavLst>
                                        <p:tav tm="0">
                                          <p:val>
                                            <p:fltVal val="0"/>
                                          </p:val>
                                        </p:tav>
                                        <p:tav tm="100000">
                                          <p:val>
                                            <p:strVal val="#ppt_h"/>
                                          </p:val>
                                        </p:tav>
                                      </p:tavLst>
                                    </p:anim>
                                    <p:anim calcmode="lin" valueType="num">
                                      <p:cBhvr>
                                        <p:cTn id="47" dur="1000" fill="hold"/>
                                        <p:tgtEl>
                                          <p:spTgt spid="11273"/>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1127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1275"/>
                                        </p:tgtEl>
                                        <p:attrNameLst>
                                          <p:attrName>style.visibility</p:attrName>
                                        </p:attrNameLst>
                                      </p:cBhvr>
                                      <p:to>
                                        <p:strVal val="visible"/>
                                      </p:to>
                                    </p:set>
                                    <p:anim calcmode="lin" valueType="num">
                                      <p:cBhvr additive="base">
                                        <p:cTn id="53" dur="500" fill="hold"/>
                                        <p:tgtEl>
                                          <p:spTgt spid="11275"/>
                                        </p:tgtEl>
                                        <p:attrNameLst>
                                          <p:attrName>ppt_x</p:attrName>
                                        </p:attrNameLst>
                                      </p:cBhvr>
                                      <p:tavLst>
                                        <p:tav tm="0">
                                          <p:val>
                                            <p:strVal val="0-#ppt_w/2"/>
                                          </p:val>
                                        </p:tav>
                                        <p:tav tm="100000">
                                          <p:val>
                                            <p:strVal val="#ppt_x"/>
                                          </p:val>
                                        </p:tav>
                                      </p:tavLst>
                                    </p:anim>
                                    <p:anim calcmode="lin" valueType="num">
                                      <p:cBhvr additive="base">
                                        <p:cTn id="54" dur="500" fill="hold"/>
                                        <p:tgtEl>
                                          <p:spTgt spid="11275"/>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1276"/>
                                        </p:tgtEl>
                                        <p:attrNameLst>
                                          <p:attrName>style.visibility</p:attrName>
                                        </p:attrNameLst>
                                      </p:cBhvr>
                                      <p:to>
                                        <p:strVal val="visible"/>
                                      </p:to>
                                    </p:set>
                                    <p:anim calcmode="lin" valueType="num">
                                      <p:cBhvr additive="base">
                                        <p:cTn id="59" dur="500" fill="hold"/>
                                        <p:tgtEl>
                                          <p:spTgt spid="11276"/>
                                        </p:tgtEl>
                                        <p:attrNameLst>
                                          <p:attrName>ppt_x</p:attrName>
                                        </p:attrNameLst>
                                      </p:cBhvr>
                                      <p:tavLst>
                                        <p:tav tm="0">
                                          <p:val>
                                            <p:strVal val="0-#ppt_w/2"/>
                                          </p:val>
                                        </p:tav>
                                        <p:tav tm="100000">
                                          <p:val>
                                            <p:strVal val="#ppt_x"/>
                                          </p:val>
                                        </p:tav>
                                      </p:tavLst>
                                    </p:anim>
                                    <p:anim calcmode="lin" valueType="num">
                                      <p:cBhvr additive="base">
                                        <p:cTn id="60" dur="500" fill="hold"/>
                                        <p:tgtEl>
                                          <p:spTgt spid="11276"/>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5" presetClass="entr" presetSubtype="0" fill="hold" grpId="0" nodeType="clickEffect">
                                  <p:stCondLst>
                                    <p:cond delay="0"/>
                                  </p:stCondLst>
                                  <p:childTnLst>
                                    <p:set>
                                      <p:cBhvr>
                                        <p:cTn id="64" dur="1" fill="hold">
                                          <p:stCondLst>
                                            <p:cond delay="0"/>
                                          </p:stCondLst>
                                        </p:cTn>
                                        <p:tgtEl>
                                          <p:spTgt spid="11277"/>
                                        </p:tgtEl>
                                        <p:attrNameLst>
                                          <p:attrName>style.visibility</p:attrName>
                                        </p:attrNameLst>
                                      </p:cBhvr>
                                      <p:to>
                                        <p:strVal val="visible"/>
                                      </p:to>
                                    </p:set>
                                    <p:anim calcmode="lin" valueType="num">
                                      <p:cBhvr>
                                        <p:cTn id="65" dur="1000" fill="hold"/>
                                        <p:tgtEl>
                                          <p:spTgt spid="11277"/>
                                        </p:tgtEl>
                                        <p:attrNameLst>
                                          <p:attrName>ppt_w</p:attrName>
                                        </p:attrNameLst>
                                      </p:cBhvr>
                                      <p:tavLst>
                                        <p:tav tm="0">
                                          <p:val>
                                            <p:fltVal val="0"/>
                                          </p:val>
                                        </p:tav>
                                        <p:tav tm="100000">
                                          <p:val>
                                            <p:strVal val="#ppt_w"/>
                                          </p:val>
                                        </p:tav>
                                      </p:tavLst>
                                    </p:anim>
                                    <p:anim calcmode="lin" valueType="num">
                                      <p:cBhvr>
                                        <p:cTn id="66" dur="1000" fill="hold"/>
                                        <p:tgtEl>
                                          <p:spTgt spid="11277"/>
                                        </p:tgtEl>
                                        <p:attrNameLst>
                                          <p:attrName>ppt_h</p:attrName>
                                        </p:attrNameLst>
                                      </p:cBhvr>
                                      <p:tavLst>
                                        <p:tav tm="0">
                                          <p:val>
                                            <p:fltVal val="0"/>
                                          </p:val>
                                        </p:tav>
                                        <p:tav tm="100000">
                                          <p:val>
                                            <p:strVal val="#ppt_h"/>
                                          </p:val>
                                        </p:tav>
                                      </p:tavLst>
                                    </p:anim>
                                    <p:anim calcmode="lin" valueType="num">
                                      <p:cBhvr>
                                        <p:cTn id="67" dur="1000" fill="hold"/>
                                        <p:tgtEl>
                                          <p:spTgt spid="11277"/>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1127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1278"/>
                                        </p:tgtEl>
                                        <p:attrNameLst>
                                          <p:attrName>style.visibility</p:attrName>
                                        </p:attrNameLst>
                                      </p:cBhvr>
                                      <p:to>
                                        <p:strVal val="visible"/>
                                      </p:to>
                                    </p:set>
                                    <p:anim calcmode="lin" valueType="num">
                                      <p:cBhvr additive="base">
                                        <p:cTn id="73" dur="500" fill="hold"/>
                                        <p:tgtEl>
                                          <p:spTgt spid="11278"/>
                                        </p:tgtEl>
                                        <p:attrNameLst>
                                          <p:attrName>ppt_x</p:attrName>
                                        </p:attrNameLst>
                                      </p:cBhvr>
                                      <p:tavLst>
                                        <p:tav tm="0">
                                          <p:val>
                                            <p:strVal val="0-#ppt_w/2"/>
                                          </p:val>
                                        </p:tav>
                                        <p:tav tm="100000">
                                          <p:val>
                                            <p:strVal val="#ppt_x"/>
                                          </p:val>
                                        </p:tav>
                                      </p:tavLst>
                                    </p:anim>
                                    <p:anim calcmode="lin" valueType="num">
                                      <p:cBhvr additive="base">
                                        <p:cTn id="74" dur="500" fill="hold"/>
                                        <p:tgtEl>
                                          <p:spTgt spid="11278"/>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1279"/>
                                        </p:tgtEl>
                                        <p:attrNameLst>
                                          <p:attrName>style.visibility</p:attrName>
                                        </p:attrNameLst>
                                      </p:cBhvr>
                                      <p:to>
                                        <p:strVal val="visible"/>
                                      </p:to>
                                    </p:set>
                                    <p:anim calcmode="lin" valueType="num">
                                      <p:cBhvr additive="base">
                                        <p:cTn id="79" dur="500" fill="hold"/>
                                        <p:tgtEl>
                                          <p:spTgt spid="11279"/>
                                        </p:tgtEl>
                                        <p:attrNameLst>
                                          <p:attrName>ppt_x</p:attrName>
                                        </p:attrNameLst>
                                      </p:cBhvr>
                                      <p:tavLst>
                                        <p:tav tm="0">
                                          <p:val>
                                            <p:strVal val="0-#ppt_w/2"/>
                                          </p:val>
                                        </p:tav>
                                        <p:tav tm="100000">
                                          <p:val>
                                            <p:strVal val="#ppt_x"/>
                                          </p:val>
                                        </p:tav>
                                      </p:tavLst>
                                    </p:anim>
                                    <p:anim calcmode="lin" valueType="num">
                                      <p:cBhvr additive="base">
                                        <p:cTn id="80" dur="500" fill="hold"/>
                                        <p:tgtEl>
                                          <p:spTgt spid="11279"/>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26" fill="hold" grpId="0" nodeType="clickEffect">
                                  <p:stCondLst>
                                    <p:cond delay="0"/>
                                  </p:stCondLst>
                                  <p:childTnLst>
                                    <p:set>
                                      <p:cBhvr>
                                        <p:cTn id="84" dur="1" fill="hold">
                                          <p:stCondLst>
                                            <p:cond delay="0"/>
                                          </p:stCondLst>
                                        </p:cTn>
                                        <p:tgtEl>
                                          <p:spTgt spid="11280"/>
                                        </p:tgtEl>
                                        <p:attrNameLst>
                                          <p:attrName>style.visibility</p:attrName>
                                        </p:attrNameLst>
                                      </p:cBhvr>
                                      <p:to>
                                        <p:strVal val="visible"/>
                                      </p:to>
                                    </p:set>
                                    <p:animEffect transition="in" filter="barn(inHorizontal)">
                                      <p:cBhvr>
                                        <p:cTn id="85" dur="500"/>
                                        <p:tgtEl>
                                          <p:spTgt spid="11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P spid="11268" grpId="0" animBg="1"/>
      <p:bldP spid="11269" grpId="0" animBg="1"/>
      <p:bldP spid="11270" grpId="0" animBg="1" autoUpdateAnimBg="0"/>
      <p:bldP spid="11271" grpId="0" animBg="1"/>
      <p:bldP spid="11272" grpId="0" animBg="1"/>
      <p:bldP spid="11273" grpId="0" animBg="1" autoUpdateAnimBg="0"/>
      <p:bldP spid="11275" grpId="0" animBg="1"/>
      <p:bldP spid="11276" grpId="0" animBg="1"/>
      <p:bldP spid="11277" grpId="0" animBg="1" autoUpdateAnimBg="0"/>
      <p:bldP spid="11278" grpId="0" animBg="1"/>
      <p:bldP spid="11279" grpId="0" animBg="1"/>
      <p:bldP spid="11280"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4213" y="260350"/>
            <a:ext cx="7775575" cy="587375"/>
          </a:xfrm>
          <a:solidFill>
            <a:srgbClr val="FFFF00"/>
          </a:solidFill>
          <a:ln w="57150">
            <a:solidFill>
              <a:srgbClr val="FF0000"/>
            </a:solidFill>
            <a:miter lim="800000"/>
            <a:headEnd/>
            <a:tailEnd/>
          </a:ln>
        </p:spPr>
        <p:txBody>
          <a:bodyPr/>
          <a:lstStyle/>
          <a:p>
            <a:r>
              <a:rPr lang="en-US" sz="2800" b="1">
                <a:solidFill>
                  <a:srgbClr val="FF3300"/>
                </a:solidFill>
              </a:rPr>
              <a:t>7</a:t>
            </a:r>
            <a:r>
              <a:rPr lang="bg-BG" sz="2800" b="1">
                <a:solidFill>
                  <a:srgbClr val="FF3300"/>
                </a:solidFill>
              </a:rPr>
              <a:t>.</a:t>
            </a:r>
            <a:r>
              <a:rPr lang="bg-BG" sz="2800" b="1"/>
              <a:t> Японски </a:t>
            </a:r>
            <a:r>
              <a:rPr lang="en-US" sz="2800" b="1"/>
              <a:t>upgrade</a:t>
            </a:r>
            <a:r>
              <a:rPr lang="bg-BG" sz="2800" b="1"/>
              <a:t> на </a:t>
            </a:r>
            <a:r>
              <a:rPr lang="en-US" sz="2800" b="1"/>
              <a:t>ERP Systems - </a:t>
            </a:r>
            <a:r>
              <a:rPr lang="bg-BG" sz="2800" b="1" smtClean="0"/>
              <a:t>АОИИ</a:t>
            </a:r>
            <a:r>
              <a:rPr lang="en-US" sz="2800" b="1"/>
              <a:t>.</a:t>
            </a:r>
            <a:endParaRPr lang="bg-BG" sz="2800" b="1"/>
          </a:p>
        </p:txBody>
      </p:sp>
      <p:sp>
        <p:nvSpPr>
          <p:cNvPr id="32771" name="Rectangle 3"/>
          <p:cNvSpPr>
            <a:spLocks noChangeArrowheads="1"/>
          </p:cNvSpPr>
          <p:nvPr/>
        </p:nvSpPr>
        <p:spPr bwMode="auto">
          <a:xfrm>
            <a:off x="261453" y="6308725"/>
            <a:ext cx="2201244" cy="369332"/>
          </a:xfrm>
          <a:prstGeom prst="rect">
            <a:avLst/>
          </a:prstGeom>
          <a:solidFill>
            <a:srgbClr val="FF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bg-BG" sz="1800">
                <a:solidFill>
                  <a:srgbClr val="CC3300"/>
                </a:solidFill>
              </a:rPr>
              <a:t>© </a:t>
            </a:r>
            <a:r>
              <a:rPr lang="bg-BG" sz="1800" smtClean="0">
                <a:solidFill>
                  <a:srgbClr val="CC3300"/>
                </a:solidFill>
              </a:rPr>
              <a:t>доц</a:t>
            </a:r>
            <a:r>
              <a:rPr lang="bg-BG" sz="1800">
                <a:solidFill>
                  <a:srgbClr val="CC3300"/>
                </a:solidFill>
              </a:rPr>
              <a:t>. д-р Л. Краев</a:t>
            </a:r>
          </a:p>
        </p:txBody>
      </p:sp>
      <p:grpSp>
        <p:nvGrpSpPr>
          <p:cNvPr id="32772" name="Group 4"/>
          <p:cNvGrpSpPr>
            <a:grpSpLocks/>
          </p:cNvGrpSpPr>
          <p:nvPr/>
        </p:nvGrpSpPr>
        <p:grpSpPr bwMode="auto">
          <a:xfrm>
            <a:off x="2771775" y="2708275"/>
            <a:ext cx="3671888" cy="1081088"/>
            <a:chOff x="1746" y="1706"/>
            <a:chExt cx="2313" cy="681"/>
          </a:xfrm>
        </p:grpSpPr>
        <p:sp>
          <p:nvSpPr>
            <p:cNvPr id="32773" name="Oval 5"/>
            <p:cNvSpPr>
              <a:spLocks noChangeArrowheads="1"/>
            </p:cNvSpPr>
            <p:nvPr/>
          </p:nvSpPr>
          <p:spPr bwMode="auto">
            <a:xfrm>
              <a:off x="1746" y="1706"/>
              <a:ext cx="2313" cy="681"/>
            </a:xfrm>
            <a:prstGeom prst="ellipse">
              <a:avLst/>
            </a:prstGeom>
            <a:solidFill>
              <a:srgbClr val="FFCCFF"/>
            </a:solidFill>
            <a:ln>
              <a:noFill/>
            </a:ln>
            <a:effectLst/>
            <a:scene3d>
              <a:camera prst="legacyObliqueTopRight"/>
              <a:lightRig rig="legacyFlat3" dir="b"/>
            </a:scene3d>
            <a:sp3d extrusionH="430200" prstMaterial="legacyMatte">
              <a:bevelT w="13500" h="13500" prst="angle"/>
              <a:bevelB w="13500" h="13500" prst="angle"/>
              <a:extrusionClr>
                <a:srgbClr val="FFCCFF"/>
              </a:extrusionClr>
            </a:sp3d>
            <a:extLst>
              <a:ext uri="{91240B29-F687-4F45-9708-019B960494DF}">
                <a14:hiddenLine xmlns:a14="http://schemas.microsoft.com/office/drawing/2010/main" w="9525" algn="ctr">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bg-BG"/>
            </a:p>
          </p:txBody>
        </p:sp>
        <p:sp>
          <p:nvSpPr>
            <p:cNvPr id="32774" name="Text Box 6"/>
            <p:cNvSpPr txBox="1">
              <a:spLocks noChangeArrowheads="1"/>
            </p:cNvSpPr>
            <p:nvPr/>
          </p:nvSpPr>
          <p:spPr bwMode="auto">
            <a:xfrm>
              <a:off x="2109" y="1842"/>
              <a:ext cx="1632" cy="32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2800">
                  <a:solidFill>
                    <a:srgbClr val="0000CC"/>
                  </a:solidFill>
                </a:rPr>
                <a:t>ERP Systems</a:t>
              </a:r>
              <a:endParaRPr lang="bg-BG" sz="2800">
                <a:solidFill>
                  <a:srgbClr val="0000CC"/>
                </a:solidFill>
              </a:endParaRPr>
            </a:p>
          </p:txBody>
        </p:sp>
      </p:grpSp>
      <p:sp>
        <p:nvSpPr>
          <p:cNvPr id="32775" name="Text Box 7"/>
          <p:cNvSpPr txBox="1">
            <a:spLocks noChangeArrowheads="1"/>
          </p:cNvSpPr>
          <p:nvPr/>
        </p:nvSpPr>
        <p:spPr bwMode="auto">
          <a:xfrm>
            <a:off x="611188" y="1341438"/>
            <a:ext cx="7705725" cy="946150"/>
          </a:xfrm>
          <a:prstGeom prst="rect">
            <a:avLst/>
          </a:prstGeom>
          <a:solidFill>
            <a:srgbClr val="66FFFF"/>
          </a:solidFill>
          <a:ln>
            <a:noFill/>
          </a:ln>
          <a:effectLst/>
          <a:scene3d>
            <a:camera prst="legacyObliqueTopRight"/>
            <a:lightRig rig="legacyFlat3" dir="b"/>
          </a:scene3d>
          <a:sp3d extrusionH="430200" prstMaterial="legacyMatte">
            <a:bevelT w="13500" h="13500" prst="angle"/>
            <a:bevelB w="13500" h="13500" prst="angle"/>
            <a:extrusionClr>
              <a:srgbClr val="66FFFF"/>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2800">
                <a:solidFill>
                  <a:srgbClr val="800000"/>
                </a:solidFill>
              </a:rPr>
              <a:t>Lean Manufacturing</a:t>
            </a:r>
            <a:br>
              <a:rPr lang="en-US" sz="2800">
                <a:solidFill>
                  <a:srgbClr val="800000"/>
                </a:solidFill>
              </a:rPr>
            </a:br>
            <a:r>
              <a:rPr lang="en-US" sz="2800">
                <a:solidFill>
                  <a:srgbClr val="800000"/>
                </a:solidFill>
              </a:rPr>
              <a:t>( Toyota Production System )</a:t>
            </a:r>
            <a:endParaRPr lang="bg-BG" sz="2800">
              <a:solidFill>
                <a:srgbClr val="800000"/>
              </a:solidFill>
            </a:endParaRPr>
          </a:p>
        </p:txBody>
      </p:sp>
      <p:sp>
        <p:nvSpPr>
          <p:cNvPr id="32776" name="Rectangle 8"/>
          <p:cNvSpPr>
            <a:spLocks noChangeArrowheads="1"/>
          </p:cNvSpPr>
          <p:nvPr/>
        </p:nvSpPr>
        <p:spPr bwMode="auto">
          <a:xfrm>
            <a:off x="250825" y="4292600"/>
            <a:ext cx="8569325" cy="1873250"/>
          </a:xfrm>
          <a:prstGeom prst="rect">
            <a:avLst/>
          </a:prstGeom>
          <a:solidFill>
            <a:srgbClr val="CCFF66"/>
          </a:solidFill>
          <a:ln>
            <a:noFill/>
          </a:ln>
          <a:effectLst/>
          <a:scene3d>
            <a:camera prst="legacyObliqueTopRight"/>
            <a:lightRig rig="legacyFlat3" dir="b"/>
          </a:scene3d>
          <a:sp3d extrusionH="430200" prstMaterial="legacyMatte">
            <a:bevelT w="13500" h="13500" prst="angle"/>
            <a:bevelB w="13500" h="13500" prst="angle"/>
            <a:extrusionClr>
              <a:srgbClr val="CCFF66"/>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bg-BG"/>
          </a:p>
        </p:txBody>
      </p:sp>
      <p:sp>
        <p:nvSpPr>
          <p:cNvPr id="32777" name="Text Box 9"/>
          <p:cNvSpPr txBox="1">
            <a:spLocks noChangeArrowheads="1"/>
          </p:cNvSpPr>
          <p:nvPr/>
        </p:nvSpPr>
        <p:spPr bwMode="auto">
          <a:xfrm>
            <a:off x="755650" y="4581525"/>
            <a:ext cx="1512888" cy="1281113"/>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1800">
                <a:solidFill>
                  <a:schemeClr val="bg1"/>
                </a:solidFill>
              </a:rPr>
              <a:t>1. </a:t>
            </a:r>
            <a:r>
              <a:rPr lang="bg-BG" sz="1800">
                <a:solidFill>
                  <a:schemeClr val="bg1"/>
                </a:solidFill>
              </a:rPr>
              <a:t>Тотален контрол</a:t>
            </a:r>
            <a:r>
              <a:rPr lang="en-US" sz="1800">
                <a:solidFill>
                  <a:schemeClr val="bg1"/>
                </a:solidFill>
              </a:rPr>
              <a:t> </a:t>
            </a:r>
            <a:r>
              <a:rPr lang="bg-BG" sz="1800">
                <a:solidFill>
                  <a:schemeClr val="bg1"/>
                </a:solidFill>
              </a:rPr>
              <a:t>на качеството</a:t>
            </a:r>
            <a:br>
              <a:rPr lang="bg-BG" sz="1800">
                <a:solidFill>
                  <a:schemeClr val="bg1"/>
                </a:solidFill>
              </a:rPr>
            </a:br>
            <a:r>
              <a:rPr lang="en-US">
                <a:solidFill>
                  <a:schemeClr val="bg1"/>
                </a:solidFill>
              </a:rPr>
              <a:t>Kaizen</a:t>
            </a:r>
            <a:endParaRPr lang="bg-BG">
              <a:solidFill>
                <a:schemeClr val="bg1"/>
              </a:solidFill>
            </a:endParaRPr>
          </a:p>
        </p:txBody>
      </p:sp>
      <p:sp>
        <p:nvSpPr>
          <p:cNvPr id="32778" name="Text Box 10"/>
          <p:cNvSpPr txBox="1">
            <a:spLocks noChangeArrowheads="1"/>
          </p:cNvSpPr>
          <p:nvPr/>
        </p:nvSpPr>
        <p:spPr bwMode="auto">
          <a:xfrm>
            <a:off x="2268538" y="4508500"/>
            <a:ext cx="1728787" cy="1555750"/>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en-US" sz="1800">
                <a:solidFill>
                  <a:srgbClr val="660066"/>
                </a:solidFill>
              </a:rPr>
              <a:t>2</a:t>
            </a:r>
            <a:r>
              <a:rPr lang="bg-BG" sz="1800">
                <a:solidFill>
                  <a:srgbClr val="660066"/>
                </a:solidFill>
              </a:rPr>
              <a:t>. Система</a:t>
            </a:r>
            <a:br>
              <a:rPr lang="bg-BG" sz="1800">
                <a:solidFill>
                  <a:srgbClr val="660066"/>
                </a:solidFill>
              </a:rPr>
            </a:br>
            <a:r>
              <a:rPr lang="bg-BG" sz="1800">
                <a:solidFill>
                  <a:srgbClr val="660066"/>
                </a:solidFill>
              </a:rPr>
              <a:t>за управление</a:t>
            </a:r>
            <a:br>
              <a:rPr lang="bg-BG" sz="1800">
                <a:solidFill>
                  <a:srgbClr val="660066"/>
                </a:solidFill>
              </a:rPr>
            </a:br>
            <a:r>
              <a:rPr lang="bg-BG" sz="1800">
                <a:solidFill>
                  <a:srgbClr val="660066"/>
                </a:solidFill>
              </a:rPr>
              <a:t>на прозвод-</a:t>
            </a:r>
            <a:br>
              <a:rPr lang="bg-BG" sz="1800">
                <a:solidFill>
                  <a:srgbClr val="660066"/>
                </a:solidFill>
              </a:rPr>
            </a:br>
            <a:r>
              <a:rPr lang="bg-BG" sz="1800">
                <a:solidFill>
                  <a:srgbClr val="660066"/>
                </a:solidFill>
              </a:rPr>
              <a:t>ството</a:t>
            </a:r>
            <a:br>
              <a:rPr lang="bg-BG" sz="1800">
                <a:solidFill>
                  <a:srgbClr val="660066"/>
                </a:solidFill>
              </a:rPr>
            </a:br>
            <a:r>
              <a:rPr lang="en-US">
                <a:solidFill>
                  <a:srgbClr val="660066"/>
                </a:solidFill>
              </a:rPr>
              <a:t>Kanban</a:t>
            </a:r>
            <a:endParaRPr lang="bg-BG">
              <a:solidFill>
                <a:srgbClr val="660066"/>
              </a:solidFill>
            </a:endParaRPr>
          </a:p>
        </p:txBody>
      </p:sp>
      <p:sp>
        <p:nvSpPr>
          <p:cNvPr id="32779" name="Text Box 11"/>
          <p:cNvSpPr txBox="1">
            <a:spLocks noChangeArrowheads="1"/>
          </p:cNvSpPr>
          <p:nvPr/>
        </p:nvSpPr>
        <p:spPr bwMode="auto">
          <a:xfrm>
            <a:off x="4067175" y="4365625"/>
            <a:ext cx="1584325" cy="1830388"/>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solidFill>
                  <a:srgbClr val="FF3300"/>
                </a:solidFill>
              </a:rPr>
              <a:t>3. Концепция</a:t>
            </a:r>
            <a:br>
              <a:rPr lang="bg-BG" sz="1800">
                <a:solidFill>
                  <a:srgbClr val="FF3300"/>
                </a:solidFill>
              </a:rPr>
            </a:br>
            <a:r>
              <a:rPr lang="bg-BG" sz="1800">
                <a:solidFill>
                  <a:srgbClr val="FF3300"/>
                </a:solidFill>
              </a:rPr>
              <a:t>за организация</a:t>
            </a:r>
            <a:br>
              <a:rPr lang="bg-BG" sz="1800">
                <a:solidFill>
                  <a:srgbClr val="FF3300"/>
                </a:solidFill>
              </a:rPr>
            </a:br>
            <a:r>
              <a:rPr lang="bg-BG" sz="1800">
                <a:solidFill>
                  <a:srgbClr val="FF3300"/>
                </a:solidFill>
              </a:rPr>
              <a:t>на работните</a:t>
            </a:r>
            <a:br>
              <a:rPr lang="bg-BG" sz="1800">
                <a:solidFill>
                  <a:srgbClr val="FF3300"/>
                </a:solidFill>
              </a:rPr>
            </a:br>
            <a:r>
              <a:rPr lang="bg-BG" sz="1800">
                <a:solidFill>
                  <a:srgbClr val="FF3300"/>
                </a:solidFill>
              </a:rPr>
              <a:t>места</a:t>
            </a:r>
            <a:br>
              <a:rPr lang="bg-BG" sz="1800">
                <a:solidFill>
                  <a:srgbClr val="FF3300"/>
                </a:solidFill>
              </a:rPr>
            </a:br>
            <a:r>
              <a:rPr lang="en-US">
                <a:solidFill>
                  <a:srgbClr val="FF3300"/>
                </a:solidFill>
              </a:rPr>
              <a:t>5S</a:t>
            </a:r>
            <a:endParaRPr lang="bg-BG">
              <a:solidFill>
                <a:srgbClr val="FF3300"/>
              </a:solidFill>
            </a:endParaRPr>
          </a:p>
        </p:txBody>
      </p:sp>
      <p:sp>
        <p:nvSpPr>
          <p:cNvPr id="32780" name="Text Box 12"/>
          <p:cNvSpPr txBox="1">
            <a:spLocks noChangeArrowheads="1"/>
          </p:cNvSpPr>
          <p:nvPr/>
        </p:nvSpPr>
        <p:spPr bwMode="auto">
          <a:xfrm>
            <a:off x="5867400" y="4498975"/>
            <a:ext cx="2665413" cy="1646238"/>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sz="1800"/>
              <a:t>4. Карта на потока на</a:t>
            </a:r>
            <a:br>
              <a:rPr lang="bg-BG" sz="1800"/>
            </a:br>
            <a:r>
              <a:rPr lang="bg-BG" sz="1800"/>
              <a:t>създаване на ценности</a:t>
            </a:r>
            <a:br>
              <a:rPr lang="bg-BG" sz="1800"/>
            </a:br>
            <a:r>
              <a:rPr lang="en-US" sz="1800"/>
              <a:t>(Value Stream Mapping)</a:t>
            </a:r>
            <a:br>
              <a:rPr lang="en-US" sz="1800"/>
            </a:br>
            <a:r>
              <a:rPr lang="en-US"/>
              <a:t>VSM</a:t>
            </a:r>
            <a:r>
              <a:rPr lang="bg-BG"/>
              <a:t/>
            </a:r>
            <a:br>
              <a:rPr lang="bg-BG"/>
            </a:br>
            <a:endParaRPr lang="bg-BG"/>
          </a:p>
        </p:txBody>
      </p:sp>
      <p:sp>
        <p:nvSpPr>
          <p:cNvPr id="32781" name="Line 13"/>
          <p:cNvSpPr>
            <a:spLocks noChangeShapeType="1"/>
          </p:cNvSpPr>
          <p:nvPr/>
        </p:nvSpPr>
        <p:spPr bwMode="auto">
          <a:xfrm>
            <a:off x="1403350" y="2276475"/>
            <a:ext cx="0" cy="1944688"/>
          </a:xfrm>
          <a:prstGeom prst="line">
            <a:avLst/>
          </a:prstGeom>
          <a:noFill/>
          <a:ln w="57150">
            <a:solidFill>
              <a:srgbClr val="FF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bg-BG"/>
          </a:p>
        </p:txBody>
      </p:sp>
      <p:sp>
        <p:nvSpPr>
          <p:cNvPr id="32782" name="Line 14"/>
          <p:cNvSpPr>
            <a:spLocks noChangeShapeType="1"/>
          </p:cNvSpPr>
          <p:nvPr/>
        </p:nvSpPr>
        <p:spPr bwMode="auto">
          <a:xfrm>
            <a:off x="7451725" y="2276475"/>
            <a:ext cx="0" cy="1873250"/>
          </a:xfrm>
          <a:prstGeom prst="line">
            <a:avLst/>
          </a:prstGeom>
          <a:noFill/>
          <a:ln w="57150">
            <a:solidFill>
              <a:srgbClr val="FF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bg-B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4"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 calcmode="lin" valueType="num">
                                      <p:cBhvr additive="base">
                                        <p:cTn id="7" dur="1000" fill="hold"/>
                                        <p:tgtEl>
                                          <p:spTgt spid="32771"/>
                                        </p:tgtEl>
                                        <p:attrNameLst>
                                          <p:attrName>ppt_x</p:attrName>
                                        </p:attrNameLst>
                                      </p:cBhvr>
                                      <p:tavLst>
                                        <p:tav tm="0">
                                          <p:val>
                                            <p:strVal val="#ppt_x"/>
                                          </p:val>
                                        </p:tav>
                                        <p:tav tm="100000">
                                          <p:val>
                                            <p:strVal val="#ppt_x"/>
                                          </p:val>
                                        </p:tav>
                                      </p:tavLst>
                                    </p:anim>
                                    <p:anim calcmode="lin" valueType="num">
                                      <p:cBhvr additive="base">
                                        <p:cTn id="8" dur="1000" fill="hold"/>
                                        <p:tgtEl>
                                          <p:spTgt spid="327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ntr" presetSubtype="1" fill="hold" grpId="0" nodeType="clickEffect">
                                  <p:stCondLst>
                                    <p:cond delay="0"/>
                                  </p:stCondLst>
                                  <p:childTnLst>
                                    <p:set>
                                      <p:cBhvr>
                                        <p:cTn id="12" dur="1" fill="hold">
                                          <p:stCondLst>
                                            <p:cond delay="0"/>
                                          </p:stCondLst>
                                        </p:cTn>
                                        <p:tgtEl>
                                          <p:spTgt spid="32770"/>
                                        </p:tgtEl>
                                        <p:attrNameLst>
                                          <p:attrName>style.visibility</p:attrName>
                                        </p:attrNameLst>
                                      </p:cBhvr>
                                      <p:to>
                                        <p:strVal val="visible"/>
                                      </p:to>
                                    </p:set>
                                    <p:anim calcmode="lin" valueType="num">
                                      <p:cBhvr additive="base">
                                        <p:cTn id="13" dur="1000" fill="hold"/>
                                        <p:tgtEl>
                                          <p:spTgt spid="32770"/>
                                        </p:tgtEl>
                                        <p:attrNameLst>
                                          <p:attrName>ppt_x</p:attrName>
                                        </p:attrNameLst>
                                      </p:cBhvr>
                                      <p:tavLst>
                                        <p:tav tm="0">
                                          <p:val>
                                            <p:strVal val="#ppt_x"/>
                                          </p:val>
                                        </p:tav>
                                        <p:tav tm="100000">
                                          <p:val>
                                            <p:strVal val="#ppt_x"/>
                                          </p:val>
                                        </p:tav>
                                      </p:tavLst>
                                    </p:anim>
                                    <p:anim calcmode="lin" valueType="num">
                                      <p:cBhvr additive="base">
                                        <p:cTn id="14" dur="1000" fill="hold"/>
                                        <p:tgtEl>
                                          <p:spTgt spid="3277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7" presetClass="entr" presetSubtype="4" fill="hold" nodeType="clickEffect">
                                  <p:stCondLst>
                                    <p:cond delay="0"/>
                                  </p:stCondLst>
                                  <p:childTnLst>
                                    <p:set>
                                      <p:cBhvr>
                                        <p:cTn id="18" dur="1" fill="hold">
                                          <p:stCondLst>
                                            <p:cond delay="0"/>
                                          </p:stCondLst>
                                        </p:cTn>
                                        <p:tgtEl>
                                          <p:spTgt spid="32772"/>
                                        </p:tgtEl>
                                        <p:attrNameLst>
                                          <p:attrName>style.visibility</p:attrName>
                                        </p:attrNameLst>
                                      </p:cBhvr>
                                      <p:to>
                                        <p:strVal val="visible"/>
                                      </p:to>
                                    </p:set>
                                    <p:anim calcmode="lin" valueType="num">
                                      <p:cBhvr additive="base">
                                        <p:cTn id="19" dur="2000" fill="hold"/>
                                        <p:tgtEl>
                                          <p:spTgt spid="32772"/>
                                        </p:tgtEl>
                                        <p:attrNameLst>
                                          <p:attrName>ppt_x</p:attrName>
                                        </p:attrNameLst>
                                      </p:cBhvr>
                                      <p:tavLst>
                                        <p:tav tm="0">
                                          <p:val>
                                            <p:strVal val="#ppt_x"/>
                                          </p:val>
                                        </p:tav>
                                        <p:tav tm="100000">
                                          <p:val>
                                            <p:strVal val="#ppt_x"/>
                                          </p:val>
                                        </p:tav>
                                      </p:tavLst>
                                    </p:anim>
                                    <p:anim calcmode="lin" valueType="num">
                                      <p:cBhvr additive="base">
                                        <p:cTn id="20" dur="2000" fill="hold"/>
                                        <p:tgtEl>
                                          <p:spTgt spid="327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7" presetClass="entr" presetSubtype="2" fill="hold" grpId="0" nodeType="clickEffect">
                                  <p:stCondLst>
                                    <p:cond delay="0"/>
                                  </p:stCondLst>
                                  <p:childTnLst>
                                    <p:set>
                                      <p:cBhvr>
                                        <p:cTn id="24" dur="1" fill="hold">
                                          <p:stCondLst>
                                            <p:cond delay="0"/>
                                          </p:stCondLst>
                                        </p:cTn>
                                        <p:tgtEl>
                                          <p:spTgt spid="32775"/>
                                        </p:tgtEl>
                                        <p:attrNameLst>
                                          <p:attrName>style.visibility</p:attrName>
                                        </p:attrNameLst>
                                      </p:cBhvr>
                                      <p:to>
                                        <p:strVal val="visible"/>
                                      </p:to>
                                    </p:set>
                                    <p:anim calcmode="lin" valueType="num">
                                      <p:cBhvr additive="base">
                                        <p:cTn id="25" dur="2000" fill="hold"/>
                                        <p:tgtEl>
                                          <p:spTgt spid="32775"/>
                                        </p:tgtEl>
                                        <p:attrNameLst>
                                          <p:attrName>ppt_x</p:attrName>
                                        </p:attrNameLst>
                                      </p:cBhvr>
                                      <p:tavLst>
                                        <p:tav tm="0">
                                          <p:val>
                                            <p:strVal val="1+#ppt_w/2"/>
                                          </p:val>
                                        </p:tav>
                                        <p:tav tm="100000">
                                          <p:val>
                                            <p:strVal val="#ppt_x"/>
                                          </p:val>
                                        </p:tav>
                                      </p:tavLst>
                                    </p:anim>
                                    <p:anim calcmode="lin" valueType="num">
                                      <p:cBhvr additive="base">
                                        <p:cTn id="26" dur="2000" fill="hold"/>
                                        <p:tgtEl>
                                          <p:spTgt spid="3277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7" presetClass="entr" presetSubtype="8" fill="hold" grpId="0" nodeType="clickEffect">
                                  <p:stCondLst>
                                    <p:cond delay="0"/>
                                  </p:stCondLst>
                                  <p:childTnLst>
                                    <p:set>
                                      <p:cBhvr>
                                        <p:cTn id="30" dur="1" fill="hold">
                                          <p:stCondLst>
                                            <p:cond delay="0"/>
                                          </p:stCondLst>
                                        </p:cTn>
                                        <p:tgtEl>
                                          <p:spTgt spid="32781"/>
                                        </p:tgtEl>
                                        <p:attrNameLst>
                                          <p:attrName>style.visibility</p:attrName>
                                        </p:attrNameLst>
                                      </p:cBhvr>
                                      <p:to>
                                        <p:strVal val="visible"/>
                                      </p:to>
                                    </p:set>
                                    <p:anim calcmode="lin" valueType="num">
                                      <p:cBhvr additive="base">
                                        <p:cTn id="31" dur="2000" fill="hold"/>
                                        <p:tgtEl>
                                          <p:spTgt spid="32781"/>
                                        </p:tgtEl>
                                        <p:attrNameLst>
                                          <p:attrName>ppt_x</p:attrName>
                                        </p:attrNameLst>
                                      </p:cBhvr>
                                      <p:tavLst>
                                        <p:tav tm="0">
                                          <p:val>
                                            <p:strVal val="0-#ppt_w/2"/>
                                          </p:val>
                                        </p:tav>
                                        <p:tav tm="100000">
                                          <p:val>
                                            <p:strVal val="#ppt_x"/>
                                          </p:val>
                                        </p:tav>
                                      </p:tavLst>
                                    </p:anim>
                                    <p:anim calcmode="lin" valueType="num">
                                      <p:cBhvr additive="base">
                                        <p:cTn id="32" dur="2000" fill="hold"/>
                                        <p:tgtEl>
                                          <p:spTgt spid="3278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7" presetClass="entr" presetSubtype="2" fill="hold" grpId="0" nodeType="clickEffect">
                                  <p:stCondLst>
                                    <p:cond delay="0"/>
                                  </p:stCondLst>
                                  <p:childTnLst>
                                    <p:set>
                                      <p:cBhvr>
                                        <p:cTn id="36" dur="1" fill="hold">
                                          <p:stCondLst>
                                            <p:cond delay="0"/>
                                          </p:stCondLst>
                                        </p:cTn>
                                        <p:tgtEl>
                                          <p:spTgt spid="32782"/>
                                        </p:tgtEl>
                                        <p:attrNameLst>
                                          <p:attrName>style.visibility</p:attrName>
                                        </p:attrNameLst>
                                      </p:cBhvr>
                                      <p:to>
                                        <p:strVal val="visible"/>
                                      </p:to>
                                    </p:set>
                                    <p:anim calcmode="lin" valueType="num">
                                      <p:cBhvr additive="base">
                                        <p:cTn id="37" dur="2000" fill="hold"/>
                                        <p:tgtEl>
                                          <p:spTgt spid="32782"/>
                                        </p:tgtEl>
                                        <p:attrNameLst>
                                          <p:attrName>ppt_x</p:attrName>
                                        </p:attrNameLst>
                                      </p:cBhvr>
                                      <p:tavLst>
                                        <p:tav tm="0">
                                          <p:val>
                                            <p:strVal val="1+#ppt_w/2"/>
                                          </p:val>
                                        </p:tav>
                                        <p:tav tm="100000">
                                          <p:val>
                                            <p:strVal val="#ppt_x"/>
                                          </p:val>
                                        </p:tav>
                                      </p:tavLst>
                                    </p:anim>
                                    <p:anim calcmode="lin" valueType="num">
                                      <p:cBhvr additive="base">
                                        <p:cTn id="38" dur="2000" fill="hold"/>
                                        <p:tgtEl>
                                          <p:spTgt spid="3278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7" presetClass="entr" presetSubtype="2" fill="hold" grpId="0" nodeType="clickEffect">
                                  <p:stCondLst>
                                    <p:cond delay="0"/>
                                  </p:stCondLst>
                                  <p:childTnLst>
                                    <p:set>
                                      <p:cBhvr>
                                        <p:cTn id="42" dur="1" fill="hold">
                                          <p:stCondLst>
                                            <p:cond delay="0"/>
                                          </p:stCondLst>
                                        </p:cTn>
                                        <p:tgtEl>
                                          <p:spTgt spid="32776"/>
                                        </p:tgtEl>
                                        <p:attrNameLst>
                                          <p:attrName>style.visibility</p:attrName>
                                        </p:attrNameLst>
                                      </p:cBhvr>
                                      <p:to>
                                        <p:strVal val="visible"/>
                                      </p:to>
                                    </p:set>
                                    <p:anim calcmode="lin" valueType="num">
                                      <p:cBhvr additive="base">
                                        <p:cTn id="43" dur="2000" fill="hold"/>
                                        <p:tgtEl>
                                          <p:spTgt spid="32776"/>
                                        </p:tgtEl>
                                        <p:attrNameLst>
                                          <p:attrName>ppt_x</p:attrName>
                                        </p:attrNameLst>
                                      </p:cBhvr>
                                      <p:tavLst>
                                        <p:tav tm="0">
                                          <p:val>
                                            <p:strVal val="1+#ppt_w/2"/>
                                          </p:val>
                                        </p:tav>
                                        <p:tav tm="100000">
                                          <p:val>
                                            <p:strVal val="#ppt_x"/>
                                          </p:val>
                                        </p:tav>
                                      </p:tavLst>
                                    </p:anim>
                                    <p:anim calcmode="lin" valueType="num">
                                      <p:cBhvr additive="base">
                                        <p:cTn id="44" dur="2000" fill="hold"/>
                                        <p:tgtEl>
                                          <p:spTgt spid="3277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7" presetClass="entr" presetSubtype="2" fill="hold" grpId="0" nodeType="clickEffect">
                                  <p:stCondLst>
                                    <p:cond delay="0"/>
                                  </p:stCondLst>
                                  <p:childTnLst>
                                    <p:set>
                                      <p:cBhvr>
                                        <p:cTn id="48" dur="1" fill="hold">
                                          <p:stCondLst>
                                            <p:cond delay="0"/>
                                          </p:stCondLst>
                                        </p:cTn>
                                        <p:tgtEl>
                                          <p:spTgt spid="32777"/>
                                        </p:tgtEl>
                                        <p:attrNameLst>
                                          <p:attrName>style.visibility</p:attrName>
                                        </p:attrNameLst>
                                      </p:cBhvr>
                                      <p:to>
                                        <p:strVal val="visible"/>
                                      </p:to>
                                    </p:set>
                                    <p:anim calcmode="lin" valueType="num">
                                      <p:cBhvr additive="base">
                                        <p:cTn id="49" dur="2000" fill="hold"/>
                                        <p:tgtEl>
                                          <p:spTgt spid="32777"/>
                                        </p:tgtEl>
                                        <p:attrNameLst>
                                          <p:attrName>ppt_x</p:attrName>
                                        </p:attrNameLst>
                                      </p:cBhvr>
                                      <p:tavLst>
                                        <p:tav tm="0">
                                          <p:val>
                                            <p:strVal val="1+#ppt_w/2"/>
                                          </p:val>
                                        </p:tav>
                                        <p:tav tm="100000">
                                          <p:val>
                                            <p:strVal val="#ppt_x"/>
                                          </p:val>
                                        </p:tav>
                                      </p:tavLst>
                                    </p:anim>
                                    <p:anim calcmode="lin" valueType="num">
                                      <p:cBhvr additive="base">
                                        <p:cTn id="50" dur="2000" fill="hold"/>
                                        <p:tgtEl>
                                          <p:spTgt spid="3277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7" presetClass="entr" presetSubtype="2" fill="hold" grpId="0" nodeType="clickEffect">
                                  <p:stCondLst>
                                    <p:cond delay="0"/>
                                  </p:stCondLst>
                                  <p:childTnLst>
                                    <p:set>
                                      <p:cBhvr>
                                        <p:cTn id="54" dur="1" fill="hold">
                                          <p:stCondLst>
                                            <p:cond delay="0"/>
                                          </p:stCondLst>
                                        </p:cTn>
                                        <p:tgtEl>
                                          <p:spTgt spid="32778"/>
                                        </p:tgtEl>
                                        <p:attrNameLst>
                                          <p:attrName>style.visibility</p:attrName>
                                        </p:attrNameLst>
                                      </p:cBhvr>
                                      <p:to>
                                        <p:strVal val="visible"/>
                                      </p:to>
                                    </p:set>
                                    <p:anim calcmode="lin" valueType="num">
                                      <p:cBhvr additive="base">
                                        <p:cTn id="55" dur="2000" fill="hold"/>
                                        <p:tgtEl>
                                          <p:spTgt spid="32778"/>
                                        </p:tgtEl>
                                        <p:attrNameLst>
                                          <p:attrName>ppt_x</p:attrName>
                                        </p:attrNameLst>
                                      </p:cBhvr>
                                      <p:tavLst>
                                        <p:tav tm="0">
                                          <p:val>
                                            <p:strVal val="1+#ppt_w/2"/>
                                          </p:val>
                                        </p:tav>
                                        <p:tav tm="100000">
                                          <p:val>
                                            <p:strVal val="#ppt_x"/>
                                          </p:val>
                                        </p:tav>
                                      </p:tavLst>
                                    </p:anim>
                                    <p:anim calcmode="lin" valueType="num">
                                      <p:cBhvr additive="base">
                                        <p:cTn id="56" dur="2000" fill="hold"/>
                                        <p:tgtEl>
                                          <p:spTgt spid="32778"/>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7" presetClass="entr" presetSubtype="2" fill="hold" grpId="0" nodeType="clickEffect">
                                  <p:stCondLst>
                                    <p:cond delay="0"/>
                                  </p:stCondLst>
                                  <p:childTnLst>
                                    <p:set>
                                      <p:cBhvr>
                                        <p:cTn id="60" dur="1" fill="hold">
                                          <p:stCondLst>
                                            <p:cond delay="0"/>
                                          </p:stCondLst>
                                        </p:cTn>
                                        <p:tgtEl>
                                          <p:spTgt spid="32779"/>
                                        </p:tgtEl>
                                        <p:attrNameLst>
                                          <p:attrName>style.visibility</p:attrName>
                                        </p:attrNameLst>
                                      </p:cBhvr>
                                      <p:to>
                                        <p:strVal val="visible"/>
                                      </p:to>
                                    </p:set>
                                    <p:anim calcmode="lin" valueType="num">
                                      <p:cBhvr additive="base">
                                        <p:cTn id="61" dur="2000" fill="hold"/>
                                        <p:tgtEl>
                                          <p:spTgt spid="32779"/>
                                        </p:tgtEl>
                                        <p:attrNameLst>
                                          <p:attrName>ppt_x</p:attrName>
                                        </p:attrNameLst>
                                      </p:cBhvr>
                                      <p:tavLst>
                                        <p:tav tm="0">
                                          <p:val>
                                            <p:strVal val="1+#ppt_w/2"/>
                                          </p:val>
                                        </p:tav>
                                        <p:tav tm="100000">
                                          <p:val>
                                            <p:strVal val="#ppt_x"/>
                                          </p:val>
                                        </p:tav>
                                      </p:tavLst>
                                    </p:anim>
                                    <p:anim calcmode="lin" valueType="num">
                                      <p:cBhvr additive="base">
                                        <p:cTn id="62" dur="2000" fill="hold"/>
                                        <p:tgtEl>
                                          <p:spTgt spid="32779"/>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7" presetClass="entr" presetSubtype="2" fill="hold" nodeType="clickEffect">
                                  <p:stCondLst>
                                    <p:cond delay="0"/>
                                  </p:stCondLst>
                                  <p:childTnLst>
                                    <p:set>
                                      <p:cBhvr>
                                        <p:cTn id="66" dur="1" fill="hold">
                                          <p:stCondLst>
                                            <p:cond delay="0"/>
                                          </p:stCondLst>
                                        </p:cTn>
                                        <p:tgtEl>
                                          <p:spTgt spid="32780">
                                            <p:txEl>
                                              <p:pRg st="0" end="0"/>
                                            </p:txEl>
                                          </p:spTgt>
                                        </p:tgtEl>
                                        <p:attrNameLst>
                                          <p:attrName>style.visibility</p:attrName>
                                        </p:attrNameLst>
                                      </p:cBhvr>
                                      <p:to>
                                        <p:strVal val="visible"/>
                                      </p:to>
                                    </p:set>
                                    <p:anim calcmode="lin" valueType="num">
                                      <p:cBhvr additive="base">
                                        <p:cTn id="67" dur="2000" fill="hold"/>
                                        <p:tgtEl>
                                          <p:spTgt spid="32780">
                                            <p:txEl>
                                              <p:pRg st="0" end="0"/>
                                            </p:txEl>
                                          </p:spTgt>
                                        </p:tgtEl>
                                        <p:attrNameLst>
                                          <p:attrName>ppt_x</p:attrName>
                                        </p:attrNameLst>
                                      </p:cBhvr>
                                      <p:tavLst>
                                        <p:tav tm="0">
                                          <p:val>
                                            <p:strVal val="1+#ppt_w/2"/>
                                          </p:val>
                                        </p:tav>
                                        <p:tav tm="100000">
                                          <p:val>
                                            <p:strVal val="#ppt_x"/>
                                          </p:val>
                                        </p:tav>
                                      </p:tavLst>
                                    </p:anim>
                                    <p:anim calcmode="lin" valueType="num">
                                      <p:cBhvr additive="base">
                                        <p:cTn id="68" dur="2000" fill="hold"/>
                                        <p:tgtEl>
                                          <p:spTgt spid="3278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32771" grpId="0" animBg="1"/>
      <p:bldP spid="32775" grpId="0" animBg="1"/>
      <p:bldP spid="32776" grpId="0" animBg="1"/>
      <p:bldP spid="32777" grpId="0"/>
      <p:bldP spid="32778" grpId="0"/>
      <p:bldP spid="32779" grpId="0"/>
      <p:bldP spid="32781" grpId="0" animBg="1"/>
      <p:bldP spid="3278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116632"/>
            <a:ext cx="8784976" cy="6192688"/>
          </a:xfrm>
        </p:spPr>
        <p:txBody>
          <a:bodyPr/>
          <a:lstStyle/>
          <a:p>
            <a:pPr marL="342900" indent="-342900" algn="l">
              <a:buClr>
                <a:srgbClr val="0033CC"/>
              </a:buClr>
              <a:buSzPct val="105000"/>
              <a:buFont typeface="+mj-lt"/>
              <a:buAutoNum type="arabicParenR" startAt="3"/>
            </a:pPr>
            <a:r>
              <a:rPr lang="bg-BG" sz="1600" b="1" i="1" smtClean="0">
                <a:solidFill>
                  <a:srgbClr val="FF0000"/>
                </a:solidFill>
              </a:rPr>
              <a:t>Състояние и характеристики</a:t>
            </a:r>
          </a:p>
          <a:p>
            <a:pPr marL="285750" indent="-285750" algn="l">
              <a:buClr>
                <a:srgbClr val="FF0000"/>
              </a:buClr>
              <a:buFont typeface="Wingdings" pitchFamily="2" charset="2"/>
              <a:buChar char="q"/>
            </a:pPr>
            <a:r>
              <a:rPr lang="bg-BG" sz="1600" b="1" smtClean="0"/>
              <a:t>Един от най-трудоемките и обемисти етапи на АОИИ;</a:t>
            </a:r>
          </a:p>
          <a:p>
            <a:pPr marL="285750" indent="-285750" algn="l">
              <a:buClr>
                <a:srgbClr val="FF0000"/>
              </a:buClr>
              <a:buFont typeface="Wingdings" pitchFamily="2" charset="2"/>
              <a:buChar char="q"/>
            </a:pPr>
            <a:r>
              <a:rPr lang="bg-BG" sz="1600" b="1" smtClean="0"/>
              <a:t>Силно специфичен, съобразно отрасловата, браншовата, продуктовата и организационно-технологичния тип на производството;</a:t>
            </a:r>
          </a:p>
          <a:p>
            <a:pPr marL="285750" indent="-285750" algn="l">
              <a:buClr>
                <a:srgbClr val="FF0000"/>
              </a:buClr>
              <a:buFont typeface="Wingdings" pitchFamily="2" charset="2"/>
              <a:buChar char="q"/>
            </a:pPr>
            <a:r>
              <a:rPr lang="bg-BG" sz="1600" b="1" smtClean="0"/>
              <a:t>Сравнително по-ниска степен на автоматизация на процесите, процедурите и операциите;</a:t>
            </a:r>
          </a:p>
          <a:p>
            <a:pPr marL="285750" indent="-285750" algn="l">
              <a:buClr>
                <a:srgbClr val="FF0000"/>
              </a:buClr>
              <a:buFont typeface="Wingdings" pitchFamily="2" charset="2"/>
              <a:buChar char="q"/>
            </a:pPr>
            <a:r>
              <a:rPr lang="bg-BG" sz="1600" b="1" smtClean="0"/>
              <a:t>Свързан с информационната култура на изпълнителския състав и на оперативния мениджмънт;</a:t>
            </a:r>
          </a:p>
          <a:p>
            <a:pPr marL="285750" indent="-285750" algn="l">
              <a:buClr>
                <a:srgbClr val="FF0000"/>
              </a:buClr>
              <a:buFont typeface="Wingdings" pitchFamily="2" charset="2"/>
              <a:buChar char="q"/>
            </a:pPr>
            <a:r>
              <a:rPr lang="bg-BG" sz="1600" b="1" smtClean="0"/>
              <a:t>Зависи от традициите и опита в областта на бизнес информационните системи и технологии на оперативно равнище в предприятието, фирмата или корпорацията.</a:t>
            </a:r>
          </a:p>
          <a:p>
            <a:pPr marL="342900" indent="-342900" algn="l">
              <a:buClr>
                <a:srgbClr val="FF0000"/>
              </a:buClr>
              <a:buSzPct val="105000"/>
              <a:buFont typeface="+mj-lt"/>
              <a:buAutoNum type="arabicParenR" startAt="4"/>
            </a:pPr>
            <a:r>
              <a:rPr lang="bg-BG" sz="1600" b="1" i="1" smtClean="0">
                <a:solidFill>
                  <a:srgbClr val="0000FF"/>
                </a:solidFill>
              </a:rPr>
              <a:t>Преследвани стратегии и тенденции на развитие</a:t>
            </a:r>
          </a:p>
          <a:p>
            <a:pPr marL="285750" indent="-285750" algn="l">
              <a:buClr>
                <a:srgbClr val="0000FF"/>
              </a:buClr>
              <a:buFont typeface="Wingdings" pitchFamily="2" charset="2"/>
              <a:buChar char="ü"/>
            </a:pPr>
            <a:r>
              <a:rPr lang="bg-BG" sz="1600" b="1" smtClean="0"/>
              <a:t>Неразделна част от иновативния мениджмънт по отношение на модернизацията, реконструкцията и реинженеринга на организацията, техниката, технологията и механизъма на функциониране на основните, спомагателните и обслужващите дейности в бизнес организацията;</a:t>
            </a:r>
          </a:p>
          <a:p>
            <a:pPr marL="285750" indent="-285750" algn="l">
              <a:buClr>
                <a:srgbClr val="0000FF"/>
              </a:buClr>
              <a:buFont typeface="Wingdings" pitchFamily="2" charset="2"/>
              <a:buChar char="ü"/>
            </a:pPr>
            <a:r>
              <a:rPr lang="bg-BG" sz="1600" b="1" smtClean="0"/>
              <a:t>Инвестиционната политика и стратегия на бизнес организацията е наложително да се съобразява с изискванията на разглеждания модул при закупуването на нова техника, машини, оборудване, технологии и повишаване на квалификацията на персонала;</a:t>
            </a:r>
          </a:p>
          <a:p>
            <a:pPr marL="285750" indent="-285750" algn="l">
              <a:buClr>
                <a:srgbClr val="0000FF"/>
              </a:buClr>
              <a:buFont typeface="Wingdings" pitchFamily="2" charset="2"/>
              <a:buChar char="ü"/>
            </a:pPr>
            <a:r>
              <a:rPr lang="bg-BG" sz="1600" b="1" smtClean="0"/>
              <a:t>Това с пълна сила се отнася и при внедряването на нови производствено-технологични линии, участъци, цехове и заводи или други подобни капиталовложения;</a:t>
            </a:r>
          </a:p>
          <a:p>
            <a:pPr marL="285750" indent="-285750" algn="l">
              <a:buClr>
                <a:srgbClr val="0000FF"/>
              </a:buClr>
              <a:buFont typeface="Wingdings" pitchFamily="2" charset="2"/>
              <a:buChar char="ü"/>
            </a:pPr>
            <a:r>
              <a:rPr lang="bg-BG" sz="1600" b="1" smtClean="0"/>
              <a:t>Отчитане на постиженията на съвременните компютърни системи и мрежи, информационни и комуникационни технологии и техните възможности за интегриране с мобилни устройства и технологии.</a:t>
            </a:r>
            <a:endParaRPr lang="bg-BG" sz="1600" b="1"/>
          </a:p>
        </p:txBody>
      </p:sp>
      <p:sp>
        <p:nvSpPr>
          <p:cNvPr id="4" name="Rectangle 12"/>
          <p:cNvSpPr>
            <a:spLocks noChangeArrowheads="1"/>
          </p:cNvSpPr>
          <p:nvPr/>
        </p:nvSpPr>
        <p:spPr bwMode="auto">
          <a:xfrm>
            <a:off x="250825" y="6413212"/>
            <a:ext cx="1531188" cy="27699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bg-BG" sz="1200">
                <a:solidFill>
                  <a:srgbClr val="CC3300"/>
                </a:solidFill>
                <a:cs typeface="Times New Roman" pitchFamily="18" charset="0"/>
              </a:rPr>
              <a:t>©</a:t>
            </a:r>
            <a:r>
              <a:rPr lang="bg-BG" sz="1200">
                <a:solidFill>
                  <a:srgbClr val="CC3300"/>
                </a:solidFill>
              </a:rPr>
              <a:t> </a:t>
            </a:r>
            <a:r>
              <a:rPr lang="bg-BG" sz="1200" smtClean="0">
                <a:solidFill>
                  <a:srgbClr val="CC3300"/>
                </a:solidFill>
              </a:rPr>
              <a:t>доц</a:t>
            </a:r>
            <a:r>
              <a:rPr lang="bg-BG" sz="1200">
                <a:solidFill>
                  <a:srgbClr val="CC3300"/>
                </a:solidFill>
              </a:rPr>
              <a:t>. д-р Л. Краев</a:t>
            </a:r>
            <a:endParaRPr lang="en-GB" sz="1200">
              <a:solidFill>
                <a:srgbClr val="CC3300"/>
              </a:solidFill>
            </a:endParaRPr>
          </a:p>
        </p:txBody>
      </p:sp>
    </p:spTree>
    <p:extLst>
      <p:ext uri="{BB962C8B-B14F-4D97-AF65-F5344CB8AC3E}">
        <p14:creationId xmlns:p14="http://schemas.microsoft.com/office/powerpoint/2010/main" val="35184325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10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10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32"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8"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10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44"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10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10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62"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10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10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0">
          <a:gsLst>
            <a:gs pos="0">
              <a:srgbClr val="66FFFF"/>
            </a:gs>
            <a:gs pos="50000">
              <a:srgbClr val="FFCCFF"/>
            </a:gs>
            <a:gs pos="100000">
              <a:srgbClr val="66FFFF"/>
            </a:gs>
          </a:gsLst>
          <a:lin ang="5400000" scaled="1"/>
        </a:gradFill>
        <a:effectLst/>
      </p:bgPr>
    </p:bg>
    <p:spTree>
      <p:nvGrpSpPr>
        <p:cNvPr id="1" name=""/>
        <p:cNvGrpSpPr/>
        <p:nvPr/>
      </p:nvGrpSpPr>
      <p:grpSpPr>
        <a:xfrm>
          <a:off x="0" y="0"/>
          <a:ext cx="0" cy="0"/>
          <a:chOff x="0" y="0"/>
          <a:chExt cx="0" cy="0"/>
        </a:xfrm>
      </p:grpSpPr>
      <p:sp>
        <p:nvSpPr>
          <p:cNvPr id="12295" name="Rectangle 7"/>
          <p:cNvSpPr>
            <a:spLocks noChangeArrowheads="1"/>
          </p:cNvSpPr>
          <p:nvPr/>
        </p:nvSpPr>
        <p:spPr bwMode="auto">
          <a:xfrm>
            <a:off x="544028" y="60960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
        <p:nvSpPr>
          <p:cNvPr id="12290" name="Text Box 2"/>
          <p:cNvSpPr txBox="1">
            <a:spLocks noChangeArrowheads="1"/>
          </p:cNvSpPr>
          <p:nvPr/>
        </p:nvSpPr>
        <p:spPr bwMode="auto">
          <a:xfrm>
            <a:off x="1143000" y="373063"/>
            <a:ext cx="7391400" cy="830997"/>
          </a:xfrm>
          <a:prstGeom prst="rect">
            <a:avLst/>
          </a:prstGeom>
          <a:solidFill>
            <a:srgbClr val="FFFFCC"/>
          </a:solidFill>
          <a:ln>
            <a:noFill/>
          </a:ln>
          <a:effectLst/>
          <a:scene3d>
            <a:camera prst="legacyObliqueTopRight"/>
            <a:lightRig rig="legacyFlat3" dir="b"/>
          </a:scene3d>
          <a:sp3d extrusionH="430200" prstMaterial="legacyMatte">
            <a:bevelT w="13500" h="13500" prst="angle"/>
            <a:bevelB w="13500" h="13500" prst="angle"/>
            <a:extrusionClr>
              <a:srgbClr val="FFFFCC"/>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50000"/>
              </a:spcBef>
            </a:pPr>
            <a:r>
              <a:rPr lang="bg-BG">
                <a:solidFill>
                  <a:srgbClr val="A50021"/>
                </a:solidFill>
              </a:rPr>
              <a:t>2. Същност, задачи и функции на системата за </a:t>
            </a:r>
            <a:r>
              <a:rPr lang="bg-BG" smtClean="0">
                <a:solidFill>
                  <a:srgbClr val="A50021"/>
                </a:solidFill>
              </a:rPr>
              <a:t>АОИИ</a:t>
            </a:r>
            <a:r>
              <a:rPr lang="bg-BG">
                <a:solidFill>
                  <a:srgbClr val="A50021"/>
                </a:solidFill>
              </a:rPr>
              <a:t>.</a:t>
            </a:r>
            <a:endParaRPr lang="en-GB">
              <a:solidFill>
                <a:srgbClr val="A50021"/>
              </a:solidFill>
            </a:endParaRPr>
          </a:p>
        </p:txBody>
      </p:sp>
      <p:sp>
        <p:nvSpPr>
          <p:cNvPr id="12291" name="Oval 3"/>
          <p:cNvSpPr>
            <a:spLocks noChangeArrowheads="1"/>
          </p:cNvSpPr>
          <p:nvPr/>
        </p:nvSpPr>
        <p:spPr bwMode="auto">
          <a:xfrm>
            <a:off x="2133600" y="1752600"/>
            <a:ext cx="1905000" cy="1219200"/>
          </a:xfrm>
          <a:prstGeom prst="ellipse">
            <a:avLst/>
          </a:prstGeom>
          <a:solidFill>
            <a:schemeClr val="accent1"/>
          </a:solidFill>
          <a:ln w="57150">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bg-BG" sz="2800"/>
              <a:t>Същност</a:t>
            </a:r>
            <a:r>
              <a:rPr lang="bg-BG"/>
              <a:t> </a:t>
            </a:r>
            <a:endParaRPr lang="en-GB"/>
          </a:p>
        </p:txBody>
      </p:sp>
      <p:sp>
        <p:nvSpPr>
          <p:cNvPr id="12292" name="Oval 4"/>
          <p:cNvSpPr>
            <a:spLocks noChangeArrowheads="1"/>
          </p:cNvSpPr>
          <p:nvPr/>
        </p:nvSpPr>
        <p:spPr bwMode="auto">
          <a:xfrm>
            <a:off x="609600" y="4114800"/>
            <a:ext cx="2286000" cy="1371600"/>
          </a:xfrm>
          <a:prstGeom prst="ellipse">
            <a:avLst/>
          </a:prstGeom>
          <a:solidFill>
            <a:srgbClr val="FFCC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FFCC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bg-BG" sz="2800"/>
              <a:t>Определение</a:t>
            </a:r>
            <a:endParaRPr lang="en-GB" sz="2800"/>
          </a:p>
        </p:txBody>
      </p:sp>
      <p:sp>
        <p:nvSpPr>
          <p:cNvPr id="12293" name="Oval 5"/>
          <p:cNvSpPr>
            <a:spLocks noChangeArrowheads="1"/>
          </p:cNvSpPr>
          <p:nvPr/>
        </p:nvSpPr>
        <p:spPr bwMode="auto">
          <a:xfrm>
            <a:off x="6400800" y="4191000"/>
            <a:ext cx="1905000" cy="1295400"/>
          </a:xfrm>
          <a:prstGeom prst="ellipse">
            <a:avLst/>
          </a:prstGeom>
          <a:solidFill>
            <a:srgbClr val="66CCFF"/>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66CC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bg-BG" sz="2800"/>
              <a:t>Задачи</a:t>
            </a:r>
            <a:endParaRPr lang="en-GB" sz="2800"/>
          </a:p>
        </p:txBody>
      </p:sp>
      <p:sp>
        <p:nvSpPr>
          <p:cNvPr id="12294" name="Oval 6"/>
          <p:cNvSpPr>
            <a:spLocks noChangeArrowheads="1"/>
          </p:cNvSpPr>
          <p:nvPr/>
        </p:nvSpPr>
        <p:spPr bwMode="auto">
          <a:xfrm>
            <a:off x="6096000" y="1905000"/>
            <a:ext cx="2057400" cy="1066800"/>
          </a:xfrm>
          <a:prstGeom prst="ellipse">
            <a:avLst/>
          </a:prstGeom>
          <a:solidFill>
            <a:srgbClr val="FF9966"/>
          </a:solidFill>
          <a:ln w="9525">
            <a:round/>
            <a:headEnd/>
            <a:tailEnd/>
          </a:ln>
          <a:effectLst/>
          <a:scene3d>
            <a:camera prst="legacyObliqueTopRight"/>
            <a:lightRig rig="legacyFlat3" dir="b"/>
          </a:scene3d>
          <a:sp3d extrusionH="430200" prstMaterial="legacyMatte">
            <a:bevelT w="13500" h="13500" prst="angle"/>
            <a:bevelB w="13500" h="13500" prst="angle"/>
            <a:extrusionClr>
              <a:srgbClr val="FF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bg-BG" sz="2800"/>
              <a:t>Функции</a:t>
            </a:r>
            <a:endParaRPr lang="en-GB" sz="2800"/>
          </a:p>
        </p:txBody>
      </p:sp>
      <p:sp>
        <p:nvSpPr>
          <p:cNvPr id="12297" name="Arc 9"/>
          <p:cNvSpPr>
            <a:spLocks/>
          </p:cNvSpPr>
          <p:nvPr/>
        </p:nvSpPr>
        <p:spPr bwMode="auto">
          <a:xfrm flipH="1">
            <a:off x="1143000" y="2362200"/>
            <a:ext cx="990600" cy="1905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rgbClr val="A5002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bg-BG"/>
          </a:p>
        </p:txBody>
      </p:sp>
      <p:sp>
        <p:nvSpPr>
          <p:cNvPr id="12301" name="Freeform 13"/>
          <p:cNvSpPr>
            <a:spLocks/>
          </p:cNvSpPr>
          <p:nvPr/>
        </p:nvSpPr>
        <p:spPr bwMode="auto">
          <a:xfrm>
            <a:off x="1638300" y="5486400"/>
            <a:ext cx="5676900" cy="419100"/>
          </a:xfrm>
          <a:custGeom>
            <a:avLst/>
            <a:gdLst>
              <a:gd name="T0" fmla="*/ 0 w 3412"/>
              <a:gd name="T1" fmla="*/ 0 h 252"/>
              <a:gd name="T2" fmla="*/ 156 w 3412"/>
              <a:gd name="T3" fmla="*/ 156 h 252"/>
              <a:gd name="T4" fmla="*/ 504 w 3412"/>
              <a:gd name="T5" fmla="*/ 228 h 252"/>
              <a:gd name="T6" fmla="*/ 744 w 3412"/>
              <a:gd name="T7" fmla="*/ 252 h 252"/>
              <a:gd name="T8" fmla="*/ 2244 w 3412"/>
              <a:gd name="T9" fmla="*/ 216 h 252"/>
              <a:gd name="T10" fmla="*/ 3168 w 3412"/>
              <a:gd name="T11" fmla="*/ 84 h 252"/>
              <a:gd name="T12" fmla="*/ 3372 w 3412"/>
              <a:gd name="T13" fmla="*/ 24 h 252"/>
              <a:gd name="T14" fmla="*/ 3408 w 3412"/>
              <a:gd name="T15" fmla="*/ 0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2" h="252">
                <a:moveTo>
                  <a:pt x="0" y="0"/>
                </a:moveTo>
                <a:cubicBezTo>
                  <a:pt x="34" y="51"/>
                  <a:pt x="95" y="134"/>
                  <a:pt x="156" y="156"/>
                </a:cubicBezTo>
                <a:cubicBezTo>
                  <a:pt x="256" y="192"/>
                  <a:pt x="404" y="218"/>
                  <a:pt x="504" y="228"/>
                </a:cubicBezTo>
                <a:cubicBezTo>
                  <a:pt x="584" y="236"/>
                  <a:pt x="744" y="252"/>
                  <a:pt x="744" y="252"/>
                </a:cubicBezTo>
                <a:cubicBezTo>
                  <a:pt x="1245" y="244"/>
                  <a:pt x="1743" y="228"/>
                  <a:pt x="2244" y="216"/>
                </a:cubicBezTo>
                <a:cubicBezTo>
                  <a:pt x="2555" y="192"/>
                  <a:pt x="2863" y="145"/>
                  <a:pt x="3168" y="84"/>
                </a:cubicBezTo>
                <a:cubicBezTo>
                  <a:pt x="3238" y="70"/>
                  <a:pt x="3304" y="47"/>
                  <a:pt x="3372" y="24"/>
                </a:cubicBezTo>
                <a:cubicBezTo>
                  <a:pt x="3412" y="11"/>
                  <a:pt x="3408" y="25"/>
                  <a:pt x="3408" y="0"/>
                </a:cubicBezTo>
              </a:path>
            </a:pathLst>
          </a:custGeom>
          <a:noFill/>
          <a:ln w="57150" cmpd="sng">
            <a:solidFill>
              <a:srgbClr val="0066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2302" name="Freeform 14"/>
          <p:cNvSpPr>
            <a:spLocks/>
          </p:cNvSpPr>
          <p:nvPr/>
        </p:nvSpPr>
        <p:spPr bwMode="auto">
          <a:xfrm>
            <a:off x="8248650" y="2381250"/>
            <a:ext cx="323850" cy="2286000"/>
          </a:xfrm>
          <a:custGeom>
            <a:avLst/>
            <a:gdLst>
              <a:gd name="T0" fmla="*/ 132 w 204"/>
              <a:gd name="T1" fmla="*/ 1440 h 1440"/>
              <a:gd name="T2" fmla="*/ 204 w 204"/>
              <a:gd name="T3" fmla="*/ 1332 h 1440"/>
              <a:gd name="T4" fmla="*/ 156 w 204"/>
              <a:gd name="T5" fmla="*/ 276 h 1440"/>
              <a:gd name="T6" fmla="*/ 120 w 204"/>
              <a:gd name="T7" fmla="*/ 84 h 1440"/>
              <a:gd name="T8" fmla="*/ 0 w 204"/>
              <a:gd name="T9" fmla="*/ 0 h 1440"/>
            </a:gdLst>
            <a:ahLst/>
            <a:cxnLst>
              <a:cxn ang="0">
                <a:pos x="T0" y="T1"/>
              </a:cxn>
              <a:cxn ang="0">
                <a:pos x="T2" y="T3"/>
              </a:cxn>
              <a:cxn ang="0">
                <a:pos x="T4" y="T5"/>
              </a:cxn>
              <a:cxn ang="0">
                <a:pos x="T6" y="T7"/>
              </a:cxn>
              <a:cxn ang="0">
                <a:pos x="T8" y="T9"/>
              </a:cxn>
            </a:cxnLst>
            <a:rect l="0" t="0" r="r" b="b"/>
            <a:pathLst>
              <a:path w="204" h="1440">
                <a:moveTo>
                  <a:pt x="132" y="1440"/>
                </a:moveTo>
                <a:cubicBezTo>
                  <a:pt x="168" y="1404"/>
                  <a:pt x="188" y="1380"/>
                  <a:pt x="204" y="1332"/>
                </a:cubicBezTo>
                <a:cubicBezTo>
                  <a:pt x="177" y="981"/>
                  <a:pt x="195" y="626"/>
                  <a:pt x="156" y="276"/>
                </a:cubicBezTo>
                <a:cubicBezTo>
                  <a:pt x="151" y="233"/>
                  <a:pt x="150" y="129"/>
                  <a:pt x="120" y="84"/>
                </a:cubicBezTo>
                <a:cubicBezTo>
                  <a:pt x="90" y="39"/>
                  <a:pt x="37" y="37"/>
                  <a:pt x="0" y="0"/>
                </a:cubicBezTo>
              </a:path>
            </a:pathLst>
          </a:custGeom>
          <a:noFill/>
          <a:ln w="57150" cmpd="sng">
            <a:solidFill>
              <a:srgbClr val="FF66FF"/>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
        <p:nvSpPr>
          <p:cNvPr id="12303" name="Freeform 15"/>
          <p:cNvSpPr>
            <a:spLocks/>
          </p:cNvSpPr>
          <p:nvPr/>
        </p:nvSpPr>
        <p:spPr bwMode="auto">
          <a:xfrm>
            <a:off x="4133850" y="2133600"/>
            <a:ext cx="1962150" cy="247650"/>
          </a:xfrm>
          <a:custGeom>
            <a:avLst/>
            <a:gdLst>
              <a:gd name="T0" fmla="*/ 1236 w 1236"/>
              <a:gd name="T1" fmla="*/ 156 h 156"/>
              <a:gd name="T2" fmla="*/ 900 w 1236"/>
              <a:gd name="T3" fmla="*/ 48 h 156"/>
              <a:gd name="T4" fmla="*/ 420 w 1236"/>
              <a:gd name="T5" fmla="*/ 0 h 156"/>
              <a:gd name="T6" fmla="*/ 96 w 1236"/>
              <a:gd name="T7" fmla="*/ 12 h 156"/>
              <a:gd name="T8" fmla="*/ 36 w 1236"/>
              <a:gd name="T9" fmla="*/ 24 h 156"/>
              <a:gd name="T10" fmla="*/ 0 w 1236"/>
              <a:gd name="T11" fmla="*/ 36 h 156"/>
            </a:gdLst>
            <a:ahLst/>
            <a:cxnLst>
              <a:cxn ang="0">
                <a:pos x="T0" y="T1"/>
              </a:cxn>
              <a:cxn ang="0">
                <a:pos x="T2" y="T3"/>
              </a:cxn>
              <a:cxn ang="0">
                <a:pos x="T4" y="T5"/>
              </a:cxn>
              <a:cxn ang="0">
                <a:pos x="T6" y="T7"/>
              </a:cxn>
              <a:cxn ang="0">
                <a:pos x="T8" y="T9"/>
              </a:cxn>
              <a:cxn ang="0">
                <a:pos x="T10" y="T11"/>
              </a:cxn>
            </a:cxnLst>
            <a:rect l="0" t="0" r="r" b="b"/>
            <a:pathLst>
              <a:path w="1236" h="156">
                <a:moveTo>
                  <a:pt x="1236" y="156"/>
                </a:moveTo>
                <a:cubicBezTo>
                  <a:pt x="1130" y="86"/>
                  <a:pt x="1023" y="69"/>
                  <a:pt x="900" y="48"/>
                </a:cubicBezTo>
                <a:cubicBezTo>
                  <a:pt x="735" y="20"/>
                  <a:pt x="592" y="8"/>
                  <a:pt x="420" y="0"/>
                </a:cubicBezTo>
                <a:cubicBezTo>
                  <a:pt x="312" y="4"/>
                  <a:pt x="204" y="5"/>
                  <a:pt x="96" y="12"/>
                </a:cubicBezTo>
                <a:cubicBezTo>
                  <a:pt x="76" y="13"/>
                  <a:pt x="56" y="19"/>
                  <a:pt x="36" y="24"/>
                </a:cubicBezTo>
                <a:cubicBezTo>
                  <a:pt x="24" y="27"/>
                  <a:pt x="0" y="36"/>
                  <a:pt x="0" y="36"/>
                </a:cubicBezTo>
              </a:path>
            </a:pathLst>
          </a:custGeom>
          <a:noFill/>
          <a:ln w="57150" cmpd="sng">
            <a:solidFill>
              <a:srgbClr val="0066CC"/>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bg-B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1000" fill="hold"/>
                                        <p:tgtEl>
                                          <p:spTgt spid="12290"/>
                                        </p:tgtEl>
                                        <p:attrNameLst>
                                          <p:attrName>ppt_w</p:attrName>
                                        </p:attrNameLst>
                                      </p:cBhvr>
                                      <p:tavLst>
                                        <p:tav tm="0">
                                          <p:val>
                                            <p:fltVal val="0"/>
                                          </p:val>
                                        </p:tav>
                                        <p:tav tm="100000">
                                          <p:val>
                                            <p:strVal val="#ppt_w"/>
                                          </p:val>
                                        </p:tav>
                                      </p:tavLst>
                                    </p:anim>
                                    <p:anim calcmode="lin" valueType="num">
                                      <p:cBhvr>
                                        <p:cTn id="8" dur="1000" fill="hold"/>
                                        <p:tgtEl>
                                          <p:spTgt spid="12290"/>
                                        </p:tgtEl>
                                        <p:attrNameLst>
                                          <p:attrName>ppt_h</p:attrName>
                                        </p:attrNameLst>
                                      </p:cBhvr>
                                      <p:tavLst>
                                        <p:tav tm="0">
                                          <p:val>
                                            <p:fltVal val="0"/>
                                          </p:val>
                                        </p:tav>
                                        <p:tav tm="100000">
                                          <p:val>
                                            <p:strVal val="#ppt_h"/>
                                          </p:val>
                                        </p:tav>
                                      </p:tavLst>
                                    </p:anim>
                                    <p:anim calcmode="lin" valueType="num">
                                      <p:cBhvr>
                                        <p:cTn id="9" dur="1000" fill="hold"/>
                                        <p:tgtEl>
                                          <p:spTgt spid="1229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29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291"/>
                                        </p:tgtEl>
                                        <p:attrNameLst>
                                          <p:attrName>style.visibility</p:attrName>
                                        </p:attrNameLst>
                                      </p:cBhvr>
                                      <p:to>
                                        <p:strVal val="visible"/>
                                      </p:to>
                                    </p:set>
                                    <p:anim calcmode="lin" valueType="num">
                                      <p:cBhvr additive="base">
                                        <p:cTn id="15" dur="500" fill="hold"/>
                                        <p:tgtEl>
                                          <p:spTgt spid="12291"/>
                                        </p:tgtEl>
                                        <p:attrNameLst>
                                          <p:attrName>ppt_x</p:attrName>
                                        </p:attrNameLst>
                                      </p:cBhvr>
                                      <p:tavLst>
                                        <p:tav tm="0">
                                          <p:val>
                                            <p:strVal val="#ppt_x"/>
                                          </p:val>
                                        </p:tav>
                                        <p:tav tm="100000">
                                          <p:val>
                                            <p:strVal val="#ppt_x"/>
                                          </p:val>
                                        </p:tav>
                                      </p:tavLst>
                                    </p:anim>
                                    <p:anim calcmode="lin" valueType="num">
                                      <p:cBhvr additive="base">
                                        <p:cTn id="16"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2297"/>
                                        </p:tgtEl>
                                        <p:attrNameLst>
                                          <p:attrName>style.visibility</p:attrName>
                                        </p:attrNameLst>
                                      </p:cBhvr>
                                      <p:to>
                                        <p:strVal val="visible"/>
                                      </p:to>
                                    </p:set>
                                    <p:animEffect transition="in" filter="slide(fromBottom)">
                                      <p:cBhvr>
                                        <p:cTn id="21" dur="500"/>
                                        <p:tgtEl>
                                          <p:spTgt spid="1229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292"/>
                                        </p:tgtEl>
                                        <p:attrNameLst>
                                          <p:attrName>style.visibility</p:attrName>
                                        </p:attrNameLst>
                                      </p:cBhvr>
                                      <p:to>
                                        <p:strVal val="visible"/>
                                      </p:to>
                                    </p:set>
                                    <p:anim calcmode="lin" valueType="num">
                                      <p:cBhvr additive="base">
                                        <p:cTn id="26" dur="500" fill="hold"/>
                                        <p:tgtEl>
                                          <p:spTgt spid="12292"/>
                                        </p:tgtEl>
                                        <p:attrNameLst>
                                          <p:attrName>ppt_x</p:attrName>
                                        </p:attrNameLst>
                                      </p:cBhvr>
                                      <p:tavLst>
                                        <p:tav tm="0">
                                          <p:val>
                                            <p:strVal val="#ppt_x"/>
                                          </p:val>
                                        </p:tav>
                                        <p:tav tm="100000">
                                          <p:val>
                                            <p:strVal val="#ppt_x"/>
                                          </p:val>
                                        </p:tav>
                                      </p:tavLst>
                                    </p:anim>
                                    <p:anim calcmode="lin" valueType="num">
                                      <p:cBhvr additive="base">
                                        <p:cTn id="27"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301"/>
                                        </p:tgtEl>
                                        <p:attrNameLst>
                                          <p:attrName>style.visibility</p:attrName>
                                        </p:attrNameLst>
                                      </p:cBhvr>
                                      <p:to>
                                        <p:strVal val="visible"/>
                                      </p:to>
                                    </p:set>
                                    <p:animEffect transition="in" filter="dissolve">
                                      <p:cBhvr>
                                        <p:cTn id="32" dur="500"/>
                                        <p:tgtEl>
                                          <p:spTgt spid="123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293"/>
                                        </p:tgtEl>
                                        <p:attrNameLst>
                                          <p:attrName>style.visibility</p:attrName>
                                        </p:attrNameLst>
                                      </p:cBhvr>
                                      <p:to>
                                        <p:strVal val="visible"/>
                                      </p:to>
                                    </p:set>
                                    <p:anim calcmode="lin" valueType="num">
                                      <p:cBhvr additive="base">
                                        <p:cTn id="37" dur="500" fill="hold"/>
                                        <p:tgtEl>
                                          <p:spTgt spid="12293"/>
                                        </p:tgtEl>
                                        <p:attrNameLst>
                                          <p:attrName>ppt_x</p:attrName>
                                        </p:attrNameLst>
                                      </p:cBhvr>
                                      <p:tavLst>
                                        <p:tav tm="0">
                                          <p:val>
                                            <p:strVal val="#ppt_x"/>
                                          </p:val>
                                        </p:tav>
                                        <p:tav tm="100000">
                                          <p:val>
                                            <p:strVal val="#ppt_x"/>
                                          </p:val>
                                        </p:tav>
                                      </p:tavLst>
                                    </p:anim>
                                    <p:anim calcmode="lin" valueType="num">
                                      <p:cBhvr additive="base">
                                        <p:cTn id="38"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2302"/>
                                        </p:tgtEl>
                                        <p:attrNameLst>
                                          <p:attrName>style.visibility</p:attrName>
                                        </p:attrNameLst>
                                      </p:cBhvr>
                                      <p:to>
                                        <p:strVal val="visible"/>
                                      </p:to>
                                    </p:set>
                                    <p:animEffect transition="in" filter="randombar(horizontal)">
                                      <p:cBhvr>
                                        <p:cTn id="43" dur="500"/>
                                        <p:tgtEl>
                                          <p:spTgt spid="1230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2294"/>
                                        </p:tgtEl>
                                        <p:attrNameLst>
                                          <p:attrName>style.visibility</p:attrName>
                                        </p:attrNameLst>
                                      </p:cBhvr>
                                      <p:to>
                                        <p:strVal val="visible"/>
                                      </p:to>
                                    </p:set>
                                    <p:anim calcmode="lin" valueType="num">
                                      <p:cBhvr additive="base">
                                        <p:cTn id="48" dur="500" fill="hold"/>
                                        <p:tgtEl>
                                          <p:spTgt spid="12294"/>
                                        </p:tgtEl>
                                        <p:attrNameLst>
                                          <p:attrName>ppt_x</p:attrName>
                                        </p:attrNameLst>
                                      </p:cBhvr>
                                      <p:tavLst>
                                        <p:tav tm="0">
                                          <p:val>
                                            <p:strVal val="#ppt_x"/>
                                          </p:val>
                                        </p:tav>
                                        <p:tav tm="100000">
                                          <p:val>
                                            <p:strVal val="#ppt_x"/>
                                          </p:val>
                                        </p:tav>
                                      </p:tavLst>
                                    </p:anim>
                                    <p:anim calcmode="lin" valueType="num">
                                      <p:cBhvr additive="base">
                                        <p:cTn id="49"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2303"/>
                                        </p:tgtEl>
                                        <p:attrNameLst>
                                          <p:attrName>style.visibility</p:attrName>
                                        </p:attrNameLst>
                                      </p:cBhvr>
                                      <p:to>
                                        <p:strVal val="visible"/>
                                      </p:to>
                                    </p:set>
                                    <p:animEffect transition="in" filter="blinds(horizontal)">
                                      <p:cBhvr>
                                        <p:cTn id="54" dur="500"/>
                                        <p:tgtEl>
                                          <p:spTgt spid="12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nimBg="1" autoUpdateAnimBg="0"/>
      <p:bldP spid="12291" grpId="0" animBg="1" autoUpdateAnimBg="0"/>
      <p:bldP spid="12292" grpId="0" animBg="1" autoUpdateAnimBg="0"/>
      <p:bldP spid="12293" grpId="0" animBg="1" autoUpdateAnimBg="0"/>
      <p:bldP spid="12294" grpId="0" animBg="1" autoUpdateAnimBg="0"/>
      <p:bldP spid="12297" grpId="0" animBg="1"/>
      <p:bldP spid="12301" grpId="0" animBg="1"/>
      <p:bldP spid="12302" grpId="0" animBg="1"/>
      <p:bldP spid="12303"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CCCCFF"/>
            </a:gs>
            <a:gs pos="50000">
              <a:srgbClr val="FFFFCC"/>
            </a:gs>
            <a:gs pos="100000">
              <a:srgbClr val="CCCCFF"/>
            </a:gs>
          </a:gsLst>
          <a:lin ang="5400000" scaled="1"/>
        </a:gra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609600" y="381000"/>
            <a:ext cx="7772400" cy="914400"/>
          </a:xfrm>
          <a:solidFill>
            <a:srgbClr val="FFFFCC"/>
          </a:solidFill>
          <a:scene3d>
            <a:camera prst="legacyObliqueTopRight"/>
            <a:lightRig rig="legacyFlat3" dir="b"/>
          </a:scene3d>
          <a:sp3d extrusionH="430200" prstMaterial="legacyMatte">
            <a:bevelT w="13500" h="13500" prst="angle"/>
            <a:bevelB w="13500" h="13500" prst="angle"/>
            <a:extrusionClr>
              <a:srgbClr val="FFFFCC"/>
            </a:extrusionClr>
          </a:sp3d>
        </p:spPr>
        <p:txBody>
          <a:bodyPr>
            <a:flatTx/>
          </a:bodyPr>
          <a:lstStyle/>
          <a:p>
            <a:r>
              <a:rPr lang="bg-BG" sz="2800" b="1">
                <a:solidFill>
                  <a:srgbClr val="CC3300"/>
                </a:solidFill>
              </a:rPr>
              <a:t>2.1. Същност и определение на </a:t>
            </a:r>
            <a:r>
              <a:rPr lang="bg-BG" sz="2800" b="1" smtClean="0">
                <a:solidFill>
                  <a:srgbClr val="CC3300"/>
                </a:solidFill>
              </a:rPr>
              <a:t>АОИИ</a:t>
            </a:r>
            <a:r>
              <a:rPr lang="bg-BG" sz="2800" b="1">
                <a:solidFill>
                  <a:srgbClr val="CC3300"/>
                </a:solidFill>
              </a:rPr>
              <a:t>.</a:t>
            </a:r>
            <a:br>
              <a:rPr lang="bg-BG" sz="2800" b="1">
                <a:solidFill>
                  <a:srgbClr val="CC3300"/>
                </a:solidFill>
              </a:rPr>
            </a:br>
            <a:r>
              <a:rPr lang="bg-BG" sz="2800" b="1">
                <a:solidFill>
                  <a:srgbClr val="0000FF"/>
                </a:solidFill>
              </a:rPr>
              <a:t>2.1.1. Същност на системата за </a:t>
            </a:r>
            <a:r>
              <a:rPr lang="bg-BG" sz="2800" b="1" smtClean="0">
                <a:solidFill>
                  <a:srgbClr val="0000FF"/>
                </a:solidFill>
              </a:rPr>
              <a:t>АОИИ</a:t>
            </a:r>
            <a:r>
              <a:rPr lang="bg-BG" sz="2800" b="1">
                <a:solidFill>
                  <a:srgbClr val="0000FF"/>
                </a:solidFill>
              </a:rPr>
              <a:t>.</a:t>
            </a:r>
            <a:endParaRPr lang="en-GB" sz="2800" b="1">
              <a:solidFill>
                <a:srgbClr val="0000FF"/>
              </a:solidFill>
            </a:endParaRPr>
          </a:p>
        </p:txBody>
      </p:sp>
      <p:sp>
        <p:nvSpPr>
          <p:cNvPr id="13315" name="Rectangle 3"/>
          <p:cNvSpPr>
            <a:spLocks noGrp="1" noChangeArrowheads="1"/>
          </p:cNvSpPr>
          <p:nvPr>
            <p:ph type="subTitle" idx="1"/>
          </p:nvPr>
        </p:nvSpPr>
        <p:spPr>
          <a:xfrm>
            <a:off x="533400" y="1752600"/>
            <a:ext cx="7924800" cy="4191000"/>
          </a:xfrm>
          <a:solidFill>
            <a:srgbClr val="99FFCC"/>
          </a:solidFill>
          <a:scene3d>
            <a:camera prst="legacyObliqueTopRight"/>
            <a:lightRig rig="legacyFlat3" dir="b"/>
          </a:scene3d>
          <a:sp3d extrusionH="430200" prstMaterial="legacyMatte">
            <a:bevelT w="13500" h="13500" prst="angle"/>
            <a:bevelB w="13500" h="13500" prst="angle"/>
            <a:extrusionClr>
              <a:srgbClr val="99FFCC"/>
            </a:extrusionClr>
          </a:sp3d>
        </p:spPr>
        <p:txBody>
          <a:bodyPr>
            <a:flatTx/>
          </a:bodyPr>
          <a:lstStyle/>
          <a:p>
            <a:r>
              <a:rPr lang="bg-BG" sz="2800" b="1" i="1" smtClean="0"/>
              <a:t>АОИИ </a:t>
            </a:r>
            <a:r>
              <a:rPr lang="bg-BG" sz="2800" b="1" i="1"/>
              <a:t>се осъществява на системна основа в контурите на информационно-управленския цикъл, като съществена част от информационните процедури по преобразуването на данните в информация и знание се реализират на автоматизирана основа, чрез използването на постиженията на съвременните компютризирани информационни и комуникационни технологии.</a:t>
            </a:r>
            <a:endParaRPr lang="en-GB" sz="2800" b="1" i="1"/>
          </a:p>
        </p:txBody>
      </p:sp>
      <p:sp>
        <p:nvSpPr>
          <p:cNvPr id="13316" name="Rectangle 4"/>
          <p:cNvSpPr>
            <a:spLocks noChangeArrowheads="1"/>
          </p:cNvSpPr>
          <p:nvPr/>
        </p:nvSpPr>
        <p:spPr bwMode="auto">
          <a:xfrm>
            <a:off x="391628" y="61722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 calcmode="lin" valueType="num">
                                      <p:cBhvr additive="base">
                                        <p:cTn id="7" dur="500" fill="hold"/>
                                        <p:tgtEl>
                                          <p:spTgt spid="13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315">
                                            <p:txEl>
                                              <p:pRg st="0" end="0"/>
                                            </p:txEl>
                                          </p:spTgt>
                                        </p:tgtEl>
                                        <p:attrNameLst>
                                          <p:attrName>style.visibility</p:attrName>
                                        </p:attrNameLst>
                                      </p:cBhvr>
                                      <p:to>
                                        <p:strVal val="visible"/>
                                      </p:to>
                                    </p:set>
                                    <p:animEffect transition="in" filter="wipe(left)">
                                      <p:cBhvr>
                                        <p:cTn id="13" dur="500"/>
                                        <p:tgtEl>
                                          <p:spTgt spid="133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uild="p" autoUpdateAnimBg="0"/>
      <p:bldP spid="13315"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CCFF"/>
            </a:gs>
            <a:gs pos="50000">
              <a:srgbClr val="FFFFCC"/>
            </a:gs>
            <a:gs pos="100000">
              <a:srgbClr val="FFCCFF"/>
            </a:gs>
          </a:gsLst>
          <a:lin ang="5400000" scaled="1"/>
        </a:gra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533400" y="304800"/>
            <a:ext cx="7772400" cy="533400"/>
          </a:xfrm>
          <a:solidFill>
            <a:srgbClr val="66FFFF"/>
          </a:solidFill>
          <a:scene3d>
            <a:camera prst="legacyObliqueTopLeft"/>
            <a:lightRig rig="legacyFlat3" dir="t"/>
          </a:scene3d>
          <a:sp3d extrusionH="430200" prstMaterial="legacyMatte">
            <a:bevelT w="13500" h="13500" prst="angle"/>
            <a:bevelB w="13500" h="13500" prst="angle"/>
            <a:extrusionClr>
              <a:srgbClr val="66FFFF"/>
            </a:extrusionClr>
          </a:sp3d>
        </p:spPr>
        <p:txBody>
          <a:bodyPr>
            <a:flatTx/>
          </a:bodyPr>
          <a:lstStyle/>
          <a:p>
            <a:r>
              <a:rPr lang="bg-BG" sz="2800" b="1">
                <a:solidFill>
                  <a:srgbClr val="CC3300"/>
                </a:solidFill>
              </a:rPr>
              <a:t>2.1.2. Определение на системата за </a:t>
            </a:r>
            <a:r>
              <a:rPr lang="bg-BG" sz="2800" b="1" smtClean="0">
                <a:solidFill>
                  <a:srgbClr val="CC3300"/>
                </a:solidFill>
              </a:rPr>
              <a:t>АОИИ</a:t>
            </a:r>
            <a:r>
              <a:rPr lang="bg-BG" sz="2800" b="1">
                <a:solidFill>
                  <a:srgbClr val="CC3300"/>
                </a:solidFill>
              </a:rPr>
              <a:t>.</a:t>
            </a:r>
            <a:endParaRPr lang="en-GB" sz="2800" b="1">
              <a:solidFill>
                <a:srgbClr val="CC3300"/>
              </a:solidFill>
            </a:endParaRPr>
          </a:p>
        </p:txBody>
      </p:sp>
      <p:sp>
        <p:nvSpPr>
          <p:cNvPr id="14339" name="Rectangle 3"/>
          <p:cNvSpPr>
            <a:spLocks noGrp="1" noChangeArrowheads="1"/>
          </p:cNvSpPr>
          <p:nvPr>
            <p:ph type="subTitle" idx="1"/>
          </p:nvPr>
        </p:nvSpPr>
        <p:spPr>
          <a:xfrm>
            <a:off x="609600" y="1447800"/>
            <a:ext cx="7924800" cy="4343400"/>
          </a:xfrm>
          <a:solidFill>
            <a:srgbClr val="99FF99"/>
          </a:solidFill>
          <a:scene3d>
            <a:camera prst="legacyObliqueTopLeft"/>
            <a:lightRig rig="legacyFlat3" dir="t"/>
          </a:scene3d>
          <a:sp3d extrusionH="430200" prstMaterial="legacyMatte">
            <a:bevelT w="13500" h="13500" prst="angle"/>
            <a:bevelB w="13500" h="13500" prst="angle"/>
            <a:extrusionClr>
              <a:srgbClr val="99FF99"/>
            </a:extrusionClr>
          </a:sp3d>
        </p:spPr>
        <p:txBody>
          <a:bodyPr>
            <a:flatTx/>
          </a:bodyPr>
          <a:lstStyle/>
          <a:p>
            <a:r>
              <a:rPr lang="bg-BG" sz="2800" b="1" i="1">
                <a:solidFill>
                  <a:srgbClr val="0000CC"/>
                </a:solidFill>
              </a:rPr>
              <a:t>Системата за </a:t>
            </a:r>
            <a:r>
              <a:rPr lang="bg-BG" sz="2800" b="1" i="1" smtClean="0">
                <a:solidFill>
                  <a:srgbClr val="0000CC"/>
                </a:solidFill>
              </a:rPr>
              <a:t>АОИИ </a:t>
            </a:r>
            <a:r>
              <a:rPr lang="bg-BG" sz="2800" b="1" i="1">
                <a:solidFill>
                  <a:srgbClr val="0000CC"/>
                </a:solidFill>
              </a:rPr>
              <a:t>представлява качествено нова форма за оптимална разпределеност на процедурите по преобразуването на информационните съвкупности, като трудоемките, обемистите и рутинните операции и дейности се автоматизират чрез прогресивни методи, средства и технологии от организационен, информационен, технически, програмно-математически и правно-нормативен характер.</a:t>
            </a:r>
            <a:endParaRPr lang="en-GB" sz="2800" b="1" i="1">
              <a:solidFill>
                <a:srgbClr val="0000CC"/>
              </a:solidFill>
            </a:endParaRPr>
          </a:p>
        </p:txBody>
      </p:sp>
      <p:sp>
        <p:nvSpPr>
          <p:cNvPr id="14340" name="Rectangle 4"/>
          <p:cNvSpPr>
            <a:spLocks noChangeArrowheads="1"/>
          </p:cNvSpPr>
          <p:nvPr/>
        </p:nvSpPr>
        <p:spPr bwMode="auto">
          <a:xfrm>
            <a:off x="391628" y="60960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iterate type="wd">
                                    <p:tmPct val="100000"/>
                                  </p:iterate>
                                  <p:childTnLst>
                                    <p:set>
                                      <p:cBhvr>
                                        <p:cTn id="6" dur="1" fill="hold">
                                          <p:stCondLst>
                                            <p:cond delay="0"/>
                                          </p:stCondLst>
                                        </p:cTn>
                                        <p:tgtEl>
                                          <p:spTgt spid="14338">
                                            <p:txEl>
                                              <p:pRg st="0" end="0"/>
                                            </p:txEl>
                                          </p:spTgt>
                                        </p:tgtEl>
                                        <p:attrNameLst>
                                          <p:attrName>style.visibility</p:attrName>
                                        </p:attrNameLst>
                                      </p:cBhvr>
                                      <p:to>
                                        <p:strVal val="visible"/>
                                      </p:to>
                                    </p:set>
                                    <p:anim calcmode="lin" valueType="num">
                                      <p:cBhvr additive="base">
                                        <p:cTn id="7" dur="300" fill="hold"/>
                                        <p:tgtEl>
                                          <p:spTgt spid="14338">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1433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4339">
                                            <p:txEl>
                                              <p:pRg st="0" end="0"/>
                                            </p:txEl>
                                          </p:spTgt>
                                        </p:tgtEl>
                                        <p:attrNameLst>
                                          <p:attrName>style.visibility</p:attrName>
                                        </p:attrNameLst>
                                      </p:cBhvr>
                                      <p:to>
                                        <p:strVal val="visible"/>
                                      </p:to>
                                    </p:set>
                                    <p:animEffect transition="in" filter="wipe(left)">
                                      <p:cBhvr>
                                        <p:cTn id="13" dur="500"/>
                                        <p:tgtEl>
                                          <p:spTgt spid="14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autoUpdateAnimBg="0"/>
      <p:bldP spid="14339"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66FFFF"/>
            </a:gs>
            <a:gs pos="50000">
              <a:srgbClr val="CCFF66"/>
            </a:gs>
            <a:gs pos="100000">
              <a:srgbClr val="66FFFF"/>
            </a:gs>
          </a:gsLst>
          <a:lin ang="5400000" scaled="1"/>
        </a:gra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457200"/>
            <a:ext cx="7772400" cy="914400"/>
          </a:xfrm>
          <a:solidFill>
            <a:srgbClr val="CCECFF"/>
          </a:solidFill>
          <a:scene3d>
            <a:camera prst="legacyObliqueTopRight"/>
            <a:lightRig rig="legacyFlat3" dir="b"/>
          </a:scene3d>
          <a:sp3d extrusionH="430200" prstMaterial="legacyMatte">
            <a:bevelT w="13500" h="13500" prst="angle"/>
            <a:bevelB w="13500" h="13500" prst="angle"/>
            <a:extrusionClr>
              <a:srgbClr val="CCECFF"/>
            </a:extrusionClr>
          </a:sp3d>
        </p:spPr>
        <p:txBody>
          <a:bodyPr>
            <a:flatTx/>
          </a:bodyPr>
          <a:lstStyle/>
          <a:p>
            <a:r>
              <a:rPr lang="bg-BG" sz="2400" b="1">
                <a:solidFill>
                  <a:srgbClr val="0000CC"/>
                </a:solidFill>
              </a:rPr>
              <a:t>2.1.3.</a:t>
            </a:r>
            <a:r>
              <a:rPr lang="bg-BG" sz="2400" b="1"/>
              <a:t> Допълнителни характеристики на същността и определението на системата за </a:t>
            </a:r>
            <a:r>
              <a:rPr lang="bg-BG" sz="2400" b="1" smtClean="0"/>
              <a:t>АОИИ</a:t>
            </a:r>
            <a:r>
              <a:rPr lang="bg-BG" sz="2400" b="1"/>
              <a:t>.</a:t>
            </a:r>
            <a:endParaRPr lang="en-GB" sz="2400" b="1"/>
          </a:p>
        </p:txBody>
      </p:sp>
      <p:sp>
        <p:nvSpPr>
          <p:cNvPr id="15363" name="Rectangle 3"/>
          <p:cNvSpPr>
            <a:spLocks noGrp="1" noChangeArrowheads="1"/>
          </p:cNvSpPr>
          <p:nvPr>
            <p:ph type="body" idx="1"/>
          </p:nvPr>
        </p:nvSpPr>
        <p:spPr>
          <a:solidFill>
            <a:srgbClr val="FFCCFF"/>
          </a:solidFill>
          <a:scene3d>
            <a:camera prst="legacyObliqueTopRight"/>
            <a:lightRig rig="legacyFlat3" dir="b"/>
          </a:scene3d>
          <a:sp3d extrusionH="430200" prstMaterial="legacyMatte">
            <a:bevelT w="13500" h="13500" prst="angle"/>
            <a:bevelB w="13500" h="13500" prst="angle"/>
            <a:extrusionClr>
              <a:srgbClr val="FFCCFF"/>
            </a:extrusionClr>
          </a:sp3d>
        </p:spPr>
        <p:txBody>
          <a:bodyPr>
            <a:flatTx/>
          </a:bodyPr>
          <a:lstStyle/>
          <a:p>
            <a:r>
              <a:rPr lang="bg-BG" sz="2400" b="1">
                <a:solidFill>
                  <a:srgbClr val="0000CC"/>
                </a:solidFill>
              </a:rPr>
              <a:t>1)</a:t>
            </a:r>
            <a:r>
              <a:rPr lang="bg-BG" sz="2400" b="1"/>
              <a:t> Основава се на еднократно събиране на входните данни и първичната информация:</a:t>
            </a:r>
          </a:p>
          <a:p>
            <a:r>
              <a:rPr lang="bg-BG" sz="2400" b="1"/>
              <a:t>      </a:t>
            </a:r>
            <a:r>
              <a:rPr lang="bg-BG" sz="2400" b="1">
                <a:solidFill>
                  <a:srgbClr val="0000CC"/>
                </a:solidFill>
              </a:rPr>
              <a:t>а)</a:t>
            </a:r>
            <a:r>
              <a:rPr lang="bg-BG" sz="2400" b="1"/>
              <a:t> единна система от класификатори, номенклатури, кодове и шифри;</a:t>
            </a:r>
          </a:p>
          <a:p>
            <a:r>
              <a:rPr lang="bg-BG" sz="2400" b="1"/>
              <a:t>      </a:t>
            </a:r>
            <a:r>
              <a:rPr lang="bg-BG" sz="2400" b="1">
                <a:solidFill>
                  <a:srgbClr val="0000CC"/>
                </a:solidFill>
              </a:rPr>
              <a:t>б)</a:t>
            </a:r>
            <a:r>
              <a:rPr lang="bg-BG" sz="2400" b="1"/>
              <a:t> стандартизирани и унифицирани носители на информацията (първични документи, машиночетаеми документи, електронни документи, технически носители и др.);</a:t>
            </a:r>
          </a:p>
          <a:p>
            <a:r>
              <a:rPr lang="bg-BG" sz="2400" b="1"/>
              <a:t>       </a:t>
            </a:r>
            <a:r>
              <a:rPr lang="bg-BG" sz="2400" b="1">
                <a:solidFill>
                  <a:srgbClr val="0000CC"/>
                </a:solidFill>
              </a:rPr>
              <a:t>в)</a:t>
            </a:r>
            <a:r>
              <a:rPr lang="bg-BG" sz="2400" b="1"/>
              <a:t> стройна система от икономически показатели за отразяване на бизнес транзакциите.</a:t>
            </a:r>
            <a:endParaRPr lang="en-GB" sz="2400" b="1"/>
          </a:p>
        </p:txBody>
      </p:sp>
      <p:sp>
        <p:nvSpPr>
          <p:cNvPr id="15364" name="Rectangle 4"/>
          <p:cNvSpPr>
            <a:spLocks noChangeArrowheads="1"/>
          </p:cNvSpPr>
          <p:nvPr/>
        </p:nvSpPr>
        <p:spPr bwMode="auto">
          <a:xfrm>
            <a:off x="391628" y="63246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 calcmode="lin" valueType="num">
                                      <p:cBhvr additive="base">
                                        <p:cTn id="7" dur="500" fill="hold"/>
                                        <p:tgtEl>
                                          <p:spTgt spid="153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animEffect transition="in" filter="wipe(left)">
                                      <p:cBhvr>
                                        <p:cTn id="13" dur="500"/>
                                        <p:tgtEl>
                                          <p:spTgt spid="1536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363">
                                            <p:txEl>
                                              <p:pRg st="1" end="1"/>
                                            </p:txEl>
                                          </p:spTgt>
                                        </p:tgtEl>
                                        <p:attrNameLst>
                                          <p:attrName>style.visibility</p:attrName>
                                        </p:attrNameLst>
                                      </p:cBhvr>
                                      <p:to>
                                        <p:strVal val="visible"/>
                                      </p:to>
                                    </p:set>
                                    <p:animEffect transition="in" filter="wipe(left)">
                                      <p:cBhvr>
                                        <p:cTn id="18" dur="500"/>
                                        <p:tgtEl>
                                          <p:spTgt spid="1536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363">
                                            <p:txEl>
                                              <p:pRg st="2" end="2"/>
                                            </p:txEl>
                                          </p:spTgt>
                                        </p:tgtEl>
                                        <p:attrNameLst>
                                          <p:attrName>style.visibility</p:attrName>
                                        </p:attrNameLst>
                                      </p:cBhvr>
                                      <p:to>
                                        <p:strVal val="visible"/>
                                      </p:to>
                                    </p:set>
                                    <p:animEffect transition="in" filter="wipe(left)">
                                      <p:cBhvr>
                                        <p:cTn id="23" dur="500"/>
                                        <p:tgtEl>
                                          <p:spTgt spid="1536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363">
                                            <p:txEl>
                                              <p:pRg st="3" end="3"/>
                                            </p:txEl>
                                          </p:spTgt>
                                        </p:tgtEl>
                                        <p:attrNameLst>
                                          <p:attrName>style.visibility</p:attrName>
                                        </p:attrNameLst>
                                      </p:cBhvr>
                                      <p:to>
                                        <p:strVal val="visible"/>
                                      </p:to>
                                    </p:set>
                                    <p:animEffect transition="in" filter="wipe(left)">
                                      <p:cBhvr>
                                        <p:cTn id="28" dur="500"/>
                                        <p:tgtEl>
                                          <p:spTgt spid="15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autoUpdateAnimBg="0"/>
      <p:bldP spid="15363"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66FFFF"/>
            </a:gs>
            <a:gs pos="50000">
              <a:srgbClr val="FFFF99"/>
            </a:gs>
            <a:gs pos="100000">
              <a:srgbClr val="66FFFF"/>
            </a:gs>
          </a:gsLst>
          <a:lin ang="5400000" scaled="1"/>
        </a:gra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685800" y="304800"/>
            <a:ext cx="7772400" cy="5791200"/>
          </a:xfrm>
          <a:solidFill>
            <a:srgbClr val="99FFCC"/>
          </a:solidFill>
          <a:scene3d>
            <a:camera prst="legacyObliqueTopLeft"/>
            <a:lightRig rig="legacyFlat3" dir="t"/>
          </a:scene3d>
          <a:sp3d extrusionH="430200" prstMaterial="legacyMatte">
            <a:bevelT w="13500" h="13500" prst="angle"/>
            <a:bevelB w="13500" h="13500" prst="angle"/>
            <a:extrusionClr>
              <a:srgbClr val="99FFCC"/>
            </a:extrusionClr>
          </a:sp3d>
        </p:spPr>
        <p:txBody>
          <a:bodyPr>
            <a:flatTx/>
          </a:bodyPr>
          <a:lstStyle/>
          <a:p>
            <a:pPr>
              <a:lnSpc>
                <a:spcPct val="90000"/>
              </a:lnSpc>
            </a:pPr>
            <a:r>
              <a:rPr lang="bg-BG" sz="2000" b="1">
                <a:solidFill>
                  <a:srgbClr val="0000CC"/>
                </a:solidFill>
              </a:rPr>
              <a:t>2.</a:t>
            </a:r>
            <a:r>
              <a:rPr lang="bg-BG" sz="2000" b="1"/>
              <a:t> Системата за </a:t>
            </a:r>
            <a:r>
              <a:rPr lang="bg-BG" sz="2000" b="1" smtClean="0"/>
              <a:t>АОИИ </a:t>
            </a:r>
            <a:r>
              <a:rPr lang="bg-BG" sz="2000" b="1"/>
              <a:t>притежава </a:t>
            </a:r>
            <a:r>
              <a:rPr lang="bg-BG" sz="2000" b="1">
                <a:solidFill>
                  <a:srgbClr val="FF00FF"/>
                </a:solidFill>
              </a:rPr>
              <a:t>високоорганизиран информационен фонд</a:t>
            </a:r>
            <a:r>
              <a:rPr lang="bg-BG" sz="2000" b="1"/>
              <a:t>, който обхваща:</a:t>
            </a:r>
          </a:p>
          <a:p>
            <a:pPr>
              <a:lnSpc>
                <a:spcPct val="90000"/>
              </a:lnSpc>
            </a:pPr>
            <a:r>
              <a:rPr lang="bg-BG" sz="2000" b="1"/>
              <a:t>      </a:t>
            </a:r>
            <a:r>
              <a:rPr lang="bg-BG" sz="2000" b="1">
                <a:solidFill>
                  <a:srgbClr val="0000CC"/>
                </a:solidFill>
              </a:rPr>
              <a:t>а)</a:t>
            </a:r>
            <a:r>
              <a:rPr lang="bg-BG" sz="2000" b="1">
                <a:solidFill>
                  <a:srgbClr val="FF3300"/>
                </a:solidFill>
              </a:rPr>
              <a:t> оперативна база от данни </a:t>
            </a:r>
            <a:r>
              <a:rPr lang="en-US" sz="2000" b="1">
                <a:solidFill>
                  <a:srgbClr val="FF3300"/>
                </a:solidFill>
              </a:rPr>
              <a:t>(Data Base)</a:t>
            </a:r>
            <a:r>
              <a:rPr lang="bg-BG" sz="2000" b="1">
                <a:solidFill>
                  <a:srgbClr val="FF3300"/>
                </a:solidFill>
              </a:rPr>
              <a:t>:</a:t>
            </a:r>
          </a:p>
          <a:p>
            <a:pPr>
              <a:lnSpc>
                <a:spcPct val="90000"/>
              </a:lnSpc>
            </a:pPr>
            <a:r>
              <a:rPr lang="bg-BG" sz="2000" b="1"/>
              <a:t>           - от корпоративен тип;</a:t>
            </a:r>
          </a:p>
          <a:p>
            <a:pPr>
              <a:lnSpc>
                <a:spcPct val="90000"/>
              </a:lnSpc>
            </a:pPr>
            <a:r>
              <a:rPr lang="bg-BG" sz="2000" b="1"/>
              <a:t>           - за предприятия и фирми от среден размер;</a:t>
            </a:r>
          </a:p>
          <a:p>
            <a:pPr>
              <a:lnSpc>
                <a:spcPct val="90000"/>
              </a:lnSpc>
            </a:pPr>
            <a:r>
              <a:rPr lang="bg-BG" sz="2000" b="1"/>
              <a:t>           - за малкия бизнес.</a:t>
            </a:r>
          </a:p>
          <a:p>
            <a:pPr>
              <a:lnSpc>
                <a:spcPct val="90000"/>
              </a:lnSpc>
            </a:pPr>
            <a:r>
              <a:rPr lang="bg-BG" sz="2000" b="1"/>
              <a:t>      </a:t>
            </a:r>
            <a:r>
              <a:rPr lang="bg-BG" sz="2000" b="1">
                <a:solidFill>
                  <a:srgbClr val="0033CC"/>
                </a:solidFill>
              </a:rPr>
              <a:t>б) файлова система, обслужваща специфични бизнес приложения;</a:t>
            </a:r>
          </a:p>
          <a:p>
            <a:pPr>
              <a:lnSpc>
                <a:spcPct val="90000"/>
              </a:lnSpc>
            </a:pPr>
            <a:r>
              <a:rPr lang="bg-BG" sz="2000" b="1"/>
              <a:t>       </a:t>
            </a:r>
            <a:r>
              <a:rPr lang="bg-BG" sz="2000" b="1">
                <a:solidFill>
                  <a:srgbClr val="0000CC"/>
                </a:solidFill>
              </a:rPr>
              <a:t>в)</a:t>
            </a:r>
            <a:r>
              <a:rPr lang="bg-BG" sz="2000" b="1"/>
              <a:t> склад за данни </a:t>
            </a:r>
            <a:r>
              <a:rPr lang="en-US" sz="2000" b="1"/>
              <a:t>(Data Warehouse)</a:t>
            </a:r>
            <a:r>
              <a:rPr lang="bg-BG" sz="2000" b="1"/>
              <a:t>;</a:t>
            </a:r>
          </a:p>
          <a:p>
            <a:pPr>
              <a:lnSpc>
                <a:spcPct val="90000"/>
              </a:lnSpc>
            </a:pPr>
            <a:r>
              <a:rPr lang="bg-BG" sz="2000" b="1"/>
              <a:t>       </a:t>
            </a:r>
            <a:r>
              <a:rPr lang="bg-BG" sz="2000" b="1">
                <a:solidFill>
                  <a:srgbClr val="0000CC"/>
                </a:solidFill>
              </a:rPr>
              <a:t>г)</a:t>
            </a:r>
            <a:r>
              <a:rPr lang="bg-BG" sz="2000" b="1"/>
              <a:t> витрини от данни </a:t>
            </a:r>
            <a:r>
              <a:rPr lang="en-US" sz="2000" b="1"/>
              <a:t>(Data Marts)</a:t>
            </a:r>
            <a:r>
              <a:rPr lang="bg-BG" sz="2000" b="1"/>
              <a:t>;</a:t>
            </a:r>
          </a:p>
          <a:p>
            <a:pPr>
              <a:lnSpc>
                <a:spcPct val="90000"/>
              </a:lnSpc>
            </a:pPr>
            <a:r>
              <a:rPr lang="bg-BG" sz="2000" b="1"/>
              <a:t>       </a:t>
            </a:r>
            <a:r>
              <a:rPr lang="bg-BG" sz="2000" b="1">
                <a:solidFill>
                  <a:srgbClr val="0000CC"/>
                </a:solidFill>
              </a:rPr>
              <a:t>д)</a:t>
            </a:r>
            <a:r>
              <a:rPr lang="bg-BG" sz="2000" b="1"/>
              <a:t> базите от данни на бизнес партньорите, до които има правомощия за достъп чрез </a:t>
            </a:r>
            <a:r>
              <a:rPr lang="en-US" sz="2000" b="1"/>
              <a:t>Internet</a:t>
            </a:r>
            <a:r>
              <a:rPr lang="bg-BG" sz="2000" b="1"/>
              <a:t> или </a:t>
            </a:r>
            <a:r>
              <a:rPr lang="en-US" sz="2000" b="1"/>
              <a:t>Extranet</a:t>
            </a:r>
            <a:r>
              <a:rPr lang="bg-BG" sz="2000" b="1"/>
              <a:t>;</a:t>
            </a:r>
          </a:p>
          <a:p>
            <a:pPr>
              <a:lnSpc>
                <a:spcPct val="90000"/>
              </a:lnSpc>
            </a:pPr>
            <a:r>
              <a:rPr lang="bg-BG" sz="2000" b="1"/>
              <a:t>       </a:t>
            </a:r>
            <a:r>
              <a:rPr lang="bg-BG" sz="2000" b="1">
                <a:solidFill>
                  <a:srgbClr val="0000CC"/>
                </a:solidFill>
              </a:rPr>
              <a:t>е)</a:t>
            </a:r>
            <a:r>
              <a:rPr lang="bg-BG" sz="2000" b="1"/>
              <a:t> регионални и национални бази от данни за колективно ползване;</a:t>
            </a:r>
          </a:p>
          <a:p>
            <a:pPr>
              <a:lnSpc>
                <a:spcPct val="90000"/>
              </a:lnSpc>
            </a:pPr>
            <a:r>
              <a:rPr lang="bg-BG" sz="2000" b="1"/>
              <a:t>       </a:t>
            </a:r>
            <a:r>
              <a:rPr lang="bg-BG" sz="2000" b="1">
                <a:solidFill>
                  <a:srgbClr val="0000CC"/>
                </a:solidFill>
              </a:rPr>
              <a:t>ж)</a:t>
            </a:r>
            <a:r>
              <a:rPr lang="bg-BG" sz="2000" b="1"/>
              <a:t> частите от базите от данни на публичната администрация, които са достъпни за бизнеса;</a:t>
            </a:r>
          </a:p>
          <a:p>
            <a:pPr>
              <a:lnSpc>
                <a:spcPct val="90000"/>
              </a:lnSpc>
            </a:pPr>
            <a:r>
              <a:rPr lang="bg-BG" sz="2000" b="1"/>
              <a:t>        </a:t>
            </a:r>
            <a:r>
              <a:rPr lang="bg-BG" sz="2000" b="1">
                <a:solidFill>
                  <a:srgbClr val="0000CC"/>
                </a:solidFill>
              </a:rPr>
              <a:t>з)</a:t>
            </a:r>
            <a:r>
              <a:rPr lang="bg-BG" sz="2000" b="1"/>
              <a:t> систематизирана информация от </a:t>
            </a:r>
            <a:r>
              <a:rPr lang="en-US" sz="2000" b="1"/>
              <a:t>WWW</a:t>
            </a:r>
            <a:r>
              <a:rPr lang="bg-BG" sz="2000" b="1"/>
              <a:t>.</a:t>
            </a:r>
          </a:p>
          <a:p>
            <a:pPr>
              <a:lnSpc>
                <a:spcPct val="90000"/>
              </a:lnSpc>
            </a:pPr>
            <a:r>
              <a:rPr lang="bg-BG" sz="2000" b="1"/>
              <a:t>      </a:t>
            </a:r>
            <a:endParaRPr lang="en-GB" sz="2000" b="1"/>
          </a:p>
        </p:txBody>
      </p:sp>
      <p:sp>
        <p:nvSpPr>
          <p:cNvPr id="16388" name="Rectangle 4"/>
          <p:cNvSpPr>
            <a:spLocks noChangeArrowheads="1"/>
          </p:cNvSpPr>
          <p:nvPr/>
        </p:nvSpPr>
        <p:spPr bwMode="auto">
          <a:xfrm>
            <a:off x="239228" y="6306622"/>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left)">
                                      <p:cBhvr>
                                        <p:cTn id="7" dur="500"/>
                                        <p:tgtEl>
                                          <p:spTgt spid="16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wipe(left)">
                                      <p:cBhvr>
                                        <p:cTn id="12" dur="500"/>
                                        <p:tgtEl>
                                          <p:spTgt spid="163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wipe(left)">
                                      <p:cBhvr>
                                        <p:cTn id="17" dur="500"/>
                                        <p:tgtEl>
                                          <p:spTgt spid="163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wipe(left)">
                                      <p:cBhvr>
                                        <p:cTn id="22" dur="500"/>
                                        <p:tgtEl>
                                          <p:spTgt spid="163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87">
                                            <p:txEl>
                                              <p:pRg st="4" end="4"/>
                                            </p:txEl>
                                          </p:spTgt>
                                        </p:tgtEl>
                                        <p:attrNameLst>
                                          <p:attrName>style.visibility</p:attrName>
                                        </p:attrNameLst>
                                      </p:cBhvr>
                                      <p:to>
                                        <p:strVal val="visible"/>
                                      </p:to>
                                    </p:set>
                                    <p:animEffect transition="in" filter="wipe(left)">
                                      <p:cBhvr>
                                        <p:cTn id="27" dur="500"/>
                                        <p:tgtEl>
                                          <p:spTgt spid="163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387">
                                            <p:txEl>
                                              <p:pRg st="5" end="5"/>
                                            </p:txEl>
                                          </p:spTgt>
                                        </p:tgtEl>
                                        <p:attrNameLst>
                                          <p:attrName>style.visibility</p:attrName>
                                        </p:attrNameLst>
                                      </p:cBhvr>
                                      <p:to>
                                        <p:strVal val="visible"/>
                                      </p:to>
                                    </p:set>
                                    <p:animEffect transition="in" filter="wipe(left)">
                                      <p:cBhvr>
                                        <p:cTn id="32" dur="500"/>
                                        <p:tgtEl>
                                          <p:spTgt spid="1638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387">
                                            <p:txEl>
                                              <p:pRg st="6" end="6"/>
                                            </p:txEl>
                                          </p:spTgt>
                                        </p:tgtEl>
                                        <p:attrNameLst>
                                          <p:attrName>style.visibility</p:attrName>
                                        </p:attrNameLst>
                                      </p:cBhvr>
                                      <p:to>
                                        <p:strVal val="visible"/>
                                      </p:to>
                                    </p:set>
                                    <p:animEffect transition="in" filter="wipe(left)">
                                      <p:cBhvr>
                                        <p:cTn id="37" dur="500"/>
                                        <p:tgtEl>
                                          <p:spTgt spid="1638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387">
                                            <p:txEl>
                                              <p:pRg st="7" end="7"/>
                                            </p:txEl>
                                          </p:spTgt>
                                        </p:tgtEl>
                                        <p:attrNameLst>
                                          <p:attrName>style.visibility</p:attrName>
                                        </p:attrNameLst>
                                      </p:cBhvr>
                                      <p:to>
                                        <p:strVal val="visible"/>
                                      </p:to>
                                    </p:set>
                                    <p:animEffect transition="in" filter="wipe(left)">
                                      <p:cBhvr>
                                        <p:cTn id="42" dur="500"/>
                                        <p:tgtEl>
                                          <p:spTgt spid="1638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387">
                                            <p:txEl>
                                              <p:pRg st="8" end="8"/>
                                            </p:txEl>
                                          </p:spTgt>
                                        </p:tgtEl>
                                        <p:attrNameLst>
                                          <p:attrName>style.visibility</p:attrName>
                                        </p:attrNameLst>
                                      </p:cBhvr>
                                      <p:to>
                                        <p:strVal val="visible"/>
                                      </p:to>
                                    </p:set>
                                    <p:animEffect transition="in" filter="wipe(left)">
                                      <p:cBhvr>
                                        <p:cTn id="47" dur="500"/>
                                        <p:tgtEl>
                                          <p:spTgt spid="16387">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387">
                                            <p:txEl>
                                              <p:pRg st="9" end="9"/>
                                            </p:txEl>
                                          </p:spTgt>
                                        </p:tgtEl>
                                        <p:attrNameLst>
                                          <p:attrName>style.visibility</p:attrName>
                                        </p:attrNameLst>
                                      </p:cBhvr>
                                      <p:to>
                                        <p:strVal val="visible"/>
                                      </p:to>
                                    </p:set>
                                    <p:animEffect transition="in" filter="wipe(left)">
                                      <p:cBhvr>
                                        <p:cTn id="52" dur="500"/>
                                        <p:tgtEl>
                                          <p:spTgt spid="16387">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387">
                                            <p:txEl>
                                              <p:pRg st="10" end="10"/>
                                            </p:txEl>
                                          </p:spTgt>
                                        </p:tgtEl>
                                        <p:attrNameLst>
                                          <p:attrName>style.visibility</p:attrName>
                                        </p:attrNameLst>
                                      </p:cBhvr>
                                      <p:to>
                                        <p:strVal val="visible"/>
                                      </p:to>
                                    </p:set>
                                    <p:animEffect transition="in" filter="wipe(left)">
                                      <p:cBhvr>
                                        <p:cTn id="57" dur="500"/>
                                        <p:tgtEl>
                                          <p:spTgt spid="16387">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387">
                                            <p:txEl>
                                              <p:pRg st="11" end="11"/>
                                            </p:txEl>
                                          </p:spTgt>
                                        </p:tgtEl>
                                        <p:attrNameLst>
                                          <p:attrName>style.visibility</p:attrName>
                                        </p:attrNameLst>
                                      </p:cBhvr>
                                      <p:to>
                                        <p:strVal val="visible"/>
                                      </p:to>
                                    </p:set>
                                    <p:animEffect transition="in" filter="wipe(left)">
                                      <p:cBhvr>
                                        <p:cTn id="62" dur="500"/>
                                        <p:tgtEl>
                                          <p:spTgt spid="16387">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387">
                                            <p:txEl>
                                              <p:pRg st="12" end="12"/>
                                            </p:txEl>
                                          </p:spTgt>
                                        </p:tgtEl>
                                        <p:attrNameLst>
                                          <p:attrName>style.visibility</p:attrName>
                                        </p:attrNameLst>
                                      </p:cBhvr>
                                      <p:to>
                                        <p:strVal val="visible"/>
                                      </p:to>
                                    </p:set>
                                    <p:animEffect transition="in" filter="wipe(left)">
                                      <p:cBhvr>
                                        <p:cTn id="67" dur="500"/>
                                        <p:tgtEl>
                                          <p:spTgt spid="163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CCFF99"/>
            </a:gs>
            <a:gs pos="100000">
              <a:srgbClr val="FFCCFF"/>
            </a:gs>
          </a:gsLst>
          <a:lin ang="5400000" scaled="1"/>
        </a:gradFill>
        <a:effectLst/>
      </p:bgPr>
    </p:bg>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685800" y="457200"/>
            <a:ext cx="7772400" cy="5780112"/>
          </a:xfrm>
          <a:solidFill>
            <a:srgbClr val="66FFFF"/>
          </a:solidFill>
          <a:scene3d>
            <a:camera prst="legacyObliqueTopRight"/>
            <a:lightRig rig="legacyFlat3" dir="b"/>
          </a:scene3d>
          <a:sp3d extrusionH="430200" prstMaterial="legacyMatte">
            <a:bevelT w="13500" h="13500" prst="angle"/>
            <a:bevelB w="13500" h="13500" prst="angle"/>
            <a:extrusionClr>
              <a:srgbClr val="66FFFF"/>
            </a:extrusionClr>
          </a:sp3d>
        </p:spPr>
        <p:txBody>
          <a:bodyPr>
            <a:flatTx/>
          </a:bodyPr>
          <a:lstStyle/>
          <a:p>
            <a:r>
              <a:rPr lang="bg-BG" sz="2400" b="1">
                <a:solidFill>
                  <a:srgbClr val="FF3300"/>
                </a:solidFill>
              </a:rPr>
              <a:t>3.</a:t>
            </a:r>
            <a:r>
              <a:rPr lang="bg-BG" sz="2400" b="1"/>
              <a:t> Системата за </a:t>
            </a:r>
            <a:r>
              <a:rPr lang="bg-BG" sz="2400" b="1" smtClean="0"/>
              <a:t>АОИИ </a:t>
            </a:r>
            <a:r>
              <a:rPr lang="bg-BG" sz="2400" b="1"/>
              <a:t>е </a:t>
            </a:r>
            <a:r>
              <a:rPr lang="bg-BG" sz="2400" b="1">
                <a:solidFill>
                  <a:srgbClr val="FF3300"/>
                </a:solidFill>
              </a:rPr>
              <a:t>комплексна и интегрирана</a:t>
            </a:r>
            <a:r>
              <a:rPr lang="bg-BG" sz="2400" b="1"/>
              <a:t>.</a:t>
            </a:r>
          </a:p>
          <a:p>
            <a:r>
              <a:rPr lang="bg-BG" sz="2400" b="1"/>
              <a:t>     </a:t>
            </a:r>
            <a:r>
              <a:rPr lang="bg-BG" sz="2400" b="1">
                <a:solidFill>
                  <a:srgbClr val="FF3300"/>
                </a:solidFill>
              </a:rPr>
              <a:t>а)</a:t>
            </a:r>
            <a:r>
              <a:rPr lang="bg-BG" sz="2400" b="1"/>
              <a:t> </a:t>
            </a:r>
            <a:r>
              <a:rPr lang="bg-BG" sz="2400" b="1">
                <a:solidFill>
                  <a:srgbClr val="0033CC"/>
                </a:solidFill>
              </a:rPr>
              <a:t>комплексна</a:t>
            </a:r>
            <a:r>
              <a:rPr lang="bg-BG" sz="2400" b="1"/>
              <a:t> – обслужва информационно всички управленски функции и дейности:</a:t>
            </a:r>
          </a:p>
          <a:p>
            <a:r>
              <a:rPr lang="bg-BG" sz="2400" b="1"/>
              <a:t>         - прогнозиране и планиране;</a:t>
            </a:r>
          </a:p>
          <a:p>
            <a:r>
              <a:rPr lang="bg-BG" sz="2400" b="1"/>
              <a:t>         - маркетинг;</a:t>
            </a:r>
          </a:p>
          <a:p>
            <a:r>
              <a:rPr lang="bg-BG" sz="2400" b="1"/>
              <a:t>         - отчитане и одит;</a:t>
            </a:r>
          </a:p>
          <a:p>
            <a:r>
              <a:rPr lang="bg-BG" sz="2400" b="1"/>
              <a:t>         - анализ и контрол;</a:t>
            </a:r>
          </a:p>
          <a:p>
            <a:r>
              <a:rPr lang="bg-BG" sz="2400" b="1"/>
              <a:t>         - регулиране.</a:t>
            </a:r>
          </a:p>
          <a:p>
            <a:endParaRPr lang="bg-BG" sz="2400" b="1"/>
          </a:p>
          <a:p>
            <a:r>
              <a:rPr lang="bg-BG" sz="2400" b="1"/>
              <a:t>      </a:t>
            </a:r>
            <a:r>
              <a:rPr lang="bg-BG" sz="2400" b="1">
                <a:solidFill>
                  <a:srgbClr val="0000CC"/>
                </a:solidFill>
              </a:rPr>
              <a:t>б)</a:t>
            </a:r>
            <a:r>
              <a:rPr lang="bg-BG" sz="2400" b="1"/>
              <a:t> </a:t>
            </a:r>
            <a:r>
              <a:rPr lang="bg-BG" sz="2400" b="1">
                <a:solidFill>
                  <a:srgbClr val="FF3300"/>
                </a:solidFill>
              </a:rPr>
              <a:t>интегрирана</a:t>
            </a:r>
            <a:r>
              <a:rPr lang="bg-BG" sz="2400" b="1"/>
              <a:t> – еднократно обхващане на първичните данни и първичната информация и тяхното многократно и многоаспектно използване в процеса на управлението на бизнеса.</a:t>
            </a:r>
            <a:endParaRPr lang="en-GB" sz="2400" b="1"/>
          </a:p>
        </p:txBody>
      </p:sp>
      <p:sp>
        <p:nvSpPr>
          <p:cNvPr id="19460" name="Rectangle 4"/>
          <p:cNvSpPr>
            <a:spLocks noChangeArrowheads="1"/>
          </p:cNvSpPr>
          <p:nvPr/>
        </p:nvSpPr>
        <p:spPr bwMode="auto">
          <a:xfrm>
            <a:off x="239228" y="6355556"/>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left)">
                                      <p:cBhvr>
                                        <p:cTn id="7" dur="500"/>
                                        <p:tgtEl>
                                          <p:spTgt spid="19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wipe(left)">
                                      <p:cBhvr>
                                        <p:cTn id="12" dur="500"/>
                                        <p:tgtEl>
                                          <p:spTgt spid="194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wipe(left)">
                                      <p:cBhvr>
                                        <p:cTn id="17" dur="500"/>
                                        <p:tgtEl>
                                          <p:spTgt spid="194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wipe(left)">
                                      <p:cBhvr>
                                        <p:cTn id="22" dur="500"/>
                                        <p:tgtEl>
                                          <p:spTgt spid="194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animEffect transition="in" filter="wipe(left)">
                                      <p:cBhvr>
                                        <p:cTn id="27" dur="500"/>
                                        <p:tgtEl>
                                          <p:spTgt spid="194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59">
                                            <p:txEl>
                                              <p:pRg st="5" end="5"/>
                                            </p:txEl>
                                          </p:spTgt>
                                        </p:tgtEl>
                                        <p:attrNameLst>
                                          <p:attrName>style.visibility</p:attrName>
                                        </p:attrNameLst>
                                      </p:cBhvr>
                                      <p:to>
                                        <p:strVal val="visible"/>
                                      </p:to>
                                    </p:set>
                                    <p:animEffect transition="in" filter="wipe(left)">
                                      <p:cBhvr>
                                        <p:cTn id="32" dur="500"/>
                                        <p:tgtEl>
                                          <p:spTgt spid="1945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459">
                                            <p:txEl>
                                              <p:pRg st="6" end="6"/>
                                            </p:txEl>
                                          </p:spTgt>
                                        </p:tgtEl>
                                        <p:attrNameLst>
                                          <p:attrName>style.visibility</p:attrName>
                                        </p:attrNameLst>
                                      </p:cBhvr>
                                      <p:to>
                                        <p:strVal val="visible"/>
                                      </p:to>
                                    </p:set>
                                    <p:animEffect transition="in" filter="wipe(left)">
                                      <p:cBhvr>
                                        <p:cTn id="37" dur="500"/>
                                        <p:tgtEl>
                                          <p:spTgt spid="1945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459">
                                            <p:txEl>
                                              <p:pRg st="8" end="8"/>
                                            </p:txEl>
                                          </p:spTgt>
                                        </p:tgtEl>
                                        <p:attrNameLst>
                                          <p:attrName>style.visibility</p:attrName>
                                        </p:attrNameLst>
                                      </p:cBhvr>
                                      <p:to>
                                        <p:strVal val="visible"/>
                                      </p:to>
                                    </p:set>
                                    <p:animEffect transition="in" filter="wipe(left)">
                                      <p:cBhvr>
                                        <p:cTn id="42" dur="500"/>
                                        <p:tgtEl>
                                          <p:spTgt spid="194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66CCFF"/>
            </a:gs>
            <a:gs pos="50000">
              <a:srgbClr val="66FFCC"/>
            </a:gs>
            <a:gs pos="100000">
              <a:srgbClr val="66CCFF"/>
            </a:gs>
          </a:gsLst>
          <a:lin ang="5400000" scaled="1"/>
        </a:gradFill>
        <a:effectLst/>
      </p:bgPr>
    </p:bg>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685800" y="457200"/>
            <a:ext cx="7924800" cy="5562600"/>
          </a:xfrm>
          <a:solidFill>
            <a:srgbClr val="FFFF99"/>
          </a:solidFill>
          <a:scene3d>
            <a:camera prst="legacyObliqueTopRight"/>
            <a:lightRig rig="legacyFlat3" dir="b"/>
          </a:scene3d>
          <a:sp3d extrusionH="430200" prstMaterial="legacyMatte">
            <a:bevelT w="13500" h="13500" prst="angle"/>
            <a:bevelB w="13500" h="13500" prst="angle"/>
            <a:extrusionClr>
              <a:srgbClr val="FFFF99"/>
            </a:extrusionClr>
          </a:sp3d>
        </p:spPr>
        <p:txBody>
          <a:bodyPr>
            <a:flatTx/>
          </a:bodyPr>
          <a:lstStyle/>
          <a:p>
            <a:pPr>
              <a:lnSpc>
                <a:spcPct val="90000"/>
              </a:lnSpc>
            </a:pPr>
            <a:r>
              <a:rPr lang="bg-BG" sz="2400" b="1">
                <a:solidFill>
                  <a:srgbClr val="FF3300"/>
                </a:solidFill>
              </a:rPr>
              <a:t>4.</a:t>
            </a:r>
            <a:r>
              <a:rPr lang="bg-BG" sz="2400" b="1"/>
              <a:t> Системата за </a:t>
            </a:r>
            <a:r>
              <a:rPr lang="bg-BG" sz="2400" b="1" smtClean="0"/>
              <a:t>АОИИ </a:t>
            </a:r>
            <a:r>
              <a:rPr lang="bg-BG" sz="2400" b="1"/>
              <a:t>включва универсално и специализирано </a:t>
            </a:r>
            <a:r>
              <a:rPr lang="bg-BG" sz="2400" b="1">
                <a:solidFill>
                  <a:srgbClr val="FF3300"/>
                </a:solidFill>
              </a:rPr>
              <a:t>системно програмно осигуряване</a:t>
            </a:r>
            <a:r>
              <a:rPr lang="bg-BG" sz="2400" b="1"/>
              <a:t>, както и богата гама от </a:t>
            </a:r>
            <a:r>
              <a:rPr lang="bg-BG" sz="2400" b="1">
                <a:solidFill>
                  <a:srgbClr val="0033CC"/>
                </a:solidFill>
              </a:rPr>
              <a:t>приложен проблемно-ориентиран софтуер:</a:t>
            </a:r>
          </a:p>
          <a:p>
            <a:pPr>
              <a:lnSpc>
                <a:spcPct val="90000"/>
              </a:lnSpc>
            </a:pPr>
            <a:r>
              <a:rPr lang="bg-BG" sz="2400" b="1"/>
              <a:t>     </a:t>
            </a:r>
            <a:r>
              <a:rPr lang="bg-BG" sz="2400" b="1">
                <a:solidFill>
                  <a:srgbClr val="FF3300"/>
                </a:solidFill>
              </a:rPr>
              <a:t>а)</a:t>
            </a:r>
            <a:r>
              <a:rPr lang="bg-BG" sz="2400" b="1"/>
              <a:t> универсално системно програмно осигуряване;</a:t>
            </a:r>
          </a:p>
          <a:p>
            <a:pPr>
              <a:lnSpc>
                <a:spcPct val="90000"/>
              </a:lnSpc>
            </a:pPr>
            <a:r>
              <a:rPr lang="bg-BG" sz="2400" b="1"/>
              <a:t>     </a:t>
            </a:r>
            <a:r>
              <a:rPr lang="bg-BG" sz="2400" b="1">
                <a:solidFill>
                  <a:srgbClr val="FF3300"/>
                </a:solidFill>
              </a:rPr>
              <a:t>б)</a:t>
            </a:r>
            <a:r>
              <a:rPr lang="bg-BG" sz="2400" b="1"/>
              <a:t> специализиран системен софтуер:</a:t>
            </a:r>
          </a:p>
          <a:p>
            <a:pPr>
              <a:lnSpc>
                <a:spcPct val="90000"/>
              </a:lnSpc>
            </a:pPr>
            <a:r>
              <a:rPr lang="bg-BG" sz="2400" b="1"/>
              <a:t>          - системи за управление на бази от данни (СУБД);</a:t>
            </a:r>
          </a:p>
          <a:p>
            <a:pPr>
              <a:lnSpc>
                <a:spcPct val="90000"/>
              </a:lnSpc>
            </a:pPr>
            <a:r>
              <a:rPr lang="bg-BG" sz="2400" b="1"/>
              <a:t>          - </a:t>
            </a:r>
            <a:r>
              <a:rPr lang="en-US" sz="2400" b="1"/>
              <a:t>MIDDLEWARE</a:t>
            </a:r>
            <a:r>
              <a:rPr lang="bg-BG" sz="2400" b="1"/>
              <a:t>;</a:t>
            </a:r>
          </a:p>
          <a:p>
            <a:pPr>
              <a:lnSpc>
                <a:spcPct val="90000"/>
              </a:lnSpc>
            </a:pPr>
            <a:r>
              <a:rPr lang="bg-BG" sz="2400" b="1"/>
              <a:t>          - сървъри за </a:t>
            </a:r>
            <a:r>
              <a:rPr lang="en-US" sz="2400" b="1"/>
              <a:t>E-Business</a:t>
            </a:r>
            <a:r>
              <a:rPr lang="bg-BG" sz="2400" b="1"/>
              <a:t> и т.н.</a:t>
            </a:r>
          </a:p>
          <a:p>
            <a:pPr>
              <a:lnSpc>
                <a:spcPct val="90000"/>
              </a:lnSpc>
            </a:pPr>
            <a:r>
              <a:rPr lang="bg-BG" sz="2400" b="1"/>
              <a:t>      </a:t>
            </a:r>
            <a:r>
              <a:rPr lang="bg-BG" sz="2400" b="1">
                <a:solidFill>
                  <a:srgbClr val="FF3300"/>
                </a:solidFill>
              </a:rPr>
              <a:t>в)</a:t>
            </a:r>
            <a:r>
              <a:rPr lang="bg-BG" sz="2400" b="1"/>
              <a:t> приложен софтуер:</a:t>
            </a:r>
          </a:p>
          <a:p>
            <a:pPr>
              <a:lnSpc>
                <a:spcPct val="90000"/>
              </a:lnSpc>
            </a:pPr>
            <a:r>
              <a:rPr lang="bg-BG" sz="2400" b="1"/>
              <a:t>           - закупен от софтуерния пазар или взет на лизинг;</a:t>
            </a:r>
          </a:p>
          <a:p>
            <a:pPr>
              <a:lnSpc>
                <a:spcPct val="90000"/>
              </a:lnSpc>
            </a:pPr>
            <a:r>
              <a:rPr lang="bg-BG" sz="2400" b="1"/>
              <a:t>           - разработен със собствени сили или чрез </a:t>
            </a:r>
            <a:r>
              <a:rPr lang="en-US" sz="2400" b="1"/>
              <a:t>Outsourcing.</a:t>
            </a:r>
            <a:endParaRPr lang="en-GB" sz="2400" b="1"/>
          </a:p>
        </p:txBody>
      </p:sp>
      <p:sp>
        <p:nvSpPr>
          <p:cNvPr id="20484" name="Rectangle 4"/>
          <p:cNvSpPr>
            <a:spLocks noChangeArrowheads="1"/>
          </p:cNvSpPr>
          <p:nvPr/>
        </p:nvSpPr>
        <p:spPr bwMode="auto">
          <a:xfrm>
            <a:off x="315428" y="61722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wipe(left)">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wipe(left)">
                                      <p:cBhvr>
                                        <p:cTn id="12" dur="500"/>
                                        <p:tgtEl>
                                          <p:spTgt spid="204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wipe(left)">
                                      <p:cBhvr>
                                        <p:cTn id="17" dur="500"/>
                                        <p:tgtEl>
                                          <p:spTgt spid="20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483">
                                            <p:txEl>
                                              <p:pRg st="3" end="3"/>
                                            </p:txEl>
                                          </p:spTgt>
                                        </p:tgtEl>
                                        <p:attrNameLst>
                                          <p:attrName>style.visibility</p:attrName>
                                        </p:attrNameLst>
                                      </p:cBhvr>
                                      <p:to>
                                        <p:strVal val="visible"/>
                                      </p:to>
                                    </p:set>
                                    <p:animEffect transition="in" filter="wipe(left)">
                                      <p:cBhvr>
                                        <p:cTn id="22" dur="500"/>
                                        <p:tgtEl>
                                          <p:spTgt spid="204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animEffect transition="in" filter="wipe(left)">
                                      <p:cBhvr>
                                        <p:cTn id="27" dur="500"/>
                                        <p:tgtEl>
                                          <p:spTgt spid="204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483">
                                            <p:txEl>
                                              <p:pRg st="5" end="5"/>
                                            </p:txEl>
                                          </p:spTgt>
                                        </p:tgtEl>
                                        <p:attrNameLst>
                                          <p:attrName>style.visibility</p:attrName>
                                        </p:attrNameLst>
                                      </p:cBhvr>
                                      <p:to>
                                        <p:strVal val="visible"/>
                                      </p:to>
                                    </p:set>
                                    <p:animEffect transition="in" filter="wipe(left)">
                                      <p:cBhvr>
                                        <p:cTn id="32" dur="500"/>
                                        <p:tgtEl>
                                          <p:spTgt spid="2048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483">
                                            <p:txEl>
                                              <p:pRg st="6" end="6"/>
                                            </p:txEl>
                                          </p:spTgt>
                                        </p:tgtEl>
                                        <p:attrNameLst>
                                          <p:attrName>style.visibility</p:attrName>
                                        </p:attrNameLst>
                                      </p:cBhvr>
                                      <p:to>
                                        <p:strVal val="visible"/>
                                      </p:to>
                                    </p:set>
                                    <p:animEffect transition="in" filter="wipe(left)">
                                      <p:cBhvr>
                                        <p:cTn id="37" dur="500"/>
                                        <p:tgtEl>
                                          <p:spTgt spid="2048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483">
                                            <p:txEl>
                                              <p:pRg st="7" end="7"/>
                                            </p:txEl>
                                          </p:spTgt>
                                        </p:tgtEl>
                                        <p:attrNameLst>
                                          <p:attrName>style.visibility</p:attrName>
                                        </p:attrNameLst>
                                      </p:cBhvr>
                                      <p:to>
                                        <p:strVal val="visible"/>
                                      </p:to>
                                    </p:set>
                                    <p:animEffect transition="in" filter="wipe(left)">
                                      <p:cBhvr>
                                        <p:cTn id="42" dur="500"/>
                                        <p:tgtEl>
                                          <p:spTgt spid="2048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483">
                                            <p:txEl>
                                              <p:pRg st="8" end="8"/>
                                            </p:txEl>
                                          </p:spTgt>
                                        </p:tgtEl>
                                        <p:attrNameLst>
                                          <p:attrName>style.visibility</p:attrName>
                                        </p:attrNameLst>
                                      </p:cBhvr>
                                      <p:to>
                                        <p:strVal val="visible"/>
                                      </p:to>
                                    </p:set>
                                    <p:animEffect transition="in" filter="wipe(left)">
                                      <p:cBhvr>
                                        <p:cTn id="47" dur="500"/>
                                        <p:tgtEl>
                                          <p:spTgt spid="204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66FF99"/>
            </a:gs>
            <a:gs pos="50000">
              <a:srgbClr val="FFCCFF"/>
            </a:gs>
            <a:gs pos="100000">
              <a:srgbClr val="66FF99"/>
            </a:gs>
          </a:gsLst>
          <a:lin ang="5400000" scaled="1"/>
        </a:gradFill>
        <a:effectLst/>
      </p:bgPr>
    </p:bg>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85800" y="762000"/>
            <a:ext cx="7772400" cy="5105400"/>
          </a:xfrm>
          <a:solidFill>
            <a:srgbClr val="CCECFF"/>
          </a:solidFill>
          <a:scene3d>
            <a:camera prst="legacyObliqueTopLeft"/>
            <a:lightRig rig="legacyFlat3" dir="t"/>
          </a:scene3d>
          <a:sp3d extrusionH="430200" prstMaterial="legacyMatte">
            <a:bevelT w="13500" h="13500" prst="angle"/>
            <a:bevelB w="13500" h="13500" prst="angle"/>
            <a:extrusionClr>
              <a:srgbClr val="CCECFF"/>
            </a:extrusionClr>
          </a:sp3d>
        </p:spPr>
        <p:txBody>
          <a:bodyPr>
            <a:flatTx/>
          </a:bodyPr>
          <a:lstStyle/>
          <a:p>
            <a:r>
              <a:rPr lang="bg-BG" sz="2400" b="1">
                <a:solidFill>
                  <a:srgbClr val="FF3300"/>
                </a:solidFill>
              </a:rPr>
              <a:t>5.</a:t>
            </a:r>
            <a:r>
              <a:rPr lang="bg-BG" sz="2400" b="1"/>
              <a:t> Системата за </a:t>
            </a:r>
            <a:r>
              <a:rPr lang="bg-BG" sz="2400" b="1" smtClean="0"/>
              <a:t>АОИИ </a:t>
            </a:r>
            <a:r>
              <a:rPr lang="bg-BG" sz="2400" b="1"/>
              <a:t>се основава на единна система от </a:t>
            </a:r>
            <a:r>
              <a:rPr lang="bg-BG" sz="2400" b="1">
                <a:solidFill>
                  <a:srgbClr val="FF3300"/>
                </a:solidFill>
              </a:rPr>
              <a:t>резултатна информация</a:t>
            </a:r>
            <a:r>
              <a:rPr lang="bg-BG" sz="2400" b="1"/>
              <a:t>:</a:t>
            </a:r>
          </a:p>
          <a:p>
            <a:r>
              <a:rPr lang="bg-BG" sz="2400" b="1"/>
              <a:t>     </a:t>
            </a:r>
            <a:r>
              <a:rPr lang="bg-BG" sz="2400" b="1">
                <a:solidFill>
                  <a:srgbClr val="FF3300"/>
                </a:solidFill>
              </a:rPr>
              <a:t>а)</a:t>
            </a:r>
            <a:r>
              <a:rPr lang="bg-BG" sz="2400" b="1"/>
              <a:t> предварително проектирани и разработени по съдържание и форма машинограми (табулограми);</a:t>
            </a:r>
          </a:p>
          <a:p>
            <a:r>
              <a:rPr lang="bg-BG" sz="2400" b="1"/>
              <a:t>      </a:t>
            </a:r>
            <a:r>
              <a:rPr lang="bg-BG" sz="2400" b="1">
                <a:solidFill>
                  <a:srgbClr val="FF3300"/>
                </a:solidFill>
              </a:rPr>
              <a:t>б)</a:t>
            </a:r>
            <a:r>
              <a:rPr lang="bg-BG" sz="2400" b="1"/>
              <a:t> готови екранни справки;</a:t>
            </a:r>
          </a:p>
          <a:p>
            <a:r>
              <a:rPr lang="bg-BG" sz="2400" b="1"/>
              <a:t>      </a:t>
            </a:r>
            <a:r>
              <a:rPr lang="bg-BG" sz="2400" b="1">
                <a:solidFill>
                  <a:srgbClr val="FF3300"/>
                </a:solidFill>
              </a:rPr>
              <a:t>в)</a:t>
            </a:r>
            <a:r>
              <a:rPr lang="bg-BG" sz="2400" b="1"/>
              <a:t> екранни справки, разработвани от крайните потребители чрез специализирани генератори на отчети;</a:t>
            </a:r>
          </a:p>
          <a:p>
            <a:r>
              <a:rPr lang="bg-BG" sz="2400" b="1"/>
              <a:t>      </a:t>
            </a:r>
            <a:r>
              <a:rPr lang="bg-BG" sz="2400" b="1">
                <a:solidFill>
                  <a:srgbClr val="FF3300"/>
                </a:solidFill>
              </a:rPr>
              <a:t>г)</a:t>
            </a:r>
            <a:r>
              <a:rPr lang="bg-BG" sz="2400" b="1"/>
              <a:t> екранни справки от тип </a:t>
            </a:r>
            <a:r>
              <a:rPr lang="en-US" sz="2400" b="1"/>
              <a:t>“add-hock”</a:t>
            </a:r>
            <a:r>
              <a:rPr lang="bg-BG" sz="2400" b="1"/>
              <a:t>;</a:t>
            </a:r>
          </a:p>
          <a:p>
            <a:r>
              <a:rPr lang="bg-BG" sz="2400" b="1"/>
              <a:t>      </a:t>
            </a:r>
            <a:r>
              <a:rPr lang="bg-BG" sz="2400" b="1">
                <a:solidFill>
                  <a:srgbClr val="FF3300"/>
                </a:solidFill>
              </a:rPr>
              <a:t>д)</a:t>
            </a:r>
            <a:r>
              <a:rPr lang="bg-BG" sz="2400" b="1"/>
              <a:t> делова графика;</a:t>
            </a:r>
          </a:p>
          <a:p>
            <a:r>
              <a:rPr lang="bg-BG" sz="2400" b="1"/>
              <a:t>      </a:t>
            </a:r>
            <a:r>
              <a:rPr lang="bg-BG" sz="2400" b="1">
                <a:solidFill>
                  <a:srgbClr val="FF3300"/>
                </a:solidFill>
              </a:rPr>
              <a:t>е)</a:t>
            </a:r>
            <a:r>
              <a:rPr lang="bg-BG" sz="2400" b="1"/>
              <a:t> бизнес презентации;</a:t>
            </a:r>
          </a:p>
          <a:p>
            <a:r>
              <a:rPr lang="bg-BG" sz="2400" b="1"/>
              <a:t>      </a:t>
            </a:r>
            <a:r>
              <a:rPr lang="bg-BG" sz="2400" b="1">
                <a:solidFill>
                  <a:srgbClr val="FF3300"/>
                </a:solidFill>
              </a:rPr>
              <a:t>ж)</a:t>
            </a:r>
            <a:r>
              <a:rPr lang="bg-BG" sz="2400" b="1"/>
              <a:t> бизнес мултимедия.</a:t>
            </a:r>
            <a:endParaRPr lang="en-GB" sz="2400" b="1"/>
          </a:p>
        </p:txBody>
      </p:sp>
      <p:sp>
        <p:nvSpPr>
          <p:cNvPr id="21508" name="Rectangle 4"/>
          <p:cNvSpPr>
            <a:spLocks noChangeArrowheads="1"/>
          </p:cNvSpPr>
          <p:nvPr/>
        </p:nvSpPr>
        <p:spPr bwMode="auto">
          <a:xfrm>
            <a:off x="467828" y="61722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ipe(left)">
                                      <p:cBhvr>
                                        <p:cTn id="7" dur="500"/>
                                        <p:tgtEl>
                                          <p:spTgt spid="21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wipe(left)">
                                      <p:cBhvr>
                                        <p:cTn id="12" dur="500"/>
                                        <p:tgtEl>
                                          <p:spTgt spid="215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wipe(left)">
                                      <p:cBhvr>
                                        <p:cTn id="17" dur="500"/>
                                        <p:tgtEl>
                                          <p:spTgt spid="215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wipe(left)">
                                      <p:cBhvr>
                                        <p:cTn id="22" dur="500"/>
                                        <p:tgtEl>
                                          <p:spTgt spid="215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07">
                                            <p:txEl>
                                              <p:pRg st="4" end="4"/>
                                            </p:txEl>
                                          </p:spTgt>
                                        </p:tgtEl>
                                        <p:attrNameLst>
                                          <p:attrName>style.visibility</p:attrName>
                                        </p:attrNameLst>
                                      </p:cBhvr>
                                      <p:to>
                                        <p:strVal val="visible"/>
                                      </p:to>
                                    </p:set>
                                    <p:animEffect transition="in" filter="wipe(left)">
                                      <p:cBhvr>
                                        <p:cTn id="27" dur="500"/>
                                        <p:tgtEl>
                                          <p:spTgt spid="215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507">
                                            <p:txEl>
                                              <p:pRg st="5" end="5"/>
                                            </p:txEl>
                                          </p:spTgt>
                                        </p:tgtEl>
                                        <p:attrNameLst>
                                          <p:attrName>style.visibility</p:attrName>
                                        </p:attrNameLst>
                                      </p:cBhvr>
                                      <p:to>
                                        <p:strVal val="visible"/>
                                      </p:to>
                                    </p:set>
                                    <p:animEffect transition="in" filter="wipe(left)">
                                      <p:cBhvr>
                                        <p:cTn id="32" dur="500"/>
                                        <p:tgtEl>
                                          <p:spTgt spid="2150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507">
                                            <p:txEl>
                                              <p:pRg st="6" end="6"/>
                                            </p:txEl>
                                          </p:spTgt>
                                        </p:tgtEl>
                                        <p:attrNameLst>
                                          <p:attrName>style.visibility</p:attrName>
                                        </p:attrNameLst>
                                      </p:cBhvr>
                                      <p:to>
                                        <p:strVal val="visible"/>
                                      </p:to>
                                    </p:set>
                                    <p:animEffect transition="in" filter="wipe(left)">
                                      <p:cBhvr>
                                        <p:cTn id="37" dur="500"/>
                                        <p:tgtEl>
                                          <p:spTgt spid="2150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507">
                                            <p:txEl>
                                              <p:pRg st="7" end="7"/>
                                            </p:txEl>
                                          </p:spTgt>
                                        </p:tgtEl>
                                        <p:attrNameLst>
                                          <p:attrName>style.visibility</p:attrName>
                                        </p:attrNameLst>
                                      </p:cBhvr>
                                      <p:to>
                                        <p:strVal val="visible"/>
                                      </p:to>
                                    </p:set>
                                    <p:animEffect transition="in" filter="wipe(left)">
                                      <p:cBhvr>
                                        <p:cTn id="42"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00FF00"/>
            </a:gs>
            <a:gs pos="50000">
              <a:srgbClr val="66FFFF"/>
            </a:gs>
            <a:gs pos="100000">
              <a:srgbClr val="00FF00"/>
            </a:gs>
          </a:gsLst>
          <a:lin ang="5400000" scaled="1"/>
        </a:gradFill>
        <a:effectLst/>
      </p:bgPr>
    </p:bg>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685800" y="609600"/>
            <a:ext cx="7772400" cy="5334000"/>
          </a:xfrm>
          <a:solidFill>
            <a:srgbClr val="FFCCFF"/>
          </a:solidFill>
          <a:scene3d>
            <a:camera prst="legacyObliqueTopRight"/>
            <a:lightRig rig="legacyFlat3" dir="b"/>
          </a:scene3d>
          <a:sp3d extrusionH="430200" prstMaterial="legacyMatte">
            <a:bevelT w="13500" h="13500" prst="angle"/>
            <a:bevelB w="13500" h="13500" prst="angle"/>
            <a:extrusionClr>
              <a:srgbClr val="FFCCFF"/>
            </a:extrusionClr>
          </a:sp3d>
        </p:spPr>
        <p:txBody>
          <a:bodyPr>
            <a:flatTx/>
          </a:bodyPr>
          <a:lstStyle/>
          <a:p>
            <a:r>
              <a:rPr lang="bg-BG" sz="2400" b="1">
                <a:solidFill>
                  <a:srgbClr val="FF3300"/>
                </a:solidFill>
              </a:rPr>
              <a:t>6.</a:t>
            </a:r>
            <a:r>
              <a:rPr lang="bg-BG" sz="2400" b="1"/>
              <a:t> Системата за </a:t>
            </a:r>
            <a:r>
              <a:rPr lang="bg-BG" sz="2400" b="1" smtClean="0"/>
              <a:t>АОИИ </a:t>
            </a:r>
            <a:r>
              <a:rPr lang="bg-BG" sz="2400" b="1"/>
              <a:t>се идентифицира като отворена и цялостна.</a:t>
            </a:r>
          </a:p>
          <a:p>
            <a:r>
              <a:rPr lang="bg-BG" sz="2400" b="1"/>
              <a:t>     </a:t>
            </a:r>
            <a:r>
              <a:rPr lang="bg-BG" sz="2400" b="1">
                <a:solidFill>
                  <a:srgbClr val="0000CC"/>
                </a:solidFill>
              </a:rPr>
              <a:t>а)</a:t>
            </a:r>
            <a:r>
              <a:rPr lang="bg-BG" sz="2400" b="1">
                <a:solidFill>
                  <a:srgbClr val="FF3300"/>
                </a:solidFill>
              </a:rPr>
              <a:t> отворена</a:t>
            </a:r>
            <a:r>
              <a:rPr lang="bg-BG" sz="2400" b="1"/>
              <a:t>:</a:t>
            </a:r>
          </a:p>
          <a:p>
            <a:r>
              <a:rPr lang="bg-BG" sz="2400" b="1"/>
              <a:t>          - възможности за доработка и разширяване;</a:t>
            </a:r>
          </a:p>
          <a:p>
            <a:r>
              <a:rPr lang="bg-BG" sz="2400" b="1"/>
              <a:t>          - интеграция с други платформи и приложения;</a:t>
            </a:r>
          </a:p>
          <a:p>
            <a:r>
              <a:rPr lang="bg-BG" sz="2400" b="1"/>
              <a:t>          - способности за информационни комуникации с околната бизнес среда;</a:t>
            </a:r>
          </a:p>
          <a:p>
            <a:r>
              <a:rPr lang="bg-BG" sz="2400" b="1"/>
              <a:t>          - качества за мултипликация.</a:t>
            </a:r>
          </a:p>
          <a:p>
            <a:r>
              <a:rPr lang="bg-BG" sz="2400" b="1"/>
              <a:t>      </a:t>
            </a:r>
            <a:r>
              <a:rPr lang="bg-BG" sz="2400" b="1">
                <a:solidFill>
                  <a:srgbClr val="FF3300"/>
                </a:solidFill>
              </a:rPr>
              <a:t>б)</a:t>
            </a:r>
            <a:r>
              <a:rPr lang="bg-BG" sz="2400" b="1"/>
              <a:t> </a:t>
            </a:r>
            <a:r>
              <a:rPr lang="bg-BG" sz="2400" b="1">
                <a:solidFill>
                  <a:srgbClr val="0033CC"/>
                </a:solidFill>
              </a:rPr>
              <a:t>цялостна</a:t>
            </a:r>
            <a:r>
              <a:rPr lang="bg-BG" sz="2400" b="1"/>
              <a:t>:</a:t>
            </a:r>
          </a:p>
          <a:p>
            <a:r>
              <a:rPr lang="bg-BG" sz="2400" b="1"/>
              <a:t>           - основава се на системния подход;</a:t>
            </a:r>
          </a:p>
          <a:p>
            <a:r>
              <a:rPr lang="bg-BG" sz="2400" b="1"/>
              <a:t>           - стройна система за защита.</a:t>
            </a:r>
            <a:endParaRPr lang="en-GB" sz="2400" b="1"/>
          </a:p>
        </p:txBody>
      </p:sp>
      <p:sp>
        <p:nvSpPr>
          <p:cNvPr id="22532" name="Rectangle 4"/>
          <p:cNvSpPr>
            <a:spLocks noChangeArrowheads="1"/>
          </p:cNvSpPr>
          <p:nvPr/>
        </p:nvSpPr>
        <p:spPr bwMode="auto">
          <a:xfrm>
            <a:off x="467828" y="62484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left)">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wipe(left)">
                                      <p:cBhvr>
                                        <p:cTn id="12" dur="500"/>
                                        <p:tgtEl>
                                          <p:spTgt spid="2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wipe(left)">
                                      <p:cBhvr>
                                        <p:cTn id="17" dur="500"/>
                                        <p:tgtEl>
                                          <p:spTgt spid="225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wipe(left)">
                                      <p:cBhvr>
                                        <p:cTn id="22" dur="500"/>
                                        <p:tgtEl>
                                          <p:spTgt spid="225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531">
                                            <p:txEl>
                                              <p:pRg st="4" end="4"/>
                                            </p:txEl>
                                          </p:spTgt>
                                        </p:tgtEl>
                                        <p:attrNameLst>
                                          <p:attrName>style.visibility</p:attrName>
                                        </p:attrNameLst>
                                      </p:cBhvr>
                                      <p:to>
                                        <p:strVal val="visible"/>
                                      </p:to>
                                    </p:set>
                                    <p:animEffect transition="in" filter="wipe(left)">
                                      <p:cBhvr>
                                        <p:cTn id="27" dur="500"/>
                                        <p:tgtEl>
                                          <p:spTgt spid="225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531">
                                            <p:txEl>
                                              <p:pRg st="5" end="5"/>
                                            </p:txEl>
                                          </p:spTgt>
                                        </p:tgtEl>
                                        <p:attrNameLst>
                                          <p:attrName>style.visibility</p:attrName>
                                        </p:attrNameLst>
                                      </p:cBhvr>
                                      <p:to>
                                        <p:strVal val="visible"/>
                                      </p:to>
                                    </p:set>
                                    <p:animEffect transition="in" filter="wipe(left)">
                                      <p:cBhvr>
                                        <p:cTn id="32" dur="500"/>
                                        <p:tgtEl>
                                          <p:spTgt spid="225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531">
                                            <p:txEl>
                                              <p:pRg st="6" end="6"/>
                                            </p:txEl>
                                          </p:spTgt>
                                        </p:tgtEl>
                                        <p:attrNameLst>
                                          <p:attrName>style.visibility</p:attrName>
                                        </p:attrNameLst>
                                      </p:cBhvr>
                                      <p:to>
                                        <p:strVal val="visible"/>
                                      </p:to>
                                    </p:set>
                                    <p:animEffect transition="in" filter="wipe(left)">
                                      <p:cBhvr>
                                        <p:cTn id="37" dur="500"/>
                                        <p:tgtEl>
                                          <p:spTgt spid="2253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531">
                                            <p:txEl>
                                              <p:pRg st="7" end="7"/>
                                            </p:txEl>
                                          </p:spTgt>
                                        </p:tgtEl>
                                        <p:attrNameLst>
                                          <p:attrName>style.visibility</p:attrName>
                                        </p:attrNameLst>
                                      </p:cBhvr>
                                      <p:to>
                                        <p:strVal val="visible"/>
                                      </p:to>
                                    </p:set>
                                    <p:animEffect transition="in" filter="wipe(left)">
                                      <p:cBhvr>
                                        <p:cTn id="42" dur="500"/>
                                        <p:tgtEl>
                                          <p:spTgt spid="2253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531">
                                            <p:txEl>
                                              <p:pRg st="8" end="8"/>
                                            </p:txEl>
                                          </p:spTgt>
                                        </p:tgtEl>
                                        <p:attrNameLst>
                                          <p:attrName>style.visibility</p:attrName>
                                        </p:attrNameLst>
                                      </p:cBhvr>
                                      <p:to>
                                        <p:strVal val="visible"/>
                                      </p:to>
                                    </p:set>
                                    <p:animEffect transition="in" filter="wipe(left)">
                                      <p:cBhvr>
                                        <p:cTn id="47" dur="500"/>
                                        <p:tgtEl>
                                          <p:spTgt spid="225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CCFF"/>
            </a:gs>
            <a:gs pos="50000">
              <a:srgbClr val="99FF66"/>
            </a:gs>
            <a:gs pos="100000">
              <a:srgbClr val="FFCCFF"/>
            </a:gs>
          </a:gsLst>
          <a:lin ang="5400000" scaled="1"/>
        </a:gradFill>
        <a:effectLst/>
      </p:bgPr>
    </p:bg>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a:xfrm>
            <a:off x="685800" y="533400"/>
            <a:ext cx="7772400" cy="5410200"/>
          </a:xfrm>
          <a:solidFill>
            <a:srgbClr val="66CCFF"/>
          </a:solidFill>
          <a:scene3d>
            <a:camera prst="legacyObliqueTopLeft"/>
            <a:lightRig rig="legacyFlat3" dir="t"/>
          </a:scene3d>
          <a:sp3d extrusionH="430200" prstMaterial="legacyMatte">
            <a:bevelT w="13500" h="13500" prst="angle"/>
            <a:bevelB w="13500" h="13500" prst="angle"/>
            <a:extrusionClr>
              <a:srgbClr val="66CCFF"/>
            </a:extrusionClr>
          </a:sp3d>
        </p:spPr>
        <p:txBody>
          <a:bodyPr>
            <a:flatTx/>
          </a:bodyPr>
          <a:lstStyle/>
          <a:p>
            <a:r>
              <a:rPr lang="bg-BG" sz="2400" b="1">
                <a:solidFill>
                  <a:srgbClr val="FF3300"/>
                </a:solidFill>
              </a:rPr>
              <a:t>7.</a:t>
            </a:r>
            <a:r>
              <a:rPr lang="bg-BG" sz="2400" b="1"/>
              <a:t> Системата за </a:t>
            </a:r>
            <a:r>
              <a:rPr lang="bg-BG" sz="2400" b="1" smtClean="0"/>
              <a:t>АОИИ </a:t>
            </a:r>
            <a:r>
              <a:rPr lang="bg-BG" sz="2400" b="1"/>
              <a:t>се характеризира като </a:t>
            </a:r>
            <a:r>
              <a:rPr lang="bg-BG" sz="2400" b="1">
                <a:solidFill>
                  <a:srgbClr val="FF3300"/>
                </a:solidFill>
              </a:rPr>
              <a:t>икономически и социално ефективна</a:t>
            </a:r>
            <a:r>
              <a:rPr lang="bg-BG" sz="2400" b="1"/>
              <a:t>.</a:t>
            </a:r>
          </a:p>
          <a:p>
            <a:r>
              <a:rPr lang="bg-BG" sz="2400" b="1"/>
              <a:t>     </a:t>
            </a:r>
            <a:r>
              <a:rPr lang="bg-BG" sz="2400" b="1">
                <a:solidFill>
                  <a:srgbClr val="FF3300"/>
                </a:solidFill>
              </a:rPr>
              <a:t>а)</a:t>
            </a:r>
            <a:r>
              <a:rPr lang="bg-BG" sz="2400" b="1"/>
              <a:t> </a:t>
            </a:r>
            <a:r>
              <a:rPr lang="bg-BG" sz="2400" b="1">
                <a:solidFill>
                  <a:srgbClr val="0033CC"/>
                </a:solidFill>
              </a:rPr>
              <a:t>икономическа ефективност</a:t>
            </a:r>
            <a:r>
              <a:rPr lang="bg-BG" sz="2400" b="1"/>
              <a:t>:</a:t>
            </a:r>
          </a:p>
          <a:p>
            <a:r>
              <a:rPr lang="bg-BG" sz="2400" b="1"/>
              <a:t>         - икономическа целесъобразност на инвестициите за изграждане, модернизация и развитие на </a:t>
            </a:r>
            <a:r>
              <a:rPr lang="bg-BG" sz="2400" b="1" smtClean="0"/>
              <a:t>АОИИ</a:t>
            </a:r>
            <a:r>
              <a:rPr lang="bg-BG" sz="2400" b="1"/>
              <a:t>;</a:t>
            </a:r>
          </a:p>
          <a:p>
            <a:r>
              <a:rPr lang="bg-BG" sz="2400" b="1"/>
              <a:t>         - икономическа обосновка на разходите (бюджета) за експлоатацията (функционирането) на системата за </a:t>
            </a:r>
            <a:r>
              <a:rPr lang="bg-BG" sz="2400" b="1" smtClean="0"/>
              <a:t>АОИИ</a:t>
            </a:r>
            <a:r>
              <a:rPr lang="bg-BG" sz="2400" b="1"/>
              <a:t>;</a:t>
            </a:r>
          </a:p>
          <a:p>
            <a:r>
              <a:rPr lang="bg-BG" sz="2400" b="1"/>
              <a:t>         - пряк и косвен икономически ефект от </a:t>
            </a:r>
            <a:r>
              <a:rPr lang="bg-BG" sz="2400" b="1" smtClean="0"/>
              <a:t>АОИИ</a:t>
            </a:r>
            <a:r>
              <a:rPr lang="bg-BG" sz="2400" b="1"/>
              <a:t>.</a:t>
            </a:r>
          </a:p>
          <a:p>
            <a:r>
              <a:rPr lang="bg-BG" sz="2400" b="1"/>
              <a:t>      </a:t>
            </a:r>
            <a:r>
              <a:rPr lang="bg-BG" sz="2400" b="1">
                <a:solidFill>
                  <a:srgbClr val="0000CC"/>
                </a:solidFill>
              </a:rPr>
              <a:t>б)</a:t>
            </a:r>
            <a:r>
              <a:rPr lang="bg-BG" sz="2400" b="1"/>
              <a:t> </a:t>
            </a:r>
            <a:r>
              <a:rPr lang="bg-BG" sz="2400" b="1">
                <a:solidFill>
                  <a:srgbClr val="FF3300"/>
                </a:solidFill>
              </a:rPr>
              <a:t>социална ефективност</a:t>
            </a:r>
            <a:r>
              <a:rPr lang="bg-BG" sz="2400" b="1"/>
              <a:t> – проявление и значение.</a:t>
            </a:r>
            <a:endParaRPr lang="en-GB" sz="2400" b="1"/>
          </a:p>
        </p:txBody>
      </p:sp>
      <p:sp>
        <p:nvSpPr>
          <p:cNvPr id="23556" name="Rectangle 4"/>
          <p:cNvSpPr>
            <a:spLocks noChangeArrowheads="1"/>
          </p:cNvSpPr>
          <p:nvPr/>
        </p:nvSpPr>
        <p:spPr bwMode="auto">
          <a:xfrm>
            <a:off x="544028" y="6172200"/>
            <a:ext cx="220124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bg-BG" sz="1800">
                <a:solidFill>
                  <a:srgbClr val="CC3300"/>
                </a:solidFill>
                <a:cs typeface="Times New Roman" pitchFamily="18" charset="0"/>
              </a:rPr>
              <a:t>©</a:t>
            </a:r>
            <a:r>
              <a:rPr lang="bg-BG" sz="1800">
                <a:solidFill>
                  <a:srgbClr val="CC3300"/>
                </a:solidFill>
              </a:rPr>
              <a:t> </a:t>
            </a:r>
            <a:r>
              <a:rPr lang="bg-BG" sz="1800" smtClean="0">
                <a:solidFill>
                  <a:srgbClr val="CC3300"/>
                </a:solidFill>
              </a:rPr>
              <a:t>доц</a:t>
            </a:r>
            <a:r>
              <a:rPr lang="bg-BG" sz="1800">
                <a:solidFill>
                  <a:srgbClr val="CC3300"/>
                </a:solidFill>
              </a:rPr>
              <a:t>. д-р Л. Краев</a:t>
            </a:r>
            <a:endParaRPr lang="en-GB" sz="1800">
              <a:solidFill>
                <a:srgbClr val="CC33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wipe(left)">
                                      <p:cBhvr>
                                        <p:cTn id="7" dur="500"/>
                                        <p:tgtEl>
                                          <p:spTgt spid="235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wipe(left)">
                                      <p:cBhvr>
                                        <p:cTn id="12" dur="500"/>
                                        <p:tgtEl>
                                          <p:spTgt spid="235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555">
                                            <p:txEl>
                                              <p:pRg st="2" end="2"/>
                                            </p:txEl>
                                          </p:spTgt>
                                        </p:tgtEl>
                                        <p:attrNameLst>
                                          <p:attrName>style.visibility</p:attrName>
                                        </p:attrNameLst>
                                      </p:cBhvr>
                                      <p:to>
                                        <p:strVal val="visible"/>
                                      </p:to>
                                    </p:set>
                                    <p:animEffect transition="in" filter="wipe(left)">
                                      <p:cBhvr>
                                        <p:cTn id="17" dur="500"/>
                                        <p:tgtEl>
                                          <p:spTgt spid="235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555">
                                            <p:txEl>
                                              <p:pRg st="3" end="3"/>
                                            </p:txEl>
                                          </p:spTgt>
                                        </p:tgtEl>
                                        <p:attrNameLst>
                                          <p:attrName>style.visibility</p:attrName>
                                        </p:attrNameLst>
                                      </p:cBhvr>
                                      <p:to>
                                        <p:strVal val="visible"/>
                                      </p:to>
                                    </p:set>
                                    <p:animEffect transition="in" filter="wipe(left)">
                                      <p:cBhvr>
                                        <p:cTn id="22" dur="500"/>
                                        <p:tgtEl>
                                          <p:spTgt spid="2355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555">
                                            <p:txEl>
                                              <p:pRg st="4" end="4"/>
                                            </p:txEl>
                                          </p:spTgt>
                                        </p:tgtEl>
                                        <p:attrNameLst>
                                          <p:attrName>style.visibility</p:attrName>
                                        </p:attrNameLst>
                                      </p:cBhvr>
                                      <p:to>
                                        <p:strVal val="visible"/>
                                      </p:to>
                                    </p:set>
                                    <p:animEffect transition="in" filter="wipe(left)">
                                      <p:cBhvr>
                                        <p:cTn id="27" dur="500"/>
                                        <p:tgtEl>
                                          <p:spTgt spid="2355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555">
                                            <p:txEl>
                                              <p:pRg st="5" end="5"/>
                                            </p:txEl>
                                          </p:spTgt>
                                        </p:tgtEl>
                                        <p:attrNameLst>
                                          <p:attrName>style.visibility</p:attrName>
                                        </p:attrNameLst>
                                      </p:cBhvr>
                                      <p:to>
                                        <p:strVal val="visible"/>
                                      </p:to>
                                    </p:set>
                                    <p:animEffect transition="in" filter="wipe(left)">
                                      <p:cBhvr>
                                        <p:cTn id="32" dur="500"/>
                                        <p:tgtEl>
                                          <p:spTgt spid="235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
</p:tagLst>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2861</TotalTime>
  <Words>6783</Words>
  <Application>Microsoft Office PowerPoint</Application>
  <PresentationFormat>On-screen Show (4:3)</PresentationFormat>
  <Paragraphs>1013</Paragraphs>
  <Slides>105</Slides>
  <Notes>32</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Default Design</vt:lpstr>
      <vt:lpstr>Раздел първи:</vt:lpstr>
      <vt:lpstr>Тема 2. АОИИ в системата на информационния мениджмънт в предприятията, фирмите и корпорациите.</vt:lpstr>
      <vt:lpstr>1.1. Управлението и управленският цикъл, като информационни технологии.</vt:lpstr>
      <vt:lpstr>PowerPoint Presentation</vt:lpstr>
      <vt:lpstr>Б) Управленски цикъл – измерения и обхват.</vt:lpstr>
      <vt:lpstr>В) Компютризирана информационна технология за АОИИ – същност и предназначение.</vt:lpstr>
      <vt:lpstr>PowerPoint Presentation</vt:lpstr>
      <vt:lpstr>Модул 1.1. Обхващане, събиране, измерване, фиксиране и регистриране на първичните данни и първичната информация.</vt:lpstr>
      <vt:lpstr>PowerPoint Presentation</vt:lpstr>
      <vt:lpstr>5. ПРИНЦИПНА ОРГАНИЗАЦИЯ НА МОДУЛА</vt:lpstr>
      <vt:lpstr>PowerPoint Presentation</vt:lpstr>
      <vt:lpstr>7. ПРИНЦИПЕН ТЕХНОЛОГИЧЕН МОДЕЛ</vt:lpstr>
      <vt:lpstr>8. ПРИНЦИПНА АЛГОРИТМИКО-ПРОГРАМНА БЛОК-СХЕМА НА МОДУЛА</vt:lpstr>
      <vt:lpstr>PowerPoint Presentation</vt:lpstr>
      <vt:lpstr>PowerPoint Presentation</vt:lpstr>
      <vt:lpstr>Модул 1.2. Подготовка и първична обработка (филтриране) на данните.</vt:lpstr>
      <vt:lpstr>PowerPoint Presentation</vt:lpstr>
      <vt:lpstr>PowerPoint Presentation</vt:lpstr>
      <vt:lpstr>6. ФУНКЦИОНАЛНО-ТЕХНОЛОГИЧЕН МОДЕЛ 6.1. ПЪРВИ ВАРИАНТ – КЛАСИЧЕСКИ МОДЕЛ  </vt:lpstr>
      <vt:lpstr>6. ФУНКЦИОНАЛНО-ТЕХНОЛОГИЧЕН МОДЕЛ 6.2. ВТОРИ ВАРИАНТ –  КОРПОРАТИВЕН ВИРТУАЛИЗИРАН МОДЕЛ </vt:lpstr>
      <vt:lpstr>6. ФУНКЦИОНАЛНО-ТЕХНОЛОГИЧЕН МОДЕЛ 6.3. ТРЕТИ ВАРИАНТ – РАЗВИТ КОРПОРАТИВЕН МОДЕЛ  </vt:lpstr>
      <vt:lpstr>6. ФУНКЦИОНАЛНО-ТЕХНОЛОГИЧЕН МОДЕЛ 6.4. ЧЕТВЪРТИ ВАРИАНТ – МОДЕЛ ОРИЕНТИРАН КЪМ ВЪНШНИ УСЛУГИ </vt:lpstr>
      <vt:lpstr>6. ФУНКЦИОНАЛНО-ТЕХНОЛОГИЧЕН МОДЕЛ 6.5. ПЕТИ ВАРИАНТ – МОДЕЛ ОРИЕНТИРАН КЪМ CLOUD COMPUTING </vt:lpstr>
      <vt:lpstr>Модул 1.3. Предаване на първично филтрираната информация към “пунктовете” за съсредоточаване на информационния ресурс.</vt:lpstr>
      <vt:lpstr>PowerPoint Presentation</vt:lpstr>
      <vt:lpstr>PowerPoint Presentation</vt:lpstr>
      <vt:lpstr>6. АОИИ и компютризираните комуникационни технологии.</vt:lpstr>
      <vt:lpstr>PowerPoint Presentation</vt:lpstr>
      <vt:lpstr>МОДУЛ 1.4. НАТРУПВАНЕ, ОРГАНИЗИРАНЕ, СИСТЕМАТИЗИРАНЕ, СЪХРАНЯВАНЕ, ТЪРСЕНЕ, ИЗВЛИЧАНЕ И ИЗПОЛЗВАНЕ НА ИНФОРМАЦИОННИТЕ СЪВКУПНОСТИ.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АОИИ В СРЕДАТА НА БАЗИТЕ ОТ ДАННИ ОТ ТИП “IN MEMORY”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Японски upgrade на ERP Systems - АОИИ.</vt:lpstr>
      <vt:lpstr>PowerPoint Presentation</vt:lpstr>
      <vt:lpstr>2.1. Същност и определение на АОИИ. 2.1.1. Същност на системата за АОИИ.</vt:lpstr>
      <vt:lpstr>2.1.2. Определение на системата за АОИИ.</vt:lpstr>
      <vt:lpstr>2.1.3. Допълнителни характеристики на същността и определението на системата за АОИИ.</vt:lpstr>
      <vt:lpstr>PowerPoint Presentation</vt:lpstr>
      <vt:lpstr>PowerPoint Presentation</vt:lpstr>
      <vt:lpstr>PowerPoint Presentation</vt:lpstr>
      <vt:lpstr>PowerPoint Presentation</vt:lpstr>
      <vt:lpstr>PowerPoint Presentation</vt:lpstr>
      <vt:lpstr>PowerPoint Presentation</vt:lpstr>
      <vt:lpstr>2.2. Задачи на системата за АОИИ.</vt:lpstr>
      <vt:lpstr>PowerPoint Presentation</vt:lpstr>
      <vt:lpstr>2.3. Функции на системата за АОИИ.</vt:lpstr>
      <vt:lpstr>2.3.3. Архитектурен функционален разрез на системата за АОИИ.</vt:lpstr>
      <vt:lpstr>PowerPoint Presentation</vt:lpstr>
      <vt:lpstr>PowerPoint Presentation</vt:lpstr>
    </vt:vector>
  </TitlesOfParts>
  <Company>Tsenov Academy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Раздел първи:</dc:title>
  <dc:creator>kraev</dc:creator>
  <cp:lastModifiedBy>Любен Краев</cp:lastModifiedBy>
  <cp:revision>455</cp:revision>
  <dcterms:created xsi:type="dcterms:W3CDTF">2003-02-04T08:36:07Z</dcterms:created>
  <dcterms:modified xsi:type="dcterms:W3CDTF">2013-03-06T08:34:21Z</dcterms:modified>
</cp:coreProperties>
</file>